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5"/>
  </p:handoutMasterIdLst>
  <p:sldIdLst>
    <p:sldId id="276" r:id="rId2"/>
    <p:sldId id="277" r:id="rId3"/>
  </p:sldIdLst>
  <p:sldSz cx="7021513" cy="10440988"/>
  <p:notesSz cx="7315200" cy="9601200"/>
  <p:defaultTextStyle>
    <a:defPPr>
      <a:defRPr lang="de-DE"/>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01">
          <p15:clr>
            <a:srgbClr val="A4A3A4"/>
          </p15:clr>
        </p15:guide>
        <p15:guide id="2" orient="horz" pos="6044">
          <p15:clr>
            <a:srgbClr val="A4A3A4"/>
          </p15:clr>
        </p15:guide>
        <p15:guide id="3" pos="1836">
          <p15:clr>
            <a:srgbClr val="A4A3A4"/>
          </p15:clr>
        </p15:guide>
        <p15:guide id="4" pos="2587">
          <p15:clr>
            <a:srgbClr val="A4A3A4"/>
          </p15:clr>
        </p15:guide>
        <p15:guide id="5" pos="2671">
          <p15:clr>
            <a:srgbClr val="A4A3A4"/>
          </p15:clr>
        </p15:guide>
        <p15:guide id="6" pos="1752">
          <p15:clr>
            <a:srgbClr val="A4A3A4"/>
          </p15:clr>
        </p15:guide>
        <p15:guide id="7" pos="3422">
          <p15:clr>
            <a:srgbClr val="A4A3A4"/>
          </p15:clr>
        </p15:guide>
        <p15:guide id="8" pos="3505">
          <p15:clr>
            <a:srgbClr val="A4A3A4"/>
          </p15:clr>
        </p15:guide>
        <p15:guide id="9" pos="1001">
          <p15:clr>
            <a:srgbClr val="A4A3A4"/>
          </p15:clr>
        </p15:guide>
        <p15:guide id="10" pos="9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646"/>
    <a:srgbClr val="9BBB59"/>
    <a:srgbClr val="E6E6E6"/>
    <a:srgbClr val="CCCCCC"/>
    <a:srgbClr val="B3B3B3"/>
    <a:srgbClr val="999999"/>
    <a:srgbClr val="808080"/>
    <a:srgbClr val="666666"/>
    <a:srgbClr val="4D4D4D"/>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42" autoAdjust="0"/>
    <p:restoredTop sz="94590" autoAdjust="0"/>
  </p:normalViewPr>
  <p:slideViewPr>
    <p:cSldViewPr>
      <p:cViewPr>
        <p:scale>
          <a:sx n="120" d="100"/>
          <a:sy n="120" d="100"/>
        </p:scale>
        <p:origin x="2526" y="-2220"/>
      </p:cViewPr>
      <p:guideLst>
        <p:guide orient="horz" pos="1601"/>
        <p:guide orient="horz" pos="6044"/>
        <p:guide pos="1836"/>
        <p:guide pos="2587"/>
        <p:guide pos="2671"/>
        <p:guide pos="1752"/>
        <p:guide pos="3422"/>
        <p:guide pos="3505"/>
        <p:guide pos="1001"/>
        <p:guide pos="918"/>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1"/>
            <a:ext cx="3169920" cy="480060"/>
          </a:xfrm>
          <a:prstGeom prst="rect">
            <a:avLst/>
          </a:prstGeom>
          <a:noFill/>
          <a:ln w="9525">
            <a:noFill/>
            <a:miter lim="800000"/>
            <a:headEnd/>
            <a:tailEnd/>
          </a:ln>
          <a:effectLst/>
        </p:spPr>
        <p:txBody>
          <a:bodyPr vert="horz" wrap="square" lIns="94768" tIns="47384" rIns="94768" bIns="47384" numCol="1" anchor="t" anchorCtr="0" compatLnSpc="1">
            <a:prstTxWarp prst="textNoShape">
              <a:avLst/>
            </a:prstTxWarp>
          </a:bodyPr>
          <a:lstStyle>
            <a:lvl1pPr>
              <a:defRPr sz="1200"/>
            </a:lvl1pPr>
          </a:lstStyle>
          <a:p>
            <a:endParaRPr lang="de-DE" dirty="0"/>
          </a:p>
        </p:txBody>
      </p:sp>
      <p:sp>
        <p:nvSpPr>
          <p:cNvPr id="17411" name="Rectangle 3"/>
          <p:cNvSpPr>
            <a:spLocks noGrp="1" noChangeArrowheads="1"/>
          </p:cNvSpPr>
          <p:nvPr>
            <p:ph type="dt" sz="quarter" idx="1"/>
          </p:nvPr>
        </p:nvSpPr>
        <p:spPr bwMode="auto">
          <a:xfrm>
            <a:off x="4143589" y="1"/>
            <a:ext cx="3169920" cy="480060"/>
          </a:xfrm>
          <a:prstGeom prst="rect">
            <a:avLst/>
          </a:prstGeom>
          <a:noFill/>
          <a:ln w="9525">
            <a:noFill/>
            <a:miter lim="800000"/>
            <a:headEnd/>
            <a:tailEnd/>
          </a:ln>
          <a:effectLst/>
        </p:spPr>
        <p:txBody>
          <a:bodyPr vert="horz" wrap="square" lIns="94768" tIns="47384" rIns="94768" bIns="47384" numCol="1" anchor="t" anchorCtr="0" compatLnSpc="1">
            <a:prstTxWarp prst="textNoShape">
              <a:avLst/>
            </a:prstTxWarp>
          </a:bodyPr>
          <a:lstStyle>
            <a:lvl1pPr algn="r">
              <a:defRPr sz="1200"/>
            </a:lvl1pPr>
          </a:lstStyle>
          <a:p>
            <a:endParaRPr lang="de-DE" dirty="0"/>
          </a:p>
        </p:txBody>
      </p:sp>
      <p:sp>
        <p:nvSpPr>
          <p:cNvPr id="17412" name="Rectangle 4"/>
          <p:cNvSpPr>
            <a:spLocks noGrp="1" noChangeArrowheads="1"/>
          </p:cNvSpPr>
          <p:nvPr>
            <p:ph type="ftr" sz="quarter" idx="2"/>
          </p:nvPr>
        </p:nvSpPr>
        <p:spPr bwMode="auto">
          <a:xfrm>
            <a:off x="1" y="9119474"/>
            <a:ext cx="3169920" cy="480060"/>
          </a:xfrm>
          <a:prstGeom prst="rect">
            <a:avLst/>
          </a:prstGeom>
          <a:noFill/>
          <a:ln w="9525">
            <a:noFill/>
            <a:miter lim="800000"/>
            <a:headEnd/>
            <a:tailEnd/>
          </a:ln>
          <a:effectLst/>
        </p:spPr>
        <p:txBody>
          <a:bodyPr vert="horz" wrap="square" lIns="94768" tIns="47384" rIns="94768" bIns="47384" numCol="1" anchor="b" anchorCtr="0" compatLnSpc="1">
            <a:prstTxWarp prst="textNoShape">
              <a:avLst/>
            </a:prstTxWarp>
          </a:bodyPr>
          <a:lstStyle>
            <a:lvl1pPr>
              <a:defRPr sz="1200"/>
            </a:lvl1pPr>
          </a:lstStyle>
          <a:p>
            <a:endParaRPr lang="de-DE" dirty="0"/>
          </a:p>
        </p:txBody>
      </p:sp>
      <p:sp>
        <p:nvSpPr>
          <p:cNvPr id="17413" name="Rectangle 5"/>
          <p:cNvSpPr>
            <a:spLocks noGrp="1" noChangeArrowheads="1"/>
          </p:cNvSpPr>
          <p:nvPr>
            <p:ph type="sldNum" sz="quarter" idx="3"/>
          </p:nvPr>
        </p:nvSpPr>
        <p:spPr bwMode="auto">
          <a:xfrm>
            <a:off x="4143589" y="9119474"/>
            <a:ext cx="3169920" cy="480060"/>
          </a:xfrm>
          <a:prstGeom prst="rect">
            <a:avLst/>
          </a:prstGeom>
          <a:noFill/>
          <a:ln w="9525">
            <a:noFill/>
            <a:miter lim="800000"/>
            <a:headEnd/>
            <a:tailEnd/>
          </a:ln>
          <a:effectLst/>
        </p:spPr>
        <p:txBody>
          <a:bodyPr vert="horz" wrap="square" lIns="94768" tIns="47384" rIns="94768" bIns="47384" numCol="1" anchor="b" anchorCtr="0" compatLnSpc="1">
            <a:prstTxWarp prst="textNoShape">
              <a:avLst/>
            </a:prstTxWarp>
          </a:bodyPr>
          <a:lstStyle>
            <a:lvl1pPr algn="r">
              <a:defRPr sz="1200"/>
            </a:lvl1pPr>
          </a:lstStyle>
          <a:p>
            <a:fld id="{021B60C9-5CCE-499B-B684-2DE28B727E50}" type="slidenum">
              <a:rPr lang="de-DE"/>
              <a:pPr/>
              <a:t>‹Nº›</a:t>
            </a:fld>
            <a:endParaRPr lang="de-DE"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3169920" cy="480060"/>
          </a:xfrm>
          <a:prstGeom prst="rect">
            <a:avLst/>
          </a:prstGeom>
          <a:noFill/>
          <a:ln w="9525">
            <a:noFill/>
            <a:miter lim="800000"/>
            <a:headEnd/>
            <a:tailEnd/>
          </a:ln>
          <a:effectLst/>
        </p:spPr>
        <p:txBody>
          <a:bodyPr vert="horz" wrap="square" lIns="94768" tIns="47384" rIns="94768" bIns="47384" numCol="1" anchor="t" anchorCtr="0" compatLnSpc="1">
            <a:prstTxWarp prst="textNoShape">
              <a:avLst/>
            </a:prstTxWarp>
          </a:bodyPr>
          <a:lstStyle>
            <a:lvl1pPr>
              <a:defRPr sz="1200"/>
            </a:lvl1pPr>
          </a:lstStyle>
          <a:p>
            <a:endParaRPr lang="de-DE" dirty="0"/>
          </a:p>
        </p:txBody>
      </p:sp>
      <p:sp>
        <p:nvSpPr>
          <p:cNvPr id="4099" name="Rectangle 3"/>
          <p:cNvSpPr>
            <a:spLocks noGrp="1" noChangeArrowheads="1"/>
          </p:cNvSpPr>
          <p:nvPr>
            <p:ph type="dt" idx="1"/>
          </p:nvPr>
        </p:nvSpPr>
        <p:spPr bwMode="auto">
          <a:xfrm>
            <a:off x="4143589" y="1"/>
            <a:ext cx="3169920" cy="480060"/>
          </a:xfrm>
          <a:prstGeom prst="rect">
            <a:avLst/>
          </a:prstGeom>
          <a:noFill/>
          <a:ln w="9525">
            <a:noFill/>
            <a:miter lim="800000"/>
            <a:headEnd/>
            <a:tailEnd/>
          </a:ln>
          <a:effectLst/>
        </p:spPr>
        <p:txBody>
          <a:bodyPr vert="horz" wrap="square" lIns="94768" tIns="47384" rIns="94768" bIns="47384" numCol="1" anchor="t" anchorCtr="0" compatLnSpc="1">
            <a:prstTxWarp prst="textNoShape">
              <a:avLst/>
            </a:prstTxWarp>
          </a:bodyPr>
          <a:lstStyle>
            <a:lvl1pPr algn="r">
              <a:defRPr sz="1200"/>
            </a:lvl1pPr>
          </a:lstStyle>
          <a:p>
            <a:endParaRPr lang="de-DE" dirty="0"/>
          </a:p>
        </p:txBody>
      </p:sp>
      <p:sp>
        <p:nvSpPr>
          <p:cNvPr id="4100" name="Rectangle 4"/>
          <p:cNvSpPr>
            <a:spLocks noGrp="1" noRot="1" noChangeAspect="1" noChangeArrowheads="1" noTextEdit="1"/>
          </p:cNvSpPr>
          <p:nvPr>
            <p:ph type="sldImg" idx="2"/>
          </p:nvPr>
        </p:nvSpPr>
        <p:spPr bwMode="auto">
          <a:xfrm>
            <a:off x="2447925" y="720725"/>
            <a:ext cx="2419350" cy="3598863"/>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731521" y="4560572"/>
            <a:ext cx="5852160" cy="4320540"/>
          </a:xfrm>
          <a:prstGeom prst="rect">
            <a:avLst/>
          </a:prstGeom>
          <a:noFill/>
          <a:ln w="9525">
            <a:noFill/>
            <a:miter lim="800000"/>
            <a:headEnd/>
            <a:tailEnd/>
          </a:ln>
          <a:effectLst/>
        </p:spPr>
        <p:txBody>
          <a:bodyPr vert="horz" wrap="square" lIns="94768" tIns="47384" rIns="94768" bIns="47384"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102" name="Rectangle 6"/>
          <p:cNvSpPr>
            <a:spLocks noGrp="1" noChangeArrowheads="1"/>
          </p:cNvSpPr>
          <p:nvPr>
            <p:ph type="ftr" sz="quarter" idx="4"/>
          </p:nvPr>
        </p:nvSpPr>
        <p:spPr bwMode="auto">
          <a:xfrm>
            <a:off x="1" y="9119474"/>
            <a:ext cx="3169920" cy="480060"/>
          </a:xfrm>
          <a:prstGeom prst="rect">
            <a:avLst/>
          </a:prstGeom>
          <a:noFill/>
          <a:ln w="9525">
            <a:noFill/>
            <a:miter lim="800000"/>
            <a:headEnd/>
            <a:tailEnd/>
          </a:ln>
          <a:effectLst/>
        </p:spPr>
        <p:txBody>
          <a:bodyPr vert="horz" wrap="square" lIns="94768" tIns="47384" rIns="94768" bIns="47384" numCol="1" anchor="b" anchorCtr="0" compatLnSpc="1">
            <a:prstTxWarp prst="textNoShape">
              <a:avLst/>
            </a:prstTxWarp>
          </a:bodyPr>
          <a:lstStyle>
            <a:lvl1pPr>
              <a:defRPr sz="1200"/>
            </a:lvl1pPr>
          </a:lstStyle>
          <a:p>
            <a:endParaRPr lang="de-DE" dirty="0"/>
          </a:p>
        </p:txBody>
      </p:sp>
      <p:sp>
        <p:nvSpPr>
          <p:cNvPr id="4103" name="Rectangle 7"/>
          <p:cNvSpPr>
            <a:spLocks noGrp="1" noChangeArrowheads="1"/>
          </p:cNvSpPr>
          <p:nvPr>
            <p:ph type="sldNum" sz="quarter" idx="5"/>
          </p:nvPr>
        </p:nvSpPr>
        <p:spPr bwMode="auto">
          <a:xfrm>
            <a:off x="4143589" y="9119474"/>
            <a:ext cx="3169920" cy="480060"/>
          </a:xfrm>
          <a:prstGeom prst="rect">
            <a:avLst/>
          </a:prstGeom>
          <a:noFill/>
          <a:ln w="9525">
            <a:noFill/>
            <a:miter lim="800000"/>
            <a:headEnd/>
            <a:tailEnd/>
          </a:ln>
          <a:effectLst/>
        </p:spPr>
        <p:txBody>
          <a:bodyPr vert="horz" wrap="square" lIns="94768" tIns="47384" rIns="94768" bIns="47384" numCol="1" anchor="b" anchorCtr="0" compatLnSpc="1">
            <a:prstTxWarp prst="textNoShape">
              <a:avLst/>
            </a:prstTxWarp>
          </a:bodyPr>
          <a:lstStyle>
            <a:lvl1pPr algn="r">
              <a:defRPr sz="1200"/>
            </a:lvl1pPr>
          </a:lstStyle>
          <a:p>
            <a:fld id="{99EDC125-B838-4744-A5BA-49E7822004D9}" type="slidenum">
              <a:rPr lang="de-DE"/>
              <a:pPr/>
              <a:t>‹Nº›</a:t>
            </a:fld>
            <a:endParaRPr lang="de-DE"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buChar char="•"/>
      <a:defRPr sz="1200" kern="1200">
        <a:solidFill>
          <a:schemeClr val="tx1"/>
        </a:solidFill>
        <a:latin typeface="Arial" charset="0"/>
        <a:ea typeface="+mn-ea"/>
        <a:cs typeface="+mn-cs"/>
      </a:defRPr>
    </a:lvl2pPr>
    <a:lvl3pPr marL="914400" algn="l" rtl="0" fontAlgn="base">
      <a:spcBef>
        <a:spcPct val="30000"/>
      </a:spcBef>
      <a:spcAft>
        <a:spcPct val="0"/>
      </a:spcAft>
      <a:buChar char="•"/>
      <a:defRPr sz="1200" kern="1200">
        <a:solidFill>
          <a:schemeClr val="tx1"/>
        </a:solidFill>
        <a:latin typeface="Arial" charset="0"/>
        <a:ea typeface="+mn-ea"/>
        <a:cs typeface="+mn-cs"/>
      </a:defRPr>
    </a:lvl3pPr>
    <a:lvl4pPr marL="1371600" algn="l" rtl="0" fontAlgn="base">
      <a:spcBef>
        <a:spcPct val="30000"/>
      </a:spcBef>
      <a:spcAft>
        <a:spcPct val="0"/>
      </a:spcAft>
      <a:buChar char="•"/>
      <a:defRPr sz="1200" kern="1200">
        <a:solidFill>
          <a:schemeClr val="tx1"/>
        </a:solidFill>
        <a:latin typeface="Arial" charset="0"/>
        <a:ea typeface="+mn-ea"/>
        <a:cs typeface="+mn-cs"/>
      </a:defRPr>
    </a:lvl4pPr>
    <a:lvl5pPr marL="1828800" algn="l" rtl="0" fontAlgn="base">
      <a:spcBef>
        <a:spcPct val="30000"/>
      </a:spcBef>
      <a:spcAft>
        <a:spcPct val="0"/>
      </a:spcAft>
      <a:buChar char="•"/>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99EDC125-B838-4744-A5BA-49E7822004D9}" type="slidenum">
              <a:rPr lang="de-DE" smtClean="0"/>
              <a:pPr/>
              <a:t>1</a:t>
            </a:fld>
            <a:endParaRPr lang="de-DE" dirty="0"/>
          </a:p>
        </p:txBody>
      </p:sp>
    </p:spTree>
    <p:extLst>
      <p:ext uri="{BB962C8B-B14F-4D97-AF65-F5344CB8AC3E}">
        <p14:creationId xmlns:p14="http://schemas.microsoft.com/office/powerpoint/2010/main" val="2374138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a:xfrm>
            <a:off x="351661" y="2436069"/>
            <a:ext cx="6319362" cy="6890155"/>
          </a:xfrm>
          <a:prstGeom prst="rect">
            <a:avLst/>
          </a:prstGeo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64037" y="1692060"/>
            <a:ext cx="6488766" cy="564850"/>
          </a:xfrm>
          <a:prstGeom prst="rect">
            <a:avLst/>
          </a:prstGeom>
          <a:noFill/>
          <a:ln w="6350">
            <a:noFill/>
            <a:miter lim="800000"/>
            <a:headEnd/>
            <a:tailEnd/>
          </a:ln>
          <a:effectLst/>
        </p:spPr>
        <p:txBody>
          <a:bodyPr vert="horz" wrap="square" lIns="0" tIns="0" rIns="0" bIns="0" numCol="1" anchor="t" anchorCtr="0" compatLnSpc="1">
            <a:prstTxWarp prst="textNoShape">
              <a:avLst/>
            </a:prstTxWarp>
          </a:bodyPr>
          <a:lstStyle/>
          <a:p>
            <a:pPr lvl="0"/>
            <a:r>
              <a:rPr lang="de-DE" smtClean="0"/>
              <a:t>Titelmasterformat durch Klicken bearbeiten</a:t>
            </a:r>
          </a:p>
        </p:txBody>
      </p:sp>
    </p:spTree>
  </p:cSld>
  <p:clrMap bg1="lt1" tx1="dk1" bg2="lt2" tx2="dk2" accent1="accent1" accent2="accent2" accent3="accent3" accent4="accent4" accent5="accent5" accent6="accent6" hlink="hlink" folHlink="folHlink"/>
  <p:sldLayoutIdLst>
    <p:sldLayoutId id="2147483650" r:id="rId1"/>
  </p:sldLayoutIdLst>
  <p:hf sldNum="0" hdr="0" dt="0"/>
  <p:txStyles>
    <p:title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defRPr>
      </a:lvl2pPr>
      <a:lvl3pPr algn="l" rtl="0" eaLnBrk="1" fontAlgn="base" hangingPunct="1">
        <a:spcBef>
          <a:spcPct val="0"/>
        </a:spcBef>
        <a:spcAft>
          <a:spcPct val="0"/>
        </a:spcAft>
        <a:defRPr sz="2000" b="1">
          <a:solidFill>
            <a:schemeClr val="tx1"/>
          </a:solidFill>
          <a:latin typeface="Arial" charset="0"/>
        </a:defRPr>
      </a:lvl3pPr>
      <a:lvl4pPr algn="l" rtl="0" eaLnBrk="1" fontAlgn="base" hangingPunct="1">
        <a:spcBef>
          <a:spcPct val="0"/>
        </a:spcBef>
        <a:spcAft>
          <a:spcPct val="0"/>
        </a:spcAft>
        <a:defRPr sz="2000" b="1">
          <a:solidFill>
            <a:schemeClr val="tx1"/>
          </a:solidFill>
          <a:latin typeface="Arial" charset="0"/>
        </a:defRPr>
      </a:lvl4pPr>
      <a:lvl5pPr algn="l" rtl="0" eaLnBrk="1" fontAlgn="base" hangingPunct="1">
        <a:spcBef>
          <a:spcPct val="0"/>
        </a:spcBef>
        <a:spcAft>
          <a:spcPct val="0"/>
        </a:spcAft>
        <a:defRPr sz="2000" b="1">
          <a:solidFill>
            <a:schemeClr val="tx1"/>
          </a:solidFill>
          <a:latin typeface="Arial" charset="0"/>
        </a:defRPr>
      </a:lvl5pPr>
      <a:lvl6pPr marL="457200" algn="l" rtl="0" eaLnBrk="1" fontAlgn="base" hangingPunct="1">
        <a:spcBef>
          <a:spcPct val="0"/>
        </a:spcBef>
        <a:spcAft>
          <a:spcPct val="0"/>
        </a:spcAft>
        <a:defRPr sz="2000" b="1">
          <a:solidFill>
            <a:schemeClr val="tx1"/>
          </a:solidFill>
          <a:latin typeface="Arial" charset="0"/>
        </a:defRPr>
      </a:lvl6pPr>
      <a:lvl7pPr marL="914400" algn="l" rtl="0" eaLnBrk="1" fontAlgn="base" hangingPunct="1">
        <a:spcBef>
          <a:spcPct val="0"/>
        </a:spcBef>
        <a:spcAft>
          <a:spcPct val="0"/>
        </a:spcAft>
        <a:defRPr sz="2000" b="1">
          <a:solidFill>
            <a:schemeClr val="tx1"/>
          </a:solidFill>
          <a:latin typeface="Arial" charset="0"/>
        </a:defRPr>
      </a:lvl7pPr>
      <a:lvl8pPr marL="1371600" algn="l" rtl="0" eaLnBrk="1" fontAlgn="base" hangingPunct="1">
        <a:spcBef>
          <a:spcPct val="0"/>
        </a:spcBef>
        <a:spcAft>
          <a:spcPct val="0"/>
        </a:spcAft>
        <a:defRPr sz="2000" b="1">
          <a:solidFill>
            <a:schemeClr val="tx1"/>
          </a:solidFill>
          <a:latin typeface="Arial" charset="0"/>
        </a:defRPr>
      </a:lvl8pPr>
      <a:lvl9pPr marL="1828800" algn="l" rtl="0" eaLnBrk="1" fontAlgn="base" hangingPunct="1">
        <a:spcBef>
          <a:spcPct val="0"/>
        </a:spcBef>
        <a:spcAft>
          <a:spcPct val="0"/>
        </a:spcAft>
        <a:defRPr sz="2000" b="1">
          <a:solidFill>
            <a:schemeClr val="tx1"/>
          </a:solidFill>
          <a:latin typeface="Arial" charset="0"/>
        </a:defRPr>
      </a:lvl9pPr>
    </p:titleStyle>
    <p:bodyStyle>
      <a:lvl1pPr marL="271463" indent="-271463" algn="l" rtl="0" eaLnBrk="1" fontAlgn="base" hangingPunct="1">
        <a:spcBef>
          <a:spcPct val="20000"/>
        </a:spcBef>
        <a:spcAft>
          <a:spcPct val="0"/>
        </a:spcAft>
        <a:buClr>
          <a:schemeClr val="hlink"/>
        </a:buClr>
        <a:buFont typeface="Wingdings" pitchFamily="2" charset="2"/>
        <a:defRPr sz="1600">
          <a:solidFill>
            <a:schemeClr val="tx1"/>
          </a:solidFill>
          <a:latin typeface="+mn-lt"/>
          <a:ea typeface="+mn-ea"/>
          <a:cs typeface="+mn-cs"/>
        </a:defRPr>
      </a:lvl1pPr>
      <a:lvl2pPr marL="627063" indent="-176213" algn="l" rtl="0" eaLnBrk="1" fontAlgn="base" hangingPunct="1">
        <a:spcBef>
          <a:spcPct val="20000"/>
        </a:spcBef>
        <a:spcAft>
          <a:spcPct val="0"/>
        </a:spcAft>
        <a:defRPr sz="1600">
          <a:solidFill>
            <a:schemeClr val="tx1"/>
          </a:solidFill>
          <a:latin typeface="+mn-lt"/>
        </a:defRPr>
      </a:lvl2pPr>
      <a:lvl3pPr marL="985838" indent="-177800" algn="l" rtl="0" eaLnBrk="1" fontAlgn="base" hangingPunct="1">
        <a:spcBef>
          <a:spcPct val="20000"/>
        </a:spcBef>
        <a:spcAft>
          <a:spcPct val="0"/>
        </a:spcAft>
        <a:buFont typeface="Arial" charset="0"/>
        <a:defRPr sz="1600">
          <a:solidFill>
            <a:schemeClr val="tx1"/>
          </a:solidFill>
          <a:latin typeface="+mn-lt"/>
        </a:defRPr>
      </a:lvl3pPr>
      <a:lvl4pPr marL="1346200" indent="-180975" algn="l" rtl="0" eaLnBrk="1" fontAlgn="base" hangingPunct="1">
        <a:spcBef>
          <a:spcPct val="20000"/>
        </a:spcBef>
        <a:spcAft>
          <a:spcPct val="0"/>
        </a:spcAft>
        <a:buFont typeface="Arial" charset="0"/>
        <a:defRPr sz="1600">
          <a:solidFill>
            <a:schemeClr val="tx1"/>
          </a:solidFill>
          <a:latin typeface="+mn-lt"/>
        </a:defRPr>
      </a:lvl4pPr>
      <a:lvl5pPr marL="1704975" indent="-179388" algn="l" rtl="0" eaLnBrk="1" fontAlgn="base" hangingPunct="1">
        <a:spcBef>
          <a:spcPct val="20000"/>
        </a:spcBef>
        <a:spcAft>
          <a:spcPct val="0"/>
        </a:spcAft>
        <a:buFont typeface="Arial" charset="0"/>
        <a:defRPr sz="1600">
          <a:solidFill>
            <a:schemeClr val="tx1"/>
          </a:solidFill>
          <a:latin typeface="+mn-lt"/>
        </a:defRPr>
      </a:lvl5pPr>
      <a:lvl6pPr marL="2162175" indent="-179388" algn="l" rtl="0" eaLnBrk="1" fontAlgn="base" hangingPunct="1">
        <a:spcBef>
          <a:spcPct val="20000"/>
        </a:spcBef>
        <a:spcAft>
          <a:spcPct val="0"/>
        </a:spcAft>
        <a:buFont typeface="Arial" charset="0"/>
        <a:defRPr sz="1600">
          <a:solidFill>
            <a:schemeClr val="tx1"/>
          </a:solidFill>
          <a:latin typeface="+mn-lt"/>
        </a:defRPr>
      </a:lvl6pPr>
      <a:lvl7pPr marL="2619375" indent="-179388" algn="l" rtl="0" eaLnBrk="1" fontAlgn="base" hangingPunct="1">
        <a:spcBef>
          <a:spcPct val="20000"/>
        </a:spcBef>
        <a:spcAft>
          <a:spcPct val="0"/>
        </a:spcAft>
        <a:buFont typeface="Arial" charset="0"/>
        <a:defRPr sz="1600">
          <a:solidFill>
            <a:schemeClr val="tx1"/>
          </a:solidFill>
          <a:latin typeface="+mn-lt"/>
        </a:defRPr>
      </a:lvl7pPr>
      <a:lvl8pPr marL="3076575" indent="-179388" algn="l" rtl="0" eaLnBrk="1" fontAlgn="base" hangingPunct="1">
        <a:spcBef>
          <a:spcPct val="20000"/>
        </a:spcBef>
        <a:spcAft>
          <a:spcPct val="0"/>
        </a:spcAft>
        <a:buFont typeface="Arial" charset="0"/>
        <a:defRPr sz="1600">
          <a:solidFill>
            <a:schemeClr val="tx1"/>
          </a:solidFill>
          <a:latin typeface="+mn-lt"/>
        </a:defRPr>
      </a:lvl8pPr>
      <a:lvl9pPr marL="3533775" indent="-179388" algn="l" rtl="0" eaLnBrk="1" fontAlgn="base" hangingPunct="1">
        <a:spcBef>
          <a:spcPct val="20000"/>
        </a:spcBef>
        <a:spcAft>
          <a:spcPct val="0"/>
        </a:spcAft>
        <a:buFont typeface="Arial" charset="0"/>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pms-thomin.de/verzeichnis_inhaltsstoffe/"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 y="450495"/>
            <a:ext cx="6840755" cy="1138773"/>
          </a:xfrm>
        </p:spPr>
        <p:txBody>
          <a:bodyPr wrap="square">
            <a:spAutoFit/>
          </a:bodyPr>
          <a:lstStyle/>
          <a:p>
            <a:pPr marL="457200" lvl="2"/>
            <a:r>
              <a:rPr lang="en-US" sz="1400" dirty="0" smtClean="0"/>
              <a:t>Quick descaler </a:t>
            </a:r>
            <a:br>
              <a:rPr lang="en-US" sz="1400" dirty="0" smtClean="0"/>
            </a:br>
            <a:r>
              <a:rPr lang="en-US" sz="1400" dirty="0" smtClean="0"/>
              <a:t>for washing machines and dishwashers </a:t>
            </a:r>
            <a:r>
              <a:rPr lang="en-US" sz="1600" kern="1200" dirty="0" smtClean="0">
                <a:ea typeface="+mn-ea"/>
                <a:cs typeface="+mn-cs"/>
              </a:rPr>
              <a:t/>
            </a:r>
            <a:br>
              <a:rPr lang="en-US" sz="1600" kern="1200" dirty="0" smtClean="0">
                <a:ea typeface="+mn-ea"/>
                <a:cs typeface="+mn-cs"/>
              </a:rPr>
            </a:br>
            <a:r>
              <a:rPr lang="en-US" sz="1600" kern="1200" dirty="0" smtClean="0">
                <a:ea typeface="+mn-ea"/>
                <a:cs typeface="+mn-cs"/>
              </a:rPr>
              <a:t/>
            </a:r>
            <a:br>
              <a:rPr lang="en-US" sz="1600" kern="1200" dirty="0" smtClean="0">
                <a:ea typeface="+mn-ea"/>
                <a:cs typeface="+mn-cs"/>
              </a:rPr>
            </a:br>
            <a:r>
              <a:rPr lang="en-US" sz="1400" kern="1200" dirty="0" smtClean="0">
                <a:ea typeface="+mn-ea"/>
                <a:cs typeface="+mn-cs"/>
              </a:rPr>
              <a:t>Article No.: </a:t>
            </a:r>
            <a:r>
              <a:rPr lang="en-US" sz="1400" b="0" dirty="0" smtClean="0"/>
              <a:t>00311918</a:t>
            </a:r>
            <a:r>
              <a:rPr lang="en-US" sz="1400" b="0" kern="1200" dirty="0" smtClean="0">
                <a:ea typeface="+mn-ea"/>
                <a:cs typeface="+mn-cs"/>
              </a:rPr>
              <a:t/>
            </a:r>
            <a:br>
              <a:rPr lang="en-US" sz="1400" b="0" kern="1200" dirty="0" smtClean="0">
                <a:ea typeface="+mn-ea"/>
                <a:cs typeface="+mn-cs"/>
              </a:rPr>
            </a:br>
            <a:r>
              <a:rPr lang="de-DE" sz="1400" b="0" dirty="0" smtClean="0"/>
              <a:t>Content: </a:t>
            </a:r>
            <a:r>
              <a:rPr lang="en-US" sz="1400" b="0" kern="1200" dirty="0" smtClean="0"/>
              <a:t>250 g, sufficient for 1 application</a:t>
            </a:r>
            <a:endParaRPr lang="en-US" sz="1400" b="0" kern="1200" dirty="0">
              <a:ea typeface="+mn-ea"/>
              <a:cs typeface="+mn-cs"/>
            </a:endParaRPr>
          </a:p>
        </p:txBody>
      </p:sp>
      <p:sp>
        <p:nvSpPr>
          <p:cNvPr id="26" name="Rechteck 35"/>
          <p:cNvSpPr/>
          <p:nvPr/>
        </p:nvSpPr>
        <p:spPr>
          <a:xfrm>
            <a:off x="4996586" y="360494"/>
            <a:ext cx="2024927" cy="316800"/>
          </a:xfrm>
          <a:prstGeom prst="rect">
            <a:avLst/>
          </a:prstGeom>
          <a:solidFill>
            <a:schemeClr val="accent2">
              <a:lumMod val="75000"/>
            </a:schemeClr>
          </a:solidFill>
        </p:spPr>
        <p:txBody>
          <a:bodyPr wrap="none" anchor="ctr">
            <a:noAutofit/>
          </a:bodyPr>
          <a:lstStyle/>
          <a:p>
            <a:r>
              <a:rPr lang="de-DE" b="1" dirty="0" err="1" smtClean="0">
                <a:solidFill>
                  <a:schemeClr val="bg1"/>
                </a:solidFill>
              </a:rPr>
              <a:t>Laundry</a:t>
            </a:r>
            <a:r>
              <a:rPr lang="de-DE" b="1" dirty="0" smtClean="0">
                <a:solidFill>
                  <a:schemeClr val="bg1"/>
                </a:solidFill>
              </a:rPr>
              <a:t> Care</a:t>
            </a:r>
            <a:endParaRPr lang="en-US" b="1" dirty="0">
              <a:solidFill>
                <a:schemeClr val="bg1"/>
              </a:solidFill>
            </a:endParaRPr>
          </a:p>
        </p:txBody>
      </p:sp>
      <p:sp>
        <p:nvSpPr>
          <p:cNvPr id="27" name="Rechteck 15"/>
          <p:cNvSpPr/>
          <p:nvPr/>
        </p:nvSpPr>
        <p:spPr>
          <a:xfrm>
            <a:off x="4995756" y="720494"/>
            <a:ext cx="2024927" cy="316800"/>
          </a:xfrm>
          <a:prstGeom prst="rect">
            <a:avLst/>
          </a:prstGeom>
          <a:solidFill>
            <a:schemeClr val="accent2">
              <a:lumMod val="75000"/>
            </a:schemeClr>
          </a:solidFill>
        </p:spPr>
        <p:txBody>
          <a:bodyPr wrap="none" anchor="ctr">
            <a:noAutofit/>
          </a:bodyPr>
          <a:lstStyle/>
          <a:p>
            <a:r>
              <a:rPr lang="de-DE" b="1" dirty="0" err="1" smtClean="0">
                <a:solidFill>
                  <a:schemeClr val="bg1"/>
                </a:solidFill>
              </a:rPr>
              <a:t>Dish</a:t>
            </a:r>
            <a:r>
              <a:rPr lang="de-DE" b="1" dirty="0" smtClean="0">
                <a:solidFill>
                  <a:schemeClr val="bg1"/>
                </a:solidFill>
              </a:rPr>
              <a:t> Care</a:t>
            </a:r>
            <a:endParaRPr lang="en-US" b="1" dirty="0">
              <a:solidFill>
                <a:schemeClr val="bg1"/>
              </a:solidFill>
            </a:endParaRPr>
          </a:p>
        </p:txBody>
      </p:sp>
      <p:sp>
        <p:nvSpPr>
          <p:cNvPr id="3" name="Inhaltsplatzhalter 2"/>
          <p:cNvSpPr>
            <a:spLocks noGrp="1"/>
          </p:cNvSpPr>
          <p:nvPr>
            <p:ph idx="1"/>
          </p:nvPr>
        </p:nvSpPr>
        <p:spPr>
          <a:xfrm>
            <a:off x="0" y="1620494"/>
            <a:ext cx="5445756" cy="1755000"/>
          </a:xfrm>
        </p:spPr>
        <p:txBody>
          <a:bodyPr/>
          <a:lstStyle/>
          <a:p>
            <a:pPr marL="541338" lvl="1" indent="-179388"/>
            <a:r>
              <a:rPr lang="en-GB" sz="1000" b="1" dirty="0" smtClean="0"/>
              <a:t>Product features</a:t>
            </a:r>
          </a:p>
          <a:p>
            <a:pPr marL="541338" lvl="2" indent="-179388">
              <a:buFont typeface="Arial" pitchFamily="34" charset="0"/>
              <a:buChar char="•"/>
            </a:pPr>
            <a:r>
              <a:rPr lang="en-GB" sz="1000" dirty="0" smtClean="0"/>
              <a:t>Quick and reliable removal of limescale in the entire interior of the appliance</a:t>
            </a:r>
          </a:p>
          <a:p>
            <a:pPr marL="541338" lvl="2" indent="-179388">
              <a:buFont typeface="Arial" pitchFamily="34" charset="0"/>
              <a:buChar char="•"/>
            </a:pPr>
            <a:r>
              <a:rPr lang="en-GB" sz="1000" dirty="0" smtClean="0"/>
              <a:t>Decalcified heaters reduce heating time and power consumption</a:t>
            </a:r>
          </a:p>
          <a:p>
            <a:pPr marL="541338" lvl="2" indent="-179388">
              <a:buFont typeface="Arial" pitchFamily="34" charset="0"/>
              <a:buChar char="•"/>
            </a:pPr>
            <a:r>
              <a:rPr lang="en-GB" sz="1000" dirty="0" smtClean="0"/>
              <a:t>Easy to use. One container equals one dose </a:t>
            </a:r>
          </a:p>
          <a:p>
            <a:pPr marL="541338" lvl="2" indent="-179388">
              <a:buFont typeface="Arial" pitchFamily="34" charset="0"/>
              <a:buChar char="•"/>
            </a:pPr>
            <a:r>
              <a:rPr lang="en-GB" sz="1000" dirty="0" smtClean="0"/>
              <a:t>Can improve the lifetime and performance of the appliance</a:t>
            </a:r>
          </a:p>
          <a:p>
            <a:pPr marL="541338" lvl="2" indent="-179388">
              <a:buFont typeface="Arial" pitchFamily="34" charset="0"/>
              <a:buChar char="•"/>
            </a:pPr>
            <a:r>
              <a:rPr lang="en-GB" sz="1000" dirty="0" smtClean="0"/>
              <a:t>Tested and approved for our appliances</a:t>
            </a:r>
          </a:p>
          <a:p>
            <a:pPr marL="541338" lvl="2" indent="-179388">
              <a:buFont typeface="Arial" pitchFamily="34" charset="0"/>
              <a:buChar char="•"/>
            </a:pPr>
            <a:r>
              <a:rPr lang="en-GB" sz="1000" dirty="0" smtClean="0"/>
              <a:t>Made in Germany</a:t>
            </a:r>
          </a:p>
          <a:p>
            <a:pPr marL="541338" lvl="2" indent="-95250">
              <a:buFont typeface="Arial" pitchFamily="34" charset="0"/>
              <a:buChar char="•"/>
            </a:pPr>
            <a:endParaRPr lang="en-GB" sz="1000" dirty="0" smtClean="0"/>
          </a:p>
        </p:txBody>
      </p:sp>
      <p:sp>
        <p:nvSpPr>
          <p:cNvPr id="18" name="Rechteck 17"/>
          <p:cNvSpPr/>
          <p:nvPr/>
        </p:nvSpPr>
        <p:spPr>
          <a:xfrm>
            <a:off x="52520" y="2989108"/>
            <a:ext cx="6660756" cy="1323439"/>
          </a:xfrm>
          <a:prstGeom prst="rect">
            <a:avLst/>
          </a:prstGeom>
        </p:spPr>
        <p:txBody>
          <a:bodyPr wrap="square">
            <a:spAutoFit/>
          </a:bodyPr>
          <a:lstStyle/>
          <a:p>
            <a:pPr lvl="1"/>
            <a:endParaRPr lang="en-GB" sz="1000" b="1" dirty="0" smtClean="0"/>
          </a:p>
          <a:p>
            <a:pPr marL="361950" lvl="1"/>
            <a:r>
              <a:rPr lang="en-GB" sz="1000" b="1" dirty="0" smtClean="0"/>
              <a:t>Application</a:t>
            </a:r>
            <a:r>
              <a:rPr lang="en-GB" sz="1000" dirty="0" smtClean="0"/>
              <a:t> </a:t>
            </a:r>
          </a:p>
          <a:p>
            <a:pPr marL="361950" lvl="1"/>
            <a:r>
              <a:rPr lang="en-GB" sz="1000" dirty="0" smtClean="0"/>
              <a:t>For washing machines and dishwashers.</a:t>
            </a:r>
          </a:p>
          <a:p>
            <a:pPr marL="361950" lvl="1"/>
            <a:r>
              <a:rPr lang="en-US" sz="1000" dirty="0"/>
              <a:t>To effectively remove harmful </a:t>
            </a:r>
            <a:r>
              <a:rPr lang="en-US" sz="1000" dirty="0" err="1"/>
              <a:t>limescale</a:t>
            </a:r>
            <a:r>
              <a:rPr lang="en-US" sz="1000" dirty="0"/>
              <a:t> deposits from your appliance.</a:t>
            </a:r>
          </a:p>
          <a:p>
            <a:pPr marL="361950" lvl="1"/>
            <a:endParaRPr lang="en-GB" sz="1000" dirty="0" smtClean="0"/>
          </a:p>
          <a:p>
            <a:pPr marL="361950" lvl="1"/>
            <a:r>
              <a:rPr lang="en-GB" sz="1000" u="sng" dirty="0" smtClean="0"/>
              <a:t>Frequency of use</a:t>
            </a:r>
            <a:r>
              <a:rPr lang="en-GB" sz="1000" dirty="0" smtClean="0"/>
              <a:t>: Washing machines e</a:t>
            </a:r>
            <a:r>
              <a:rPr lang="en-GB" sz="1000" kern="0" dirty="0" smtClean="0"/>
              <a:t>very 3-6 months and </a:t>
            </a:r>
            <a:r>
              <a:rPr lang="en-GB" sz="1000" dirty="0" smtClean="0"/>
              <a:t>dishwashers once a year. </a:t>
            </a:r>
          </a:p>
          <a:p>
            <a:pPr marL="361950" lvl="1"/>
            <a:r>
              <a:rPr lang="en-GB" sz="1000" dirty="0" smtClean="0"/>
              <a:t>Please always refer to the instruction manual or display tip.</a:t>
            </a:r>
          </a:p>
          <a:p>
            <a:pPr marL="361950" lvl="1"/>
            <a:endParaRPr lang="en-GB" sz="1000" dirty="0" smtClean="0"/>
          </a:p>
        </p:txBody>
      </p:sp>
      <p:sp>
        <p:nvSpPr>
          <p:cNvPr id="25" name="Inhaltsplatzhalter 3"/>
          <p:cNvSpPr txBox="1">
            <a:spLocks/>
          </p:cNvSpPr>
          <p:nvPr/>
        </p:nvSpPr>
        <p:spPr>
          <a:xfrm>
            <a:off x="0" y="4095494"/>
            <a:ext cx="6660756" cy="1600438"/>
          </a:xfrm>
          <a:prstGeom prst="rect">
            <a:avLst/>
          </a:prstGeom>
        </p:spPr>
        <p:txBody>
          <a:bodyPr wrap="square">
            <a:spAutoFit/>
          </a:bodyPr>
          <a:lstStyle/>
          <a:p>
            <a:pPr marL="446088" lvl="1" indent="11113">
              <a:spcBef>
                <a:spcPct val="20000"/>
              </a:spcBef>
              <a:buClr>
                <a:schemeClr val="hlink"/>
              </a:buClr>
              <a:buFont typeface="Wingdings" pitchFamily="2" charset="2"/>
              <a:buNone/>
            </a:pPr>
            <a:endParaRPr kumimoji="0" lang="en-GB" sz="1000" b="1" i="0" u="none" strike="noStrike" kern="0" cap="none" spc="0" normalizeH="0" baseline="0" dirty="0" smtClean="0">
              <a:ln>
                <a:noFill/>
              </a:ln>
              <a:solidFill>
                <a:schemeClr val="tx1"/>
              </a:solidFill>
              <a:effectLst/>
              <a:uLnTx/>
              <a:uFillTx/>
              <a:latin typeface="+mn-lt"/>
              <a:ea typeface="+mn-ea"/>
              <a:cs typeface="+mn-cs"/>
            </a:endParaRPr>
          </a:p>
          <a:p>
            <a:pPr marL="360363" lvl="1" indent="11113">
              <a:spcBef>
                <a:spcPct val="20000"/>
              </a:spcBef>
              <a:buClr>
                <a:schemeClr val="hlink"/>
              </a:buClr>
              <a:buFont typeface="Wingdings" pitchFamily="2" charset="2"/>
              <a:buNone/>
            </a:pPr>
            <a:r>
              <a:rPr lang="en-GB" sz="1000" b="1" kern="0" dirty="0" smtClean="0"/>
              <a:t>Instruction </a:t>
            </a:r>
          </a:p>
          <a:p>
            <a:pPr marL="360363" lvl="1" indent="11113">
              <a:spcBef>
                <a:spcPct val="20000"/>
              </a:spcBef>
              <a:buClr>
                <a:schemeClr val="hlink"/>
              </a:buClr>
              <a:buFont typeface="Wingdings" pitchFamily="2" charset="2"/>
              <a:buNone/>
            </a:pPr>
            <a:r>
              <a:rPr lang="en-GB" sz="1000" u="sng" dirty="0" smtClean="0"/>
              <a:t>Washing  machines</a:t>
            </a:r>
            <a:r>
              <a:rPr lang="en-GB" sz="1000" dirty="0" smtClean="0"/>
              <a:t>: Do </a:t>
            </a:r>
            <a:r>
              <a:rPr lang="en-GB" sz="1000" dirty="0"/>
              <a:t>not use with enamelled </a:t>
            </a:r>
            <a:r>
              <a:rPr lang="en-GB" sz="1000" dirty="0" smtClean="0"/>
              <a:t>surfaces. </a:t>
            </a:r>
            <a:r>
              <a:rPr lang="en-GB" sz="1000" dirty="0"/>
              <a:t>Add </a:t>
            </a:r>
            <a:r>
              <a:rPr lang="en-GB" sz="1000" dirty="0" smtClean="0"/>
              <a:t>the contents of the container </a:t>
            </a:r>
            <a:r>
              <a:rPr lang="en-GB" sz="1000" dirty="0"/>
              <a:t>(</a:t>
            </a:r>
            <a:r>
              <a:rPr lang="en-GB" sz="1000" u="sng" dirty="0"/>
              <a:t>without laundry and detergent</a:t>
            </a:r>
            <a:r>
              <a:rPr lang="en-GB" sz="1000" dirty="0"/>
              <a:t>) </a:t>
            </a:r>
            <a:r>
              <a:rPr lang="en-GB" sz="1000" dirty="0" smtClean="0"/>
              <a:t>into the washing machine and run the </a:t>
            </a:r>
            <a:r>
              <a:rPr lang="en-GB" sz="1000" u="sng" dirty="0" smtClean="0"/>
              <a:t>60°C</a:t>
            </a:r>
            <a:r>
              <a:rPr lang="en-GB" sz="1000" dirty="0" smtClean="0"/>
              <a:t> coloured laundry programme without pre-wash. </a:t>
            </a:r>
          </a:p>
          <a:p>
            <a:pPr marL="360363" lvl="1" indent="11113">
              <a:spcBef>
                <a:spcPct val="20000"/>
              </a:spcBef>
              <a:buClr>
                <a:schemeClr val="hlink"/>
              </a:buClr>
              <a:buFont typeface="Wingdings" pitchFamily="2" charset="2"/>
              <a:buNone/>
            </a:pPr>
            <a:r>
              <a:rPr lang="en-GB" sz="1000" u="sng" dirty="0" smtClean="0"/>
              <a:t>Dishwashers</a:t>
            </a:r>
            <a:r>
              <a:rPr lang="en-GB" sz="1000" dirty="0" smtClean="0"/>
              <a:t>: Do not use together with automatic dishwashing detergents. Switch on the </a:t>
            </a:r>
            <a:r>
              <a:rPr lang="en-GB" sz="1000" u="sng" dirty="0" smtClean="0"/>
              <a:t>empty</a:t>
            </a:r>
            <a:r>
              <a:rPr lang="en-GB" sz="1000" dirty="0" smtClean="0"/>
              <a:t> dishwasher at the highest possible temperature. Open the dishwasher carefully after 30 minutes and add the contents of the container. </a:t>
            </a:r>
            <a:r>
              <a:rPr lang="en-US" sz="1000" dirty="0"/>
              <a:t>Then </a:t>
            </a:r>
            <a:r>
              <a:rPr lang="en-US" sz="1000" dirty="0" smtClean="0"/>
              <a:t>run the program again </a:t>
            </a:r>
            <a:r>
              <a:rPr lang="en-US" sz="1000" dirty="0"/>
              <a:t>for thorough </a:t>
            </a:r>
            <a:r>
              <a:rPr lang="en-US" sz="1000" dirty="0" smtClean="0"/>
              <a:t>cleaning.</a:t>
            </a:r>
            <a:r>
              <a:rPr lang="en-GB" sz="1000" dirty="0"/>
              <a:t> </a:t>
            </a:r>
            <a:r>
              <a:rPr lang="en-GB" sz="1000" dirty="0" smtClean="0"/>
              <a:t>Exception</a:t>
            </a:r>
            <a:r>
              <a:rPr lang="en-GB" sz="1000" u="sng" dirty="0"/>
              <a:t>:</a:t>
            </a:r>
            <a:r>
              <a:rPr lang="en-GB" sz="1000" dirty="0"/>
              <a:t> If a Machine Care program is available (refer to appliance instruction manual), please select this setting and add the </a:t>
            </a:r>
            <a:r>
              <a:rPr lang="en-GB" sz="1000" dirty="0" err="1"/>
              <a:t>descaler</a:t>
            </a:r>
            <a:r>
              <a:rPr lang="en-GB" sz="1000" dirty="0"/>
              <a:t> before the start of the program. </a:t>
            </a:r>
            <a:endParaRPr lang="en-GB" sz="1000" b="1" kern="0" dirty="0"/>
          </a:p>
        </p:txBody>
      </p:sp>
      <p:sp>
        <p:nvSpPr>
          <p:cNvPr id="6" name="Textfeld 5"/>
          <p:cNvSpPr txBox="1"/>
          <p:nvPr/>
        </p:nvSpPr>
        <p:spPr>
          <a:xfrm>
            <a:off x="0" y="5508566"/>
            <a:ext cx="5325795" cy="2092881"/>
          </a:xfrm>
          <a:prstGeom prst="rect">
            <a:avLst/>
          </a:prstGeom>
          <a:noFill/>
        </p:spPr>
        <p:txBody>
          <a:bodyPr wrap="square" rtlCol="0">
            <a:spAutoFit/>
          </a:bodyPr>
          <a:lstStyle/>
          <a:p>
            <a:pPr lvl="1"/>
            <a:endParaRPr lang="en-GB" sz="1000" b="1" dirty="0" smtClean="0">
              <a:solidFill>
                <a:srgbClr val="FF0000"/>
              </a:solidFill>
            </a:endParaRPr>
          </a:p>
          <a:p>
            <a:pPr marL="361950" lvl="1"/>
            <a:r>
              <a:rPr lang="en-GB" sz="1000" b="1" dirty="0"/>
              <a:t>Chemical regulatory </a:t>
            </a:r>
            <a:r>
              <a:rPr lang="en-GB" sz="1000" b="1" dirty="0" smtClean="0"/>
              <a:t>information</a:t>
            </a:r>
          </a:p>
          <a:p>
            <a:pPr marL="361950" lvl="1"/>
            <a:endParaRPr lang="en-GB" sz="1000" b="1" dirty="0"/>
          </a:p>
          <a:p>
            <a:pPr marL="361950" lvl="1"/>
            <a:r>
              <a:rPr lang="es-ES" sz="1000" b="1" dirty="0"/>
              <a:t>UFI </a:t>
            </a:r>
            <a:r>
              <a:rPr lang="es-ES" sz="1000" b="1" dirty="0" err="1"/>
              <a:t>Code</a:t>
            </a:r>
            <a:r>
              <a:rPr lang="es-ES" sz="1000" b="1" dirty="0"/>
              <a:t>: </a:t>
            </a:r>
            <a:r>
              <a:rPr lang="en-GB" sz="1000" dirty="0"/>
              <a:t>DMP0-V9YU-H008-UJA7 (for EU countries).</a:t>
            </a:r>
          </a:p>
          <a:p>
            <a:pPr marL="361950" lvl="1"/>
            <a:endParaRPr lang="en-GB" sz="1000" b="1" dirty="0" smtClean="0"/>
          </a:p>
          <a:p>
            <a:pPr marL="361950" lvl="1"/>
            <a:r>
              <a:rPr lang="en-GB" sz="1000" b="1" dirty="0"/>
              <a:t>Contents according to Regulation (EC) No. 648/2004</a:t>
            </a:r>
            <a:r>
              <a:rPr lang="en-GB" sz="1000" dirty="0"/>
              <a:t>: &lt; 5% non-ionic surfactants. </a:t>
            </a:r>
            <a:r>
              <a:rPr lang="en-GB" sz="1000" b="1" dirty="0"/>
              <a:t>Contains: </a:t>
            </a:r>
            <a:r>
              <a:rPr lang="en-GB" sz="1000" dirty="0"/>
              <a:t>maleic acid.</a:t>
            </a:r>
          </a:p>
          <a:p>
            <a:pPr marL="361950" lvl="1"/>
            <a:endParaRPr lang="en-GB" sz="1000" dirty="0"/>
          </a:p>
          <a:p>
            <a:pPr marL="361950" lvl="1"/>
            <a:r>
              <a:rPr lang="en-US" sz="1000" dirty="0"/>
              <a:t>SDS according to Regulation (EC) No. 1907/2006 (REACH) with its amendment Regulation (EU) 2015/830.</a:t>
            </a:r>
          </a:p>
          <a:p>
            <a:pPr marL="361950" lvl="1"/>
            <a:endParaRPr lang="en-GB" sz="1000" dirty="0">
              <a:solidFill>
                <a:srgbClr val="FF0000"/>
              </a:solidFill>
            </a:endParaRPr>
          </a:p>
          <a:p>
            <a:pPr marL="361950" lvl="1"/>
            <a:r>
              <a:rPr lang="en-GB" sz="1000" dirty="0"/>
              <a:t>List of all ingredients referred to Detergents Regulation 648/2004/EC</a:t>
            </a:r>
            <a:r>
              <a:rPr lang="en-GB" sz="1000" dirty="0">
                <a:solidFill>
                  <a:srgbClr val="FF0000"/>
                </a:solidFill>
              </a:rPr>
              <a:t> </a:t>
            </a:r>
            <a:r>
              <a:rPr lang="en-US" sz="1000" dirty="0"/>
              <a:t>under</a:t>
            </a:r>
          </a:p>
          <a:p>
            <a:pPr marL="361950" lvl="1"/>
            <a:r>
              <a:rPr lang="en-US" sz="1000" dirty="0">
                <a:hlinkClick r:id="rId3"/>
              </a:rPr>
              <a:t>www.pms-thomin.de/verzeichnis_inhaltsstoffe/</a:t>
            </a:r>
            <a:endParaRPr lang="en-US" sz="1000" dirty="0"/>
          </a:p>
        </p:txBody>
      </p:sp>
      <p:sp>
        <p:nvSpPr>
          <p:cNvPr id="38" name="Textfeld 37"/>
          <p:cNvSpPr txBox="1"/>
          <p:nvPr/>
        </p:nvSpPr>
        <p:spPr>
          <a:xfrm>
            <a:off x="0" y="8510384"/>
            <a:ext cx="6813156" cy="400110"/>
          </a:xfrm>
          <a:prstGeom prst="rect">
            <a:avLst/>
          </a:prstGeom>
          <a:noFill/>
        </p:spPr>
        <p:txBody>
          <a:bodyPr wrap="square" rtlCol="0">
            <a:spAutoFit/>
          </a:bodyPr>
          <a:lstStyle/>
          <a:p>
            <a:pPr lvl="1"/>
            <a:endParaRPr lang="de-DE" sz="1000" b="1" dirty="0" smtClean="0">
              <a:solidFill>
                <a:srgbClr val="FF0000"/>
              </a:solidFill>
            </a:endParaRPr>
          </a:p>
          <a:p>
            <a:pPr marL="361950" lvl="1"/>
            <a:r>
              <a:rPr lang="de-DE" sz="1000" b="1" dirty="0" smtClean="0"/>
              <a:t>Languages:</a:t>
            </a:r>
            <a:r>
              <a:rPr lang="de-DE" sz="1000" dirty="0" smtClean="0"/>
              <a:t> de, en, </a:t>
            </a:r>
            <a:r>
              <a:rPr lang="de-DE" sz="1000" dirty="0" err="1" smtClean="0"/>
              <a:t>bg</a:t>
            </a:r>
            <a:r>
              <a:rPr lang="de-DE" sz="1000" dirty="0" smtClean="0"/>
              <a:t>, es, </a:t>
            </a:r>
            <a:r>
              <a:rPr lang="de-DE" sz="1000" dirty="0" err="1" smtClean="0"/>
              <a:t>fr</a:t>
            </a:r>
            <a:r>
              <a:rPr lang="de-DE" sz="1000" dirty="0" smtClean="0"/>
              <a:t>, </a:t>
            </a:r>
            <a:r>
              <a:rPr lang="de-DE" sz="1000" dirty="0" err="1" smtClean="0"/>
              <a:t>hr</a:t>
            </a:r>
            <a:r>
              <a:rPr lang="de-DE" sz="1000" dirty="0" smtClean="0"/>
              <a:t>, </a:t>
            </a:r>
            <a:r>
              <a:rPr lang="de-DE" sz="1000" dirty="0" err="1" smtClean="0"/>
              <a:t>it</a:t>
            </a:r>
            <a:r>
              <a:rPr lang="de-DE" sz="1000" dirty="0" smtClean="0"/>
              <a:t>, nl, </a:t>
            </a:r>
            <a:r>
              <a:rPr lang="de-DE" sz="1000" dirty="0" err="1" smtClean="0"/>
              <a:t>pt</a:t>
            </a:r>
            <a:r>
              <a:rPr lang="de-DE" sz="1000" dirty="0" smtClean="0"/>
              <a:t>, </a:t>
            </a:r>
            <a:r>
              <a:rPr lang="de-DE" sz="1000" dirty="0" err="1" smtClean="0"/>
              <a:t>sr</a:t>
            </a:r>
            <a:r>
              <a:rPr lang="de-DE" sz="1000" b="1" dirty="0" smtClean="0">
                <a:solidFill>
                  <a:srgbClr val="FF0000"/>
                </a:solidFill>
              </a:rPr>
              <a:t>	</a:t>
            </a:r>
            <a:endParaRPr lang="de-DE" sz="1000" dirty="0" smtClean="0">
              <a:solidFill>
                <a:srgbClr val="FF0000"/>
              </a:solidFill>
            </a:endParaRPr>
          </a:p>
        </p:txBody>
      </p:sp>
      <p:sp>
        <p:nvSpPr>
          <p:cNvPr id="34" name="Textfeld 33"/>
          <p:cNvSpPr txBox="1"/>
          <p:nvPr/>
        </p:nvSpPr>
        <p:spPr>
          <a:xfrm>
            <a:off x="0" y="7407055"/>
            <a:ext cx="6660756" cy="1323439"/>
          </a:xfrm>
          <a:prstGeom prst="rect">
            <a:avLst/>
          </a:prstGeom>
          <a:noFill/>
        </p:spPr>
        <p:txBody>
          <a:bodyPr wrap="square" rtlCol="0">
            <a:spAutoFit/>
          </a:bodyPr>
          <a:lstStyle/>
          <a:p>
            <a:pPr lvl="1"/>
            <a:endParaRPr lang="en-US" sz="1000" b="1" dirty="0" smtClean="0"/>
          </a:p>
          <a:p>
            <a:pPr marL="361950" lvl="1"/>
            <a:r>
              <a:rPr lang="en-US" sz="1000" b="1" dirty="0" smtClean="0"/>
              <a:t>Logistic details</a:t>
            </a:r>
          </a:p>
          <a:p>
            <a:pPr marL="2695575" lvl="1" indent="-2333625"/>
            <a:r>
              <a:rPr lang="en-US" sz="1000" dirty="0" smtClean="0"/>
              <a:t>Packaging type:	Plastic container</a:t>
            </a:r>
          </a:p>
          <a:p>
            <a:pPr marL="2695575" lvl="1" indent="-2333625"/>
            <a:r>
              <a:rPr lang="en-US" sz="1000" dirty="0" smtClean="0"/>
              <a:t>Packaging dimension (L x W x H, cm):	6.5 x 6.8 x 11.7</a:t>
            </a:r>
          </a:p>
          <a:p>
            <a:pPr marL="2695575" lvl="1" indent="-2333625"/>
            <a:r>
              <a:rPr lang="en-US" sz="1000" dirty="0" smtClean="0"/>
              <a:t>Packaging  unit:	250 g/pack unit</a:t>
            </a:r>
          </a:p>
          <a:p>
            <a:pPr marL="2695575" lvl="1" indent="-2333625"/>
            <a:r>
              <a:rPr lang="en-US" sz="1000" dirty="0" smtClean="0"/>
              <a:t>EAN: 	4242005082773 </a:t>
            </a:r>
          </a:p>
          <a:p>
            <a:pPr marL="2695575" lvl="1" indent="-2333625"/>
            <a:r>
              <a:rPr lang="de-DE" sz="1000" dirty="0" smtClean="0"/>
              <a:t>Dangerous good: </a:t>
            </a:r>
            <a:r>
              <a:rPr lang="en-US" sz="1000" dirty="0" smtClean="0"/>
              <a:t>	No</a:t>
            </a:r>
          </a:p>
          <a:p>
            <a:pPr marL="2695575" lvl="1" indent="-2333625"/>
            <a:r>
              <a:rPr lang="en-US" sz="1000" dirty="0" smtClean="0"/>
              <a:t>	</a:t>
            </a:r>
          </a:p>
        </p:txBody>
      </p:sp>
      <p:pic>
        <p:nvPicPr>
          <p:cNvPr id="29" name="Picture 3_"/>
          <p:cNvPicPr>
            <a:picLocks noChangeAspect="1" noChangeArrowheads="1"/>
          </p:cNvPicPr>
          <p:nvPr/>
        </p:nvPicPr>
        <p:blipFill>
          <a:blip r:embed="rId4" cstate="print"/>
          <a:srcRect/>
          <a:stretch>
            <a:fillRect/>
          </a:stretch>
        </p:blipFill>
        <p:spPr bwMode="auto">
          <a:xfrm>
            <a:off x="5589803" y="6307684"/>
            <a:ext cx="1106383" cy="1322849"/>
          </a:xfrm>
          <a:prstGeom prst="rect">
            <a:avLst/>
          </a:prstGeom>
          <a:noFill/>
          <a:ln w="9525">
            <a:noFill/>
            <a:miter lim="800000"/>
            <a:headEnd/>
            <a:tailEnd/>
          </a:ln>
        </p:spPr>
      </p:pic>
      <p:grpSp>
        <p:nvGrpSpPr>
          <p:cNvPr id="31" name="Grupo 30"/>
          <p:cNvGrpSpPr/>
          <p:nvPr/>
        </p:nvGrpSpPr>
        <p:grpSpPr>
          <a:xfrm>
            <a:off x="-89244" y="9090494"/>
            <a:ext cx="7110757" cy="1292886"/>
            <a:chOff x="-89244" y="9090494"/>
            <a:chExt cx="7110757" cy="1292886"/>
          </a:xfrm>
        </p:grpSpPr>
        <p:grpSp>
          <p:nvGrpSpPr>
            <p:cNvPr id="32" name="Gruppieren 21_"/>
            <p:cNvGrpSpPr/>
            <p:nvPr/>
          </p:nvGrpSpPr>
          <p:grpSpPr>
            <a:xfrm>
              <a:off x="-89244" y="9090494"/>
              <a:ext cx="7110756" cy="1292886"/>
              <a:chOff x="-89244" y="9090494"/>
              <a:chExt cx="7110756" cy="1292886"/>
            </a:xfrm>
          </p:grpSpPr>
          <p:grpSp>
            <p:nvGrpSpPr>
              <p:cNvPr id="37" name="Gruppieren 19"/>
              <p:cNvGrpSpPr/>
              <p:nvPr/>
            </p:nvGrpSpPr>
            <p:grpSpPr>
              <a:xfrm>
                <a:off x="755" y="9090494"/>
                <a:ext cx="7020757" cy="1292886"/>
                <a:chOff x="755" y="9090494"/>
                <a:chExt cx="7020757" cy="1292886"/>
              </a:xfrm>
            </p:grpSpPr>
            <p:sp>
              <p:nvSpPr>
                <p:cNvPr id="40" name="Rechteck 41"/>
                <p:cNvSpPr/>
                <p:nvPr/>
              </p:nvSpPr>
              <p:spPr>
                <a:xfrm>
                  <a:off x="2550540" y="9675494"/>
                  <a:ext cx="4245215" cy="707886"/>
                </a:xfrm>
                <a:prstGeom prst="rect">
                  <a:avLst/>
                </a:prstGeom>
              </p:spPr>
              <p:txBody>
                <a:bodyPr wrap="square">
                  <a:spAutoFit/>
                </a:bodyPr>
                <a:lstStyle/>
                <a:p>
                  <a:pPr algn="r"/>
                  <a:r>
                    <a:rPr lang="en-US" sz="1000" dirty="0" smtClean="0">
                      <a:solidFill>
                        <a:srgbClr val="FF0000"/>
                      </a:solidFill>
                    </a:rPr>
                    <a:t>		                 </a:t>
                  </a:r>
                  <a:r>
                    <a:rPr lang="en-US" sz="1000" dirty="0" smtClean="0"/>
                    <a:t>Pages: 1/2</a:t>
                  </a:r>
                </a:p>
                <a:p>
                  <a:pPr algn="r"/>
                  <a:endParaRPr lang="en-US" sz="1000" dirty="0" smtClean="0"/>
                </a:p>
                <a:p>
                  <a:pPr algn="r"/>
                  <a:endParaRPr lang="en-US" sz="1000" dirty="0" smtClean="0"/>
                </a:p>
                <a:p>
                  <a:pPr algn="r"/>
                  <a:r>
                    <a:rPr lang="en-US" sz="1000" b="1" dirty="0" smtClean="0"/>
                    <a:t>PRODUCT DATA SHEET</a:t>
                  </a:r>
                  <a:r>
                    <a:rPr lang="en-US" sz="1000" dirty="0" smtClean="0"/>
                    <a:t> </a:t>
                  </a:r>
                </a:p>
              </p:txBody>
            </p:sp>
            <p:sp>
              <p:nvSpPr>
                <p:cNvPr id="41" name="Rechteck 42"/>
                <p:cNvSpPr/>
                <p:nvPr/>
              </p:nvSpPr>
              <p:spPr>
                <a:xfrm>
                  <a:off x="755" y="9090494"/>
                  <a:ext cx="7020757" cy="192360"/>
                </a:xfrm>
                <a:prstGeom prst="rect">
                  <a:avLst/>
                </a:prstGeom>
              </p:spPr>
              <p:txBody>
                <a:bodyPr wrap="square">
                  <a:spAutoFit/>
                </a:bodyPr>
                <a:lstStyle/>
                <a:p>
                  <a:pPr>
                    <a:tabLst>
                      <a:tab pos="357188" algn="l"/>
                    </a:tabLst>
                  </a:pPr>
                  <a:r>
                    <a:rPr lang="en-US" sz="650" dirty="0" smtClean="0"/>
                    <a:t>PCS-MAA</a:t>
                  </a:r>
                  <a:r>
                    <a:rPr lang="en-US" sz="650" dirty="0"/>
                    <a:t>, Edition </a:t>
                  </a:r>
                  <a:r>
                    <a:rPr lang="en-US" sz="650" dirty="0" smtClean="0"/>
                    <a:t>27</a:t>
                  </a:r>
                  <a:r>
                    <a:rPr lang="en-US" sz="650" dirty="0" smtClean="0"/>
                    <a:t>.09.2021</a:t>
                  </a:r>
                  <a:r>
                    <a:rPr lang="en-US" sz="650" dirty="0" smtClean="0"/>
                    <a:t>, Blanca Espona. </a:t>
                  </a:r>
                  <a:r>
                    <a:rPr lang="en-US" sz="650" dirty="0"/>
                    <a:t>Subject to change without notice. Despite careful review, the possibility of mistakes cannot be excluded. No guarantee will be </a:t>
                  </a:r>
                  <a:r>
                    <a:rPr lang="en-US" sz="650" dirty="0" smtClean="0"/>
                    <a:t>provided</a:t>
                  </a:r>
                  <a:r>
                    <a:rPr lang="en-US" sz="650" dirty="0"/>
                    <a:t>.</a:t>
                  </a:r>
                  <a:endParaRPr lang="en-US" sz="650" dirty="0" smtClean="0"/>
                </a:p>
              </p:txBody>
            </p:sp>
          </p:grpSp>
          <p:pic>
            <p:nvPicPr>
              <p:cNvPr id="39" name="Picture 6"/>
              <p:cNvPicPr>
                <a:picLocks noChangeAspect="1" noChangeArrowheads="1"/>
              </p:cNvPicPr>
              <p:nvPr/>
            </p:nvPicPr>
            <p:blipFill>
              <a:blip r:embed="rId5" cstate="print">
                <a:clrChange>
                  <a:clrFrom>
                    <a:srgbClr val="FFFFFF"/>
                  </a:clrFrom>
                  <a:clrTo>
                    <a:srgbClr val="FFFFFF">
                      <a:alpha val="0"/>
                    </a:srgbClr>
                  </a:clrTo>
                </a:clrChange>
              </a:blip>
              <a:srcRect l="1051" t="37460" b="20535"/>
              <a:stretch>
                <a:fillRect/>
              </a:stretch>
            </p:blipFill>
            <p:spPr bwMode="auto">
              <a:xfrm>
                <a:off x="-89244" y="9606687"/>
                <a:ext cx="5805000" cy="608807"/>
              </a:xfrm>
              <a:prstGeom prst="rect">
                <a:avLst/>
              </a:prstGeom>
              <a:noFill/>
              <a:ln w="9525">
                <a:noFill/>
                <a:miter lim="800000"/>
                <a:headEnd/>
                <a:tailEnd/>
              </a:ln>
            </p:spPr>
          </p:pic>
        </p:grpSp>
        <p:pic>
          <p:nvPicPr>
            <p:cNvPr id="33" name="Picture 2"/>
            <p:cNvPicPr>
              <a:picLocks noChangeAspect="1" noChangeArrowheads="1"/>
            </p:cNvPicPr>
            <p:nvPr/>
          </p:nvPicPr>
          <p:blipFill>
            <a:blip r:embed="rId6" cstate="print"/>
            <a:srcRect l="52821" t="18216" b="14077"/>
            <a:stretch>
              <a:fillRect/>
            </a:stretch>
          </p:blipFill>
          <p:spPr bwMode="auto">
            <a:xfrm>
              <a:off x="0" y="9270494"/>
              <a:ext cx="7021513" cy="360000"/>
            </a:xfrm>
            <a:prstGeom prst="rect">
              <a:avLst/>
            </a:prstGeom>
            <a:noFill/>
            <a:ln w="9525">
              <a:noFill/>
              <a:miter lim="800000"/>
              <a:headEnd/>
              <a:tailEnd/>
            </a:ln>
          </p:spPr>
        </p:pic>
        <p:sp>
          <p:nvSpPr>
            <p:cNvPr id="35" name="Textfeld 21"/>
            <p:cNvSpPr txBox="1"/>
            <p:nvPr/>
          </p:nvSpPr>
          <p:spPr>
            <a:xfrm>
              <a:off x="360756" y="9270494"/>
              <a:ext cx="5895000" cy="338554"/>
            </a:xfrm>
            <a:prstGeom prst="rect">
              <a:avLst/>
            </a:prstGeom>
            <a:noFill/>
          </p:spPr>
          <p:txBody>
            <a:bodyPr wrap="square" rtlCol="0">
              <a:spAutoFit/>
            </a:bodyPr>
            <a:lstStyle>
              <a:defPPr>
                <a:defRPr lang="de-DE"/>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r>
                <a:rPr lang="en-US" b="1" dirty="0" smtClean="0"/>
                <a:t>Manufacturer’s Domestic Appliance Service</a:t>
              </a:r>
              <a:endParaRPr lang="en-US" dirty="0"/>
            </a:p>
          </p:txBody>
        </p:sp>
      </p:grpSp>
      <p:pic>
        <p:nvPicPr>
          <p:cNvPr id="5" name="Picture 2_"/>
          <p:cNvPicPr>
            <a:picLocks noChangeAspect="1" noChangeArrowheads="1"/>
          </p:cNvPicPr>
          <p:nvPr/>
        </p:nvPicPr>
        <p:blipFill>
          <a:blip r:embed="rId7" cstate="print"/>
          <a:srcRect/>
          <a:stretch>
            <a:fillRect/>
          </a:stretch>
        </p:blipFill>
        <p:spPr bwMode="auto">
          <a:xfrm>
            <a:off x="5325795" y="1499383"/>
            <a:ext cx="1409922" cy="2416111"/>
          </a:xfrm>
          <a:prstGeom prst="rect">
            <a:avLst/>
          </a:prstGeom>
          <a:noFill/>
          <a:ln w="9525">
            <a:noFill/>
            <a:miter lim="800000"/>
            <a:headEnd/>
            <a:tailEnd/>
          </a:ln>
        </p:spPr>
      </p:pic>
      <p:pic>
        <p:nvPicPr>
          <p:cNvPr id="28" name="Picture 3__"/>
          <p:cNvPicPr>
            <a:picLocks noChangeAspect="1" noChangeArrowheads="1"/>
          </p:cNvPicPr>
          <p:nvPr/>
        </p:nvPicPr>
        <p:blipFill>
          <a:blip r:embed="rId8" cstate="print"/>
          <a:srcRect b="13793"/>
          <a:stretch>
            <a:fillRect/>
          </a:stretch>
        </p:blipFill>
        <p:spPr bwMode="auto">
          <a:xfrm>
            <a:off x="2295755" y="1035494"/>
            <a:ext cx="315001" cy="315000"/>
          </a:xfrm>
          <a:prstGeom prst="rect">
            <a:avLst/>
          </a:prstGeom>
          <a:noFill/>
          <a:ln w="9525">
            <a:noFill/>
            <a:miter lim="800000"/>
            <a:headEnd/>
            <a:tailEnd/>
          </a:ln>
        </p:spPr>
      </p:pic>
      <p:sp>
        <p:nvSpPr>
          <p:cNvPr id="24" name="Rechteck 15_"/>
          <p:cNvSpPr/>
          <p:nvPr/>
        </p:nvSpPr>
        <p:spPr>
          <a:xfrm>
            <a:off x="4995756" y="1080494"/>
            <a:ext cx="2024927" cy="316800"/>
          </a:xfrm>
          <a:prstGeom prst="rect">
            <a:avLst/>
          </a:prstGeom>
          <a:solidFill>
            <a:srgbClr val="F79646"/>
          </a:solidFill>
        </p:spPr>
        <p:txBody>
          <a:bodyPr wrap="none" anchor="ctr">
            <a:noAutofit/>
          </a:bodyPr>
          <a:lstStyle/>
          <a:p>
            <a:r>
              <a:rPr lang="de-DE" b="1" dirty="0" smtClean="0">
                <a:solidFill>
                  <a:schemeClr val="bg1"/>
                </a:solidFill>
              </a:rPr>
              <a:t>WEST</a:t>
            </a:r>
            <a:endParaRPr lang="en-US" b="1" dirty="0">
              <a:solidFill>
                <a:schemeClr val="bg1"/>
              </a:solidFill>
            </a:endParaRPr>
          </a:p>
        </p:txBody>
      </p:sp>
      <p:pic>
        <p:nvPicPr>
          <p:cNvPr id="36" name="Imagen 35"/>
          <p:cNvPicPr>
            <a:picLocks noChangeAspect="1"/>
          </p:cNvPicPr>
          <p:nvPr/>
        </p:nvPicPr>
        <p:blipFill>
          <a:blip r:embed="rId9"/>
          <a:stretch>
            <a:fillRect/>
          </a:stretch>
        </p:blipFill>
        <p:spPr>
          <a:xfrm>
            <a:off x="4212451" y="7848343"/>
            <a:ext cx="2600705" cy="894511"/>
          </a:xfrm>
          <a:prstGeom prst="rect">
            <a:avLst/>
          </a:prstGeom>
        </p:spPr>
      </p:pic>
      <p:pic>
        <p:nvPicPr>
          <p:cNvPr id="42" name="Imagen 41"/>
          <p:cNvPicPr>
            <a:picLocks noChangeAspect="1"/>
          </p:cNvPicPr>
          <p:nvPr/>
        </p:nvPicPr>
        <p:blipFill>
          <a:blip r:embed="rId10"/>
          <a:stretch>
            <a:fillRect/>
          </a:stretch>
        </p:blipFill>
        <p:spPr>
          <a:xfrm>
            <a:off x="4296312" y="2302733"/>
            <a:ext cx="963095" cy="975522"/>
          </a:xfrm>
          <a:prstGeom prst="rect">
            <a:avLst/>
          </a:prstGeom>
        </p:spPr>
      </p:pic>
    </p:spTree>
    <p:extLst>
      <p:ext uri="{BB962C8B-B14F-4D97-AF65-F5344CB8AC3E}">
        <p14:creationId xmlns:p14="http://schemas.microsoft.com/office/powerpoint/2010/main" val="2605299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39"/>
          <p:cNvGrpSpPr/>
          <p:nvPr/>
        </p:nvGrpSpPr>
        <p:grpSpPr>
          <a:xfrm>
            <a:off x="0" y="1440489"/>
            <a:ext cx="6795757" cy="1080005"/>
            <a:chOff x="0" y="7830492"/>
            <a:chExt cx="6795757" cy="679574"/>
          </a:xfrm>
        </p:grpSpPr>
        <p:sp>
          <p:nvSpPr>
            <p:cNvPr id="18" name="Rechteck 17"/>
            <p:cNvSpPr/>
            <p:nvPr/>
          </p:nvSpPr>
          <p:spPr>
            <a:xfrm>
              <a:off x="0" y="7830492"/>
              <a:ext cx="3510757" cy="679570"/>
            </a:xfrm>
            <a:prstGeom prst="rect">
              <a:avLst/>
            </a:prstGeom>
          </p:spPr>
          <p:txBody>
            <a:bodyPr wrap="square">
              <a:noAutofit/>
            </a:bodyPr>
            <a:lstStyle/>
            <a:p>
              <a:pPr lvl="1"/>
              <a:endParaRPr lang="en-US" sz="1000" b="1" dirty="0" smtClean="0"/>
            </a:p>
            <a:p>
              <a:pPr marL="361950" lvl="1"/>
              <a:r>
                <a:rPr lang="en-US" sz="1000" b="1" dirty="0" smtClean="0"/>
                <a:t>Previous products </a:t>
              </a:r>
              <a:r>
                <a:rPr lang="en-US" sz="1000" dirty="0" smtClean="0"/>
                <a:t>Art.-No.: </a:t>
              </a:r>
            </a:p>
            <a:p>
              <a:pPr marL="361950" lvl="1"/>
              <a:r>
                <a:rPr lang="en-US" sz="1000" dirty="0" smtClean="0"/>
                <a:t>00311506, 00311133</a:t>
              </a:r>
            </a:p>
          </p:txBody>
        </p:sp>
        <p:sp>
          <p:nvSpPr>
            <p:cNvPr id="19" name="Rechteck 18"/>
            <p:cNvSpPr/>
            <p:nvPr/>
          </p:nvSpPr>
          <p:spPr>
            <a:xfrm>
              <a:off x="3870757" y="7830495"/>
              <a:ext cx="2925000" cy="679571"/>
            </a:xfrm>
            <a:prstGeom prst="rect">
              <a:avLst/>
            </a:prstGeom>
          </p:spPr>
          <p:txBody>
            <a:bodyPr wrap="square">
              <a:noAutofit/>
            </a:bodyPr>
            <a:lstStyle/>
            <a:p>
              <a:endParaRPr lang="en-US" sz="1000" b="1" dirty="0" smtClean="0"/>
            </a:p>
            <a:p>
              <a:r>
                <a:rPr lang="en-US" sz="1000" b="1" dirty="0"/>
                <a:t>Alternative product </a:t>
              </a:r>
              <a:r>
                <a:rPr lang="en-US" sz="1000" dirty="0"/>
                <a:t>Art.-No.: </a:t>
              </a:r>
              <a:endParaRPr lang="en-US" sz="1000" b="1" dirty="0"/>
            </a:p>
            <a:p>
              <a:pPr marL="84138" lvl="1" indent="-95250">
                <a:spcBef>
                  <a:spcPct val="20000"/>
                </a:spcBef>
                <a:buFont typeface="Arial" pitchFamily="34" charset="0"/>
                <a:buChar char="•"/>
              </a:pPr>
              <a:r>
                <a:rPr lang="en-US" sz="1000" dirty="0"/>
                <a:t>Value 4-pack: </a:t>
              </a:r>
              <a:r>
                <a:rPr lang="en-US" sz="1000" dirty="0" smtClean="0"/>
                <a:t>00311922</a:t>
              </a:r>
              <a:endParaRPr lang="en-US" sz="1000" dirty="0"/>
            </a:p>
            <a:p>
              <a:pPr marL="84138" lvl="1" indent="-95250">
                <a:spcBef>
                  <a:spcPct val="20000"/>
                </a:spcBef>
                <a:buFont typeface="Arial" pitchFamily="34" charset="0"/>
                <a:buChar char="•"/>
              </a:pPr>
              <a:endParaRPr lang="en-US" sz="1000" dirty="0"/>
            </a:p>
            <a:p>
              <a:pPr marL="0" lvl="1">
                <a:spcBef>
                  <a:spcPct val="20000"/>
                </a:spcBef>
              </a:pPr>
              <a:r>
                <a:rPr lang="en-US" sz="1000" b="1" dirty="0"/>
                <a:t>Additional products </a:t>
              </a:r>
              <a:r>
                <a:rPr lang="en-US" sz="1000" dirty="0"/>
                <a:t>Art.-No.:</a:t>
              </a:r>
            </a:p>
            <a:p>
              <a:pPr marL="84138" lvl="1" indent="-95250">
                <a:spcBef>
                  <a:spcPct val="20000"/>
                </a:spcBef>
                <a:buFont typeface="Arial" pitchFamily="34" charset="0"/>
                <a:buChar char="•"/>
              </a:pPr>
              <a:r>
                <a:rPr lang="en-US" sz="1000" dirty="0"/>
                <a:t>Dishwasher cleaner: </a:t>
              </a:r>
              <a:r>
                <a:rPr lang="en-US" sz="1000" dirty="0" smtClean="0"/>
                <a:t>00312193</a:t>
              </a:r>
              <a:endParaRPr lang="en-US" sz="1000" dirty="0"/>
            </a:p>
            <a:p>
              <a:pPr marL="84138" lvl="1" indent="-95250">
                <a:spcBef>
                  <a:spcPct val="20000"/>
                </a:spcBef>
                <a:buFont typeface="Arial" pitchFamily="34" charset="0"/>
                <a:buChar char="•"/>
              </a:pPr>
              <a:r>
                <a:rPr lang="en-US" sz="1000" dirty="0"/>
                <a:t>Dishwasher cleaner 4-pack: </a:t>
              </a:r>
              <a:r>
                <a:rPr lang="en-US" sz="1000" dirty="0" smtClean="0"/>
                <a:t>00312257</a:t>
              </a:r>
              <a:endParaRPr lang="en-US" sz="1000" dirty="0"/>
            </a:p>
            <a:p>
              <a:pPr marL="84138" lvl="1" indent="-95250">
                <a:spcBef>
                  <a:spcPct val="20000"/>
                </a:spcBef>
                <a:buFont typeface="Arial" pitchFamily="34" charset="0"/>
                <a:buChar char="•"/>
              </a:pPr>
              <a:r>
                <a:rPr lang="en-US" sz="1000" dirty="0"/>
                <a:t>Dishwasher care: </a:t>
              </a:r>
              <a:r>
                <a:rPr lang="en-US" sz="1000" dirty="0" smtClean="0"/>
                <a:t>00311993 </a:t>
              </a:r>
            </a:p>
            <a:p>
              <a:pPr marL="84138" lvl="1" indent="-95250">
                <a:spcBef>
                  <a:spcPct val="20000"/>
                </a:spcBef>
                <a:buFont typeface="Arial" pitchFamily="34" charset="0"/>
                <a:buChar char="•"/>
              </a:pPr>
              <a:r>
                <a:rPr lang="en-US" sz="1000" dirty="0" smtClean="0"/>
                <a:t>Dishwasher care 4-pack: 00311996</a:t>
              </a:r>
              <a:endParaRPr lang="en-US" sz="1000" dirty="0"/>
            </a:p>
            <a:p>
              <a:pPr marL="84138" lvl="1" indent="-95250">
                <a:spcBef>
                  <a:spcPct val="20000"/>
                </a:spcBef>
                <a:buFont typeface="Arial" pitchFamily="34" charset="0"/>
                <a:buChar char="•"/>
              </a:pPr>
              <a:r>
                <a:rPr lang="en-US" sz="1000" dirty="0"/>
                <a:t>Washing machine cleaner: </a:t>
              </a:r>
              <a:r>
                <a:rPr lang="en-US" sz="1000" dirty="0" smtClean="0"/>
                <a:t>00311925 </a:t>
              </a:r>
              <a:endParaRPr lang="en-US" sz="1000" dirty="0"/>
            </a:p>
            <a:p>
              <a:pPr marL="84138" lvl="1" indent="-95250">
                <a:spcBef>
                  <a:spcPct val="20000"/>
                </a:spcBef>
                <a:buFont typeface="Arial" pitchFamily="34" charset="0"/>
                <a:buChar char="•"/>
              </a:pPr>
              <a:r>
                <a:rPr lang="en-US" sz="1000" dirty="0"/>
                <a:t>Washing machine cleaner 4-pack: </a:t>
              </a:r>
              <a:r>
                <a:rPr lang="en-US" sz="1000" dirty="0" smtClean="0"/>
                <a:t>00311928</a:t>
              </a:r>
              <a:endParaRPr lang="en-US" sz="1000" dirty="0"/>
            </a:p>
          </p:txBody>
        </p:sp>
      </p:grpSp>
      <p:sp>
        <p:nvSpPr>
          <p:cNvPr id="30" name="Inhaltsplatzhalter 3"/>
          <p:cNvSpPr txBox="1">
            <a:spLocks/>
          </p:cNvSpPr>
          <p:nvPr/>
        </p:nvSpPr>
        <p:spPr>
          <a:xfrm>
            <a:off x="-10" y="4086836"/>
            <a:ext cx="6751522" cy="2123658"/>
          </a:xfrm>
          <a:prstGeom prst="rect">
            <a:avLst/>
          </a:prstGeom>
        </p:spPr>
        <p:txBody>
          <a:bodyPr wrap="square">
            <a:spAutoFit/>
          </a:bodyPr>
          <a:lstStyle/>
          <a:p>
            <a:pPr marL="627063" lvl="1" indent="-265113">
              <a:spcBef>
                <a:spcPct val="20000"/>
              </a:spcBef>
              <a:buClr>
                <a:schemeClr val="hlink"/>
              </a:buClr>
              <a:buFont typeface="Wingdings" pitchFamily="2" charset="2"/>
              <a:buNone/>
            </a:pPr>
            <a:r>
              <a:rPr kumimoji="0" lang="en-US" sz="1000" b="1" i="0" u="none" strike="noStrike" kern="0" cap="none" spc="0" normalizeH="0" baseline="0" noProof="0" dirty="0" smtClean="0">
                <a:ln>
                  <a:noFill/>
                </a:ln>
                <a:effectLst/>
                <a:uLnTx/>
                <a:uFillTx/>
                <a:latin typeface="+mn-lt"/>
                <a:ea typeface="+mn-ea"/>
                <a:cs typeface="+mn-cs"/>
              </a:rPr>
              <a:t>FAQ</a:t>
            </a:r>
          </a:p>
          <a:p>
            <a:pPr marL="534988" lvl="1" indent="-176213">
              <a:spcBef>
                <a:spcPct val="20000"/>
              </a:spcBef>
              <a:buAutoNum type="arabicPeriod"/>
            </a:pPr>
            <a:r>
              <a:rPr lang="en-US" sz="1000" kern="0" dirty="0" smtClean="0"/>
              <a:t>How often do I need to </a:t>
            </a:r>
            <a:r>
              <a:rPr lang="en-US" sz="1000" kern="0" dirty="0" err="1" smtClean="0"/>
              <a:t>descale</a:t>
            </a:r>
            <a:r>
              <a:rPr lang="en-US" sz="1000" kern="0" dirty="0" smtClean="0"/>
              <a:t> my washing machine?</a:t>
            </a:r>
          </a:p>
          <a:p>
            <a:pPr marL="534988" lvl="1" indent="-176213">
              <a:spcBef>
                <a:spcPct val="20000"/>
              </a:spcBef>
              <a:buFont typeface="Wingdings" pitchFamily="2" charset="2"/>
              <a:buChar char="Ø"/>
            </a:pPr>
            <a:r>
              <a:rPr lang="en-US" sz="1000" kern="0" dirty="0" smtClean="0"/>
              <a:t>To ensure that  your appliance operates perfectly, it is recommended that it is used every 3-6 month. The </a:t>
            </a:r>
            <a:r>
              <a:rPr lang="en-US" sz="1000" kern="0" dirty="0" err="1" smtClean="0"/>
              <a:t>descaler</a:t>
            </a:r>
            <a:r>
              <a:rPr lang="en-US" sz="1000" kern="0" dirty="0" smtClean="0"/>
              <a:t> is essential in hard water areas. Washing machines should additionally undergo a regular 90°C maintenance wash to avoid limescale and </a:t>
            </a:r>
            <a:r>
              <a:rPr lang="en-US" sz="1000" kern="0" dirty="0" err="1" smtClean="0"/>
              <a:t>odours</a:t>
            </a:r>
            <a:r>
              <a:rPr lang="en-US" sz="1000" kern="0" dirty="0" smtClean="0"/>
              <a:t>.</a:t>
            </a:r>
          </a:p>
          <a:p>
            <a:pPr marL="534988" lvl="1" indent="-176213">
              <a:spcBef>
                <a:spcPct val="20000"/>
              </a:spcBef>
            </a:pPr>
            <a:r>
              <a:rPr lang="en-US" sz="1000" kern="0" dirty="0" smtClean="0"/>
              <a:t>2. 	How often do I need to </a:t>
            </a:r>
            <a:r>
              <a:rPr lang="en-US" sz="1000" kern="0" dirty="0" err="1" smtClean="0"/>
              <a:t>descale</a:t>
            </a:r>
            <a:r>
              <a:rPr lang="en-US" sz="1000" kern="0" dirty="0" smtClean="0"/>
              <a:t> my dishwasher?</a:t>
            </a:r>
          </a:p>
          <a:p>
            <a:pPr marL="534988" lvl="1" indent="-176213">
              <a:spcBef>
                <a:spcPct val="20000"/>
              </a:spcBef>
              <a:buFont typeface="Wingdings" pitchFamily="2" charset="2"/>
              <a:buChar char="Ø"/>
            </a:pPr>
            <a:r>
              <a:rPr lang="en-US" sz="1000" kern="0" dirty="0" smtClean="0"/>
              <a:t>The </a:t>
            </a:r>
            <a:r>
              <a:rPr lang="en-US" sz="1000" kern="0" dirty="0" err="1" smtClean="0"/>
              <a:t>descaler</a:t>
            </a:r>
            <a:r>
              <a:rPr lang="en-US" sz="1000" kern="0" dirty="0" smtClean="0"/>
              <a:t> should be used if the dishwasher is badly scaled. This should not happen if salt or All-in-one tablets are used as advised in the manual, but it´s recommended to use the  Quick </a:t>
            </a:r>
            <a:r>
              <a:rPr lang="en-US" sz="1000" kern="0" dirty="0" err="1" smtClean="0"/>
              <a:t>descaler</a:t>
            </a:r>
            <a:r>
              <a:rPr lang="en-US" sz="1000" kern="0" dirty="0" smtClean="0"/>
              <a:t> once a year.</a:t>
            </a:r>
          </a:p>
          <a:p>
            <a:pPr marL="534988" lvl="1" indent="-176213">
              <a:spcBef>
                <a:spcPct val="20000"/>
              </a:spcBef>
            </a:pPr>
            <a:r>
              <a:rPr lang="en-US" sz="1000" kern="0" dirty="0" smtClean="0"/>
              <a:t>3. 	Do I need to descale if I´m using </a:t>
            </a:r>
            <a:r>
              <a:rPr lang="en-US" sz="1000" kern="0" dirty="0" err="1"/>
              <a:t>C</a:t>
            </a:r>
            <a:r>
              <a:rPr lang="en-US" sz="1000" kern="0" dirty="0" err="1" smtClean="0"/>
              <a:t>algon</a:t>
            </a:r>
            <a:r>
              <a:rPr lang="en-US" sz="1000" kern="0" dirty="0" smtClean="0"/>
              <a:t> tablets in my washing machine?</a:t>
            </a:r>
          </a:p>
          <a:p>
            <a:pPr marL="534988" lvl="1" indent="-176213">
              <a:spcBef>
                <a:spcPct val="20000"/>
              </a:spcBef>
              <a:buFont typeface="Wingdings" pitchFamily="2" charset="2"/>
              <a:buChar char="Ø"/>
            </a:pPr>
            <a:r>
              <a:rPr lang="en-US" sz="1000" kern="0" dirty="0" smtClean="0"/>
              <a:t>Scaling varies depending on a number of factors, such as water hardness, how you use the machine and what type of detergent you use. However, if you live in hard water area we recommend to use our  Quick </a:t>
            </a:r>
            <a:r>
              <a:rPr lang="en-US" sz="1000" kern="0" dirty="0" err="1" smtClean="0"/>
              <a:t>descaler</a:t>
            </a:r>
            <a:r>
              <a:rPr lang="en-US" sz="1000" kern="0" dirty="0" smtClean="0"/>
              <a:t> .</a:t>
            </a:r>
          </a:p>
        </p:txBody>
      </p:sp>
      <p:grpSp>
        <p:nvGrpSpPr>
          <p:cNvPr id="3" name="Gruppieren 30"/>
          <p:cNvGrpSpPr/>
          <p:nvPr/>
        </p:nvGrpSpPr>
        <p:grpSpPr>
          <a:xfrm>
            <a:off x="0" y="3432608"/>
            <a:ext cx="6661512" cy="707886"/>
            <a:chOff x="-44244" y="8517608"/>
            <a:chExt cx="6748011" cy="586085"/>
          </a:xfrm>
        </p:grpSpPr>
        <p:sp>
          <p:nvSpPr>
            <p:cNvPr id="32" name="Textfeld 31"/>
            <p:cNvSpPr txBox="1"/>
            <p:nvPr/>
          </p:nvSpPr>
          <p:spPr>
            <a:xfrm>
              <a:off x="-44244" y="8517608"/>
              <a:ext cx="3555000" cy="586085"/>
            </a:xfrm>
            <a:prstGeom prst="rect">
              <a:avLst/>
            </a:prstGeom>
            <a:noFill/>
          </p:spPr>
          <p:txBody>
            <a:bodyPr wrap="square" rtlCol="0">
              <a:spAutoFit/>
            </a:bodyPr>
            <a:lstStyle/>
            <a:p>
              <a:pPr marL="361950" lvl="1"/>
              <a:r>
                <a:rPr lang="en-US" sz="1000" b="1" dirty="0" smtClean="0"/>
                <a:t>Supplier</a:t>
              </a:r>
            </a:p>
            <a:p>
              <a:pPr marL="361950" lvl="1"/>
              <a:r>
                <a:rPr lang="en-US" sz="1000" dirty="0" smtClean="0"/>
                <a:t>BSH Hausgeräte GmbH</a:t>
              </a:r>
            </a:p>
            <a:p>
              <a:pPr marL="361950" lvl="1"/>
              <a:r>
                <a:rPr lang="en-US" sz="1000" dirty="0" smtClean="0"/>
                <a:t>Carl-Wery-Str.34</a:t>
              </a:r>
            </a:p>
            <a:p>
              <a:pPr marL="361950" lvl="1"/>
              <a:r>
                <a:rPr lang="en-US" sz="1000" dirty="0" smtClean="0"/>
                <a:t>D-81739 </a:t>
              </a:r>
              <a:r>
                <a:rPr lang="en-US" sz="1000" dirty="0" err="1" smtClean="0"/>
                <a:t>München</a:t>
              </a:r>
              <a:endParaRPr lang="en-US" sz="1000" dirty="0" smtClean="0"/>
            </a:p>
          </p:txBody>
        </p:sp>
        <p:sp>
          <p:nvSpPr>
            <p:cNvPr id="33" name="Rechteck 32"/>
            <p:cNvSpPr/>
            <p:nvPr/>
          </p:nvSpPr>
          <p:spPr>
            <a:xfrm>
              <a:off x="3870756" y="8517608"/>
              <a:ext cx="2833011" cy="586085"/>
            </a:xfrm>
            <a:prstGeom prst="rect">
              <a:avLst/>
            </a:prstGeom>
          </p:spPr>
          <p:txBody>
            <a:bodyPr wrap="square">
              <a:spAutoFit/>
            </a:bodyPr>
            <a:lstStyle/>
            <a:p>
              <a:r>
                <a:rPr lang="en-US" sz="1000" b="1" dirty="0" smtClean="0"/>
                <a:t>Manufacturer</a:t>
              </a:r>
            </a:p>
            <a:p>
              <a:r>
                <a:rPr lang="en-US" sz="1000" dirty="0" smtClean="0"/>
                <a:t>PMS Thomin GmbH</a:t>
              </a:r>
            </a:p>
            <a:p>
              <a:r>
                <a:rPr lang="en-US" sz="1000" dirty="0" err="1" smtClean="0"/>
                <a:t>Meckesheimer</a:t>
              </a:r>
              <a:r>
                <a:rPr lang="en-US" sz="1000" dirty="0" smtClean="0"/>
                <a:t> Str. 7/1</a:t>
              </a:r>
            </a:p>
            <a:p>
              <a:r>
                <a:rPr lang="en-US" sz="1000" dirty="0" smtClean="0"/>
                <a:t>D-74939 </a:t>
              </a:r>
              <a:r>
                <a:rPr lang="en-US" sz="1000" dirty="0" err="1" smtClean="0"/>
                <a:t>Zuzenhausen</a:t>
              </a:r>
              <a:endParaRPr lang="en-US" sz="1000" dirty="0" smtClean="0"/>
            </a:p>
          </p:txBody>
        </p:sp>
      </p:grpSp>
      <p:sp>
        <p:nvSpPr>
          <p:cNvPr id="21" name="Inhaltsplatzhalter 3_"/>
          <p:cNvSpPr txBox="1">
            <a:spLocks/>
          </p:cNvSpPr>
          <p:nvPr/>
        </p:nvSpPr>
        <p:spPr>
          <a:xfrm>
            <a:off x="756" y="6151551"/>
            <a:ext cx="6751522" cy="3163943"/>
          </a:xfrm>
          <a:prstGeom prst="rect">
            <a:avLst/>
          </a:prstGeom>
        </p:spPr>
        <p:txBody>
          <a:bodyPr wrap="square">
            <a:spAutoFit/>
          </a:bodyPr>
          <a:lstStyle/>
          <a:p>
            <a:pPr marL="361950" lvl="1">
              <a:spcBef>
                <a:spcPct val="20000"/>
              </a:spcBef>
              <a:buClr>
                <a:schemeClr val="hlink"/>
              </a:buClr>
              <a:buFont typeface="Wingdings" pitchFamily="2" charset="2"/>
              <a:buNone/>
            </a:pPr>
            <a:r>
              <a:rPr kumimoji="0" lang="en-US" sz="1000" b="1" i="0" u="none" strike="noStrike" kern="0" cap="none" spc="0" normalizeH="0" baseline="0" noProof="0" dirty="0" smtClean="0">
                <a:ln>
                  <a:noFill/>
                </a:ln>
                <a:effectLst/>
                <a:uLnTx/>
                <a:uFillTx/>
                <a:latin typeface="+mn-lt"/>
                <a:ea typeface="+mn-ea"/>
                <a:cs typeface="+mn-cs"/>
              </a:rPr>
              <a:t>Marketing concept</a:t>
            </a:r>
            <a:endParaRPr lang="en-US" sz="1000" b="1" kern="0" dirty="0" smtClean="0">
              <a:latin typeface="+mn-lt"/>
            </a:endParaRPr>
          </a:p>
          <a:p>
            <a:pPr marL="541338" lvl="1" indent="-182563">
              <a:spcBef>
                <a:spcPct val="20000"/>
              </a:spcBef>
              <a:buFont typeface="Wingdings" pitchFamily="2" charset="2"/>
              <a:buChar char="Ø"/>
            </a:pPr>
            <a:r>
              <a:rPr lang="en-US" sz="1000" b="1" kern="0" dirty="0" smtClean="0"/>
              <a:t>Target Group</a:t>
            </a:r>
            <a:endParaRPr lang="en-US" sz="1000" b="1" dirty="0" smtClean="0"/>
          </a:p>
          <a:p>
            <a:pPr marL="541338" lvl="1" indent="-182563">
              <a:spcBef>
                <a:spcPct val="20000"/>
              </a:spcBef>
            </a:pPr>
            <a:r>
              <a:rPr lang="en-US" sz="1000" b="1" dirty="0" smtClean="0"/>
              <a:t>	</a:t>
            </a:r>
            <a:r>
              <a:rPr lang="en-US" sz="1000" dirty="0" smtClean="0"/>
              <a:t>All owners of washing machines and  dishwashers.</a:t>
            </a:r>
            <a:endParaRPr lang="en-US" sz="1000" kern="0" dirty="0" smtClean="0"/>
          </a:p>
          <a:p>
            <a:pPr marL="361950" lvl="1">
              <a:spcBef>
                <a:spcPct val="20000"/>
              </a:spcBef>
              <a:buClr>
                <a:schemeClr val="hlink"/>
              </a:buClr>
              <a:buFont typeface="Wingdings" pitchFamily="2" charset="2"/>
              <a:buNone/>
            </a:pPr>
            <a:endParaRPr lang="en-US" sz="700" u="sng" kern="0" dirty="0" smtClean="0"/>
          </a:p>
          <a:p>
            <a:pPr marL="541338" lvl="1" indent="-182563">
              <a:buFont typeface="Wingdings" pitchFamily="2" charset="2"/>
              <a:buChar char="Ø"/>
            </a:pPr>
            <a:r>
              <a:rPr lang="en-US" sz="1000" b="1" dirty="0" smtClean="0"/>
              <a:t>Insight</a:t>
            </a:r>
          </a:p>
          <a:p>
            <a:pPr marL="541338" lvl="1" indent="-179388">
              <a:spcBef>
                <a:spcPct val="20000"/>
              </a:spcBef>
              <a:buClr>
                <a:schemeClr val="hlink"/>
              </a:buClr>
              <a:buFont typeface="Wingdings" pitchFamily="2" charset="2"/>
              <a:buNone/>
            </a:pPr>
            <a:r>
              <a:rPr lang="en-US" sz="1000" dirty="0" smtClean="0"/>
              <a:t>	I would like to descale my appliance as simply and effectively as possible.</a:t>
            </a:r>
          </a:p>
          <a:p>
            <a:pPr marL="361950" lvl="1">
              <a:spcBef>
                <a:spcPct val="20000"/>
              </a:spcBef>
              <a:buClr>
                <a:schemeClr val="hlink"/>
              </a:buClr>
              <a:buFont typeface="Wingdings" pitchFamily="2" charset="2"/>
              <a:buNone/>
            </a:pPr>
            <a:endParaRPr lang="en-US" sz="700" u="sng" kern="0" dirty="0" smtClean="0"/>
          </a:p>
          <a:p>
            <a:pPr marL="541338" lvl="1" indent="-182563">
              <a:buFont typeface="Wingdings" pitchFamily="2" charset="2"/>
              <a:buChar char="Ø"/>
              <a:defRPr/>
            </a:pPr>
            <a:r>
              <a:rPr lang="en-US" sz="1000" b="1" dirty="0" smtClean="0"/>
              <a:t>Benefit</a:t>
            </a:r>
          </a:p>
          <a:p>
            <a:pPr marL="539750" lvl="1" indent="-184150"/>
            <a:r>
              <a:rPr lang="en-US" sz="1000" dirty="0" smtClean="0"/>
              <a:t>	Through the use of the Quick </a:t>
            </a:r>
            <a:r>
              <a:rPr lang="en-US" sz="1000" dirty="0" err="1" smtClean="0"/>
              <a:t>descaler</a:t>
            </a:r>
            <a:r>
              <a:rPr lang="en-US" sz="1000" dirty="0" smtClean="0"/>
              <a:t>, </a:t>
            </a:r>
            <a:r>
              <a:rPr lang="en-US" sz="1000" dirty="0" err="1" smtClean="0"/>
              <a:t>limescale</a:t>
            </a:r>
            <a:r>
              <a:rPr lang="en-US" sz="1000" dirty="0" smtClean="0"/>
              <a:t> deposits are being removed easily, quickly and thoroughly. Removal of </a:t>
            </a:r>
            <a:r>
              <a:rPr lang="en-US" sz="1000" dirty="0" err="1" smtClean="0"/>
              <a:t>limescale</a:t>
            </a:r>
            <a:r>
              <a:rPr lang="en-US" sz="1000" dirty="0" smtClean="0"/>
              <a:t> from the appliance and the heating elements also supports a faster heating time and thus lower power consumption. </a:t>
            </a:r>
          </a:p>
          <a:p>
            <a:pPr marL="539750" lvl="1" indent="-184150"/>
            <a:r>
              <a:rPr lang="en-US" sz="1000" dirty="0" smtClean="0"/>
              <a:t>	The use of our Quick </a:t>
            </a:r>
            <a:r>
              <a:rPr lang="en-US" sz="1000" dirty="0" err="1" smtClean="0"/>
              <a:t>descaler</a:t>
            </a:r>
            <a:r>
              <a:rPr lang="en-US" sz="1000" dirty="0" smtClean="0"/>
              <a:t> can prolong the lifetime of the appliance.  Easy to dose and simply applicable.</a:t>
            </a:r>
            <a:endParaRPr lang="en-US" sz="1000" dirty="0" smtClean="0">
              <a:sym typeface="Wingdings" pitchFamily="2" charset="2"/>
            </a:endParaRPr>
          </a:p>
          <a:p>
            <a:pPr marL="361950" lvl="1">
              <a:spcBef>
                <a:spcPct val="20000"/>
              </a:spcBef>
              <a:buClr>
                <a:schemeClr val="hlink"/>
              </a:buClr>
              <a:buFont typeface="Wingdings" pitchFamily="2" charset="2"/>
              <a:buNone/>
            </a:pPr>
            <a:endParaRPr lang="en-US" sz="700" u="sng" kern="0" dirty="0" smtClean="0"/>
          </a:p>
          <a:p>
            <a:pPr marL="541338" lvl="1" indent="-182563">
              <a:buFont typeface="Wingdings" pitchFamily="2" charset="2"/>
              <a:buChar char="Ø"/>
              <a:defRPr/>
            </a:pPr>
            <a:r>
              <a:rPr lang="en-US" sz="1000" b="1" dirty="0" smtClean="0"/>
              <a:t>R2B</a:t>
            </a:r>
          </a:p>
          <a:p>
            <a:pPr marL="541338" lvl="1" indent="-179388">
              <a:spcBef>
                <a:spcPct val="20000"/>
              </a:spcBef>
              <a:buClr>
                <a:schemeClr val="hlink"/>
              </a:buClr>
              <a:buFont typeface="Wingdings" pitchFamily="2" charset="2"/>
              <a:buNone/>
            </a:pPr>
            <a:r>
              <a:rPr lang="en-US" sz="1000" dirty="0" smtClean="0"/>
              <a:t>	The original Quick </a:t>
            </a:r>
            <a:r>
              <a:rPr lang="en-US" sz="1000" dirty="0" err="1" smtClean="0"/>
              <a:t>descaler</a:t>
            </a:r>
            <a:r>
              <a:rPr lang="en-US" sz="1000" dirty="0" smtClean="0"/>
              <a:t> is ideally suited for our appliances</a:t>
            </a:r>
            <a:endParaRPr lang="en-US" sz="1000" strike="sngStrike" dirty="0" smtClean="0">
              <a:solidFill>
                <a:srgbClr val="FF0000"/>
              </a:solidFill>
            </a:endParaRPr>
          </a:p>
          <a:p>
            <a:pPr marL="541338" lvl="1" indent="-179388">
              <a:spcBef>
                <a:spcPct val="20000"/>
              </a:spcBef>
              <a:buClr>
                <a:schemeClr val="hlink"/>
              </a:buClr>
              <a:buFont typeface="Wingdings" pitchFamily="2" charset="2"/>
              <a:buNone/>
            </a:pPr>
            <a:r>
              <a:rPr lang="en-US" sz="1000" dirty="0" smtClean="0"/>
              <a:t>	The application is particularly gentle thanks to the special formulation and optimal dissolution time. Furthermore, it is pre-packed in an ideal dosage for the device and thus ensures easy, thorough cleaning.</a:t>
            </a:r>
            <a:endParaRPr lang="en-US" sz="1000" b="1" u="sng" kern="0" dirty="0" smtClean="0"/>
          </a:p>
          <a:p>
            <a:pPr marL="361950" lvl="1">
              <a:spcBef>
                <a:spcPct val="20000"/>
              </a:spcBef>
              <a:buClr>
                <a:schemeClr val="hlink"/>
              </a:buClr>
              <a:buFont typeface="Wingdings" pitchFamily="2" charset="2"/>
              <a:buNone/>
            </a:pPr>
            <a:endParaRPr kumimoji="0" lang="en-US" sz="1000" b="1" i="0" u="none" strike="noStrike" kern="0" cap="none" spc="0" normalizeH="0" baseline="0" noProof="0" dirty="0" smtClean="0">
              <a:ln>
                <a:noFill/>
              </a:ln>
              <a:effectLst/>
              <a:uLnTx/>
              <a:uFillTx/>
              <a:latin typeface="+mn-lt"/>
              <a:ea typeface="+mn-ea"/>
              <a:cs typeface="+mn-cs"/>
            </a:endParaRPr>
          </a:p>
        </p:txBody>
      </p:sp>
      <p:sp>
        <p:nvSpPr>
          <p:cNvPr id="23" name="Titel 1"/>
          <p:cNvSpPr txBox="1">
            <a:spLocks/>
          </p:cNvSpPr>
          <p:nvPr/>
        </p:nvSpPr>
        <p:spPr bwMode="auto">
          <a:xfrm>
            <a:off x="1" y="450495"/>
            <a:ext cx="6840755" cy="1138773"/>
          </a:xfrm>
          <a:prstGeom prst="rect">
            <a:avLst/>
          </a:prstGeom>
          <a:noFill/>
          <a:ln w="6350">
            <a:noFill/>
            <a:miter lim="800000"/>
            <a:headEnd/>
            <a:tailEnd/>
          </a:ln>
          <a:effectLst/>
        </p:spPr>
        <p:txBody>
          <a:bodyPr vert="horz" wrap="square" lIns="0" tIns="0" rIns="0" bIns="0" numCol="1" anchor="t" anchorCtr="0" compatLnSpc="1">
            <a:prstTxWarp prst="textNoShape">
              <a:avLst/>
            </a:prstTxWarp>
            <a:spAutoFit/>
          </a:bodyPr>
          <a:lstStyle/>
          <a:p>
            <a:pPr marL="457200" lvl="2">
              <a:defRPr/>
            </a:pPr>
            <a:r>
              <a:rPr kumimoji="0" lang="en-US" sz="1400" b="1" i="0" u="none" strike="noStrike" kern="0" cap="none" spc="0" normalizeH="0" baseline="0" noProof="0" dirty="0" smtClean="0">
                <a:ln>
                  <a:noFill/>
                </a:ln>
                <a:solidFill>
                  <a:schemeClr val="tx1"/>
                </a:solidFill>
                <a:effectLst/>
                <a:uLnTx/>
                <a:uFillTx/>
                <a:latin typeface="Arial" charset="0"/>
              </a:rPr>
              <a:t>Quick </a:t>
            </a:r>
            <a:r>
              <a:rPr kumimoji="0" lang="en-US" sz="1400" b="1" i="0" u="none" strike="noStrike" kern="0" cap="none" spc="0" normalizeH="0" baseline="0" noProof="0" dirty="0" err="1" smtClean="0">
                <a:ln>
                  <a:noFill/>
                </a:ln>
                <a:solidFill>
                  <a:schemeClr val="tx1"/>
                </a:solidFill>
                <a:effectLst/>
                <a:uLnTx/>
                <a:uFillTx/>
                <a:latin typeface="Arial" charset="0"/>
              </a:rPr>
              <a:t>descaler</a:t>
            </a:r>
            <a:r>
              <a:rPr kumimoji="0" lang="en-US" sz="1400" b="1" i="0" u="none" strike="noStrike" kern="0" cap="none" spc="0" normalizeH="0" baseline="0" noProof="0" dirty="0" smtClean="0">
                <a:ln>
                  <a:noFill/>
                </a:ln>
                <a:solidFill>
                  <a:schemeClr val="tx1"/>
                </a:solidFill>
                <a:effectLst/>
                <a:uLnTx/>
                <a:uFillTx/>
                <a:latin typeface="Arial" charset="0"/>
              </a:rPr>
              <a:t> </a:t>
            </a:r>
            <a:br>
              <a:rPr kumimoji="0" lang="en-US" sz="1400" b="1" i="0" u="none" strike="noStrike" kern="0" cap="none" spc="0" normalizeH="0" baseline="0" noProof="0" dirty="0" smtClean="0">
                <a:ln>
                  <a:noFill/>
                </a:ln>
                <a:solidFill>
                  <a:schemeClr val="tx1"/>
                </a:solidFill>
                <a:effectLst/>
                <a:uLnTx/>
                <a:uFillTx/>
                <a:latin typeface="Arial" charset="0"/>
              </a:rPr>
            </a:br>
            <a:r>
              <a:rPr kumimoji="0" lang="en-US" sz="1400" b="1" i="0" u="none" strike="noStrike" kern="0" cap="none" spc="0" normalizeH="0" baseline="0" noProof="0" dirty="0" smtClean="0">
                <a:ln>
                  <a:noFill/>
                </a:ln>
                <a:solidFill>
                  <a:schemeClr val="tx1"/>
                </a:solidFill>
                <a:effectLst/>
                <a:uLnTx/>
                <a:uFillTx/>
                <a:latin typeface="Arial" charset="0"/>
              </a:rPr>
              <a:t>for washing machines and </a:t>
            </a:r>
            <a:r>
              <a:rPr lang="en-US" sz="1400" b="1" kern="0" dirty="0" smtClean="0"/>
              <a:t>dishwashers </a:t>
            </a:r>
            <a:br>
              <a:rPr lang="en-US" sz="1400" b="1" kern="0" dirty="0" smtClean="0"/>
            </a:br>
            <a:r>
              <a:rPr kumimoji="0" lang="en-US" sz="1600" b="1" i="0" u="none" strike="noStrike" kern="1200" cap="none" spc="0" normalizeH="0" baseline="0" noProof="0" dirty="0" smtClean="0">
                <a:ln>
                  <a:noFill/>
                </a:ln>
                <a:solidFill>
                  <a:schemeClr val="tx1"/>
                </a:solidFill>
                <a:effectLst/>
                <a:uLnTx/>
                <a:uFillTx/>
                <a:latin typeface="Arial" charset="0"/>
                <a:ea typeface="+mn-ea"/>
                <a:cs typeface="+mn-cs"/>
              </a:rPr>
              <a:t/>
            </a:r>
            <a:br>
              <a:rPr kumimoji="0" lang="en-US" sz="1600" b="1" i="0" u="none" strike="noStrike" kern="1200" cap="none" spc="0" normalizeH="0" baseline="0" noProof="0" dirty="0" smtClean="0">
                <a:ln>
                  <a:noFill/>
                </a:ln>
                <a:solidFill>
                  <a:schemeClr val="tx1"/>
                </a:solidFill>
                <a:effectLst/>
                <a:uLnTx/>
                <a:uFillTx/>
                <a:latin typeface="Arial" charset="0"/>
                <a:ea typeface="+mn-ea"/>
                <a:cs typeface="+mn-cs"/>
              </a:rPr>
            </a:br>
            <a:r>
              <a:rPr kumimoji="0" lang="en-US" sz="1400" b="1" i="0" u="none" strike="noStrike" kern="1200" cap="none" spc="0" normalizeH="0" baseline="0" noProof="0" dirty="0" smtClean="0">
                <a:ln>
                  <a:noFill/>
                </a:ln>
                <a:solidFill>
                  <a:schemeClr val="tx1"/>
                </a:solidFill>
                <a:effectLst/>
                <a:uLnTx/>
                <a:uFillTx/>
                <a:latin typeface="Arial" charset="0"/>
                <a:ea typeface="+mn-ea"/>
                <a:cs typeface="+mn-cs"/>
              </a:rPr>
              <a:t>Article No.: </a:t>
            </a:r>
            <a:r>
              <a:rPr lang="en-US" sz="1400" dirty="0"/>
              <a:t>00311918</a:t>
            </a:r>
            <a:r>
              <a:rPr kumimoji="0" lang="en-US" sz="1400" b="0" i="0" u="none" strike="noStrike" kern="1200" cap="none" spc="0" normalizeH="0" baseline="0" noProof="0" dirty="0" smtClean="0">
                <a:ln>
                  <a:noFill/>
                </a:ln>
                <a:solidFill>
                  <a:schemeClr val="tx1"/>
                </a:solidFill>
                <a:effectLst/>
                <a:uLnTx/>
                <a:uFillTx/>
                <a:latin typeface="Arial" charset="0"/>
                <a:ea typeface="+mn-ea"/>
                <a:cs typeface="+mn-cs"/>
              </a:rPr>
              <a:t/>
            </a:r>
            <a:br>
              <a:rPr kumimoji="0" lang="en-US" sz="1400" b="0" i="0" u="none" strike="noStrike" kern="1200" cap="none" spc="0" normalizeH="0" baseline="0" noProof="0" dirty="0" smtClean="0">
                <a:ln>
                  <a:noFill/>
                </a:ln>
                <a:solidFill>
                  <a:schemeClr val="tx1"/>
                </a:solidFill>
                <a:effectLst/>
                <a:uLnTx/>
                <a:uFillTx/>
                <a:latin typeface="Arial" charset="0"/>
                <a:ea typeface="+mn-ea"/>
                <a:cs typeface="+mn-cs"/>
              </a:rPr>
            </a:br>
            <a:r>
              <a:rPr kumimoji="0" lang="en-US" sz="1400" b="0" i="0" u="none" strike="noStrike" kern="0" cap="none" spc="0" normalizeH="0" baseline="0" noProof="0" dirty="0" smtClean="0">
                <a:ln>
                  <a:noFill/>
                </a:ln>
                <a:solidFill>
                  <a:schemeClr val="tx1"/>
                </a:solidFill>
                <a:effectLst/>
                <a:uLnTx/>
                <a:uFillTx/>
                <a:latin typeface="Arial" charset="0"/>
              </a:rPr>
              <a:t>Content: </a:t>
            </a:r>
            <a:r>
              <a:rPr kumimoji="0" lang="en-US" sz="1400" b="0" i="0" u="none" strike="noStrike" kern="1200" cap="none" spc="0" normalizeH="0" baseline="0" noProof="0" dirty="0" smtClean="0">
                <a:ln>
                  <a:noFill/>
                </a:ln>
                <a:solidFill>
                  <a:schemeClr val="tx1"/>
                </a:solidFill>
                <a:effectLst/>
                <a:uLnTx/>
                <a:uFillTx/>
                <a:latin typeface="Arial" charset="0"/>
              </a:rPr>
              <a:t>250 g, sufficient for 1 application</a:t>
            </a:r>
            <a:endParaRPr kumimoji="0" lang="en-US" sz="1400" b="0" i="0" u="none" strike="noStrike" kern="1200" cap="none" spc="0" normalizeH="0" baseline="0" noProof="0" dirty="0">
              <a:ln>
                <a:noFill/>
              </a:ln>
              <a:solidFill>
                <a:schemeClr val="tx1"/>
              </a:solidFill>
              <a:effectLst/>
              <a:uLnTx/>
              <a:uFillTx/>
              <a:latin typeface="Arial" charset="0"/>
              <a:ea typeface="+mn-ea"/>
              <a:cs typeface="+mn-cs"/>
            </a:endParaRPr>
          </a:p>
        </p:txBody>
      </p:sp>
      <p:grpSp>
        <p:nvGrpSpPr>
          <p:cNvPr id="20" name="Grupo 19"/>
          <p:cNvGrpSpPr/>
          <p:nvPr/>
        </p:nvGrpSpPr>
        <p:grpSpPr>
          <a:xfrm>
            <a:off x="-89244" y="9270494"/>
            <a:ext cx="7110757" cy="1112886"/>
            <a:chOff x="-89244" y="9270494"/>
            <a:chExt cx="7110757" cy="1112886"/>
          </a:xfrm>
        </p:grpSpPr>
        <p:grpSp>
          <p:nvGrpSpPr>
            <p:cNvPr id="29" name="Gruppieren 21_"/>
            <p:cNvGrpSpPr/>
            <p:nvPr/>
          </p:nvGrpSpPr>
          <p:grpSpPr>
            <a:xfrm>
              <a:off x="-89244" y="9639713"/>
              <a:ext cx="6884999" cy="743667"/>
              <a:chOff x="-89244" y="9639713"/>
              <a:chExt cx="6884999" cy="743667"/>
            </a:xfrm>
          </p:grpSpPr>
          <p:sp>
            <p:nvSpPr>
              <p:cNvPr id="37" name="Rechteck 41"/>
              <p:cNvSpPr/>
              <p:nvPr/>
            </p:nvSpPr>
            <p:spPr>
              <a:xfrm>
                <a:off x="2550540" y="9675494"/>
                <a:ext cx="4245215" cy="707886"/>
              </a:xfrm>
              <a:prstGeom prst="rect">
                <a:avLst/>
              </a:prstGeom>
            </p:spPr>
            <p:txBody>
              <a:bodyPr wrap="square">
                <a:spAutoFit/>
              </a:bodyPr>
              <a:lstStyle/>
              <a:p>
                <a:pPr algn="r"/>
                <a:r>
                  <a:rPr lang="en-US" sz="1000" dirty="0" smtClean="0">
                    <a:solidFill>
                      <a:srgbClr val="FF0000"/>
                    </a:solidFill>
                  </a:rPr>
                  <a:t>		                 </a:t>
                </a:r>
                <a:r>
                  <a:rPr lang="en-US" sz="1000" dirty="0" smtClean="0"/>
                  <a:t>Pages: 2/2</a:t>
                </a:r>
              </a:p>
              <a:p>
                <a:pPr algn="r"/>
                <a:endParaRPr lang="en-US" sz="1000" dirty="0" smtClean="0"/>
              </a:p>
              <a:p>
                <a:pPr algn="r"/>
                <a:endParaRPr lang="en-US" sz="1000" dirty="0" smtClean="0"/>
              </a:p>
              <a:p>
                <a:pPr algn="r"/>
                <a:r>
                  <a:rPr lang="en-US" sz="1000" b="1" dirty="0" smtClean="0"/>
                  <a:t>PRODUCT DATA SHEET</a:t>
                </a:r>
                <a:r>
                  <a:rPr lang="en-US" sz="1000" dirty="0" smtClean="0"/>
                  <a:t> </a:t>
                </a:r>
              </a:p>
            </p:txBody>
          </p:sp>
          <p:pic>
            <p:nvPicPr>
              <p:cNvPr id="36" name="Picture 6"/>
              <p:cNvPicPr>
                <a:picLocks noChangeAspect="1" noChangeArrowheads="1"/>
              </p:cNvPicPr>
              <p:nvPr/>
            </p:nvPicPr>
            <p:blipFill>
              <a:blip r:embed="rId2" cstate="print">
                <a:clrChange>
                  <a:clrFrom>
                    <a:srgbClr val="FFFFFF"/>
                  </a:clrFrom>
                  <a:clrTo>
                    <a:srgbClr val="FFFFFF">
                      <a:alpha val="0"/>
                    </a:srgbClr>
                  </a:clrTo>
                </a:clrChange>
              </a:blip>
              <a:srcRect l="1051" t="37460" b="20535"/>
              <a:stretch>
                <a:fillRect/>
              </a:stretch>
            </p:blipFill>
            <p:spPr bwMode="auto">
              <a:xfrm>
                <a:off x="-89244" y="9639713"/>
                <a:ext cx="5805000" cy="575781"/>
              </a:xfrm>
              <a:prstGeom prst="rect">
                <a:avLst/>
              </a:prstGeom>
              <a:noFill/>
              <a:ln w="9525">
                <a:noFill/>
                <a:miter lim="800000"/>
                <a:headEnd/>
                <a:tailEnd/>
              </a:ln>
            </p:spPr>
          </p:pic>
        </p:grpSp>
        <p:pic>
          <p:nvPicPr>
            <p:cNvPr id="31" name="Picture 2"/>
            <p:cNvPicPr>
              <a:picLocks noChangeAspect="1" noChangeArrowheads="1"/>
            </p:cNvPicPr>
            <p:nvPr/>
          </p:nvPicPr>
          <p:blipFill>
            <a:blip r:embed="rId3" cstate="print"/>
            <a:srcRect l="52821" t="18216" b="14077"/>
            <a:stretch>
              <a:fillRect/>
            </a:stretch>
          </p:blipFill>
          <p:spPr bwMode="auto">
            <a:xfrm>
              <a:off x="0" y="9270494"/>
              <a:ext cx="7021513" cy="360000"/>
            </a:xfrm>
            <a:prstGeom prst="rect">
              <a:avLst/>
            </a:prstGeom>
            <a:noFill/>
            <a:ln w="9525">
              <a:noFill/>
              <a:miter lim="800000"/>
              <a:headEnd/>
              <a:tailEnd/>
            </a:ln>
          </p:spPr>
        </p:pic>
        <p:sp>
          <p:nvSpPr>
            <p:cNvPr id="34" name="Textfeld 21"/>
            <p:cNvSpPr txBox="1"/>
            <p:nvPr/>
          </p:nvSpPr>
          <p:spPr>
            <a:xfrm>
              <a:off x="360756" y="9270494"/>
              <a:ext cx="5895000" cy="338554"/>
            </a:xfrm>
            <a:prstGeom prst="rect">
              <a:avLst/>
            </a:prstGeom>
            <a:noFill/>
          </p:spPr>
          <p:txBody>
            <a:bodyPr wrap="square" rtlCol="0">
              <a:spAutoFit/>
            </a:bodyPr>
            <a:lstStyle>
              <a:defPPr>
                <a:defRPr lang="de-DE"/>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r>
                <a:rPr lang="en-US" b="1" dirty="0" smtClean="0"/>
                <a:t>Manufacturer’s Domestic Appliance Service</a:t>
              </a:r>
              <a:endParaRPr lang="en-US" dirty="0"/>
            </a:p>
          </p:txBody>
        </p:sp>
      </p:grpSp>
      <p:sp>
        <p:nvSpPr>
          <p:cNvPr id="24" name="Rechteck 35"/>
          <p:cNvSpPr/>
          <p:nvPr/>
        </p:nvSpPr>
        <p:spPr>
          <a:xfrm>
            <a:off x="4996586" y="360494"/>
            <a:ext cx="2024927" cy="316800"/>
          </a:xfrm>
          <a:prstGeom prst="rect">
            <a:avLst/>
          </a:prstGeom>
          <a:solidFill>
            <a:schemeClr val="accent2">
              <a:lumMod val="75000"/>
            </a:schemeClr>
          </a:solidFill>
        </p:spPr>
        <p:txBody>
          <a:bodyPr wrap="none" anchor="ctr">
            <a:noAutofit/>
          </a:bodyPr>
          <a:lstStyle/>
          <a:p>
            <a:r>
              <a:rPr lang="de-DE" b="1" dirty="0" err="1" smtClean="0">
                <a:solidFill>
                  <a:schemeClr val="bg1"/>
                </a:solidFill>
              </a:rPr>
              <a:t>Laundry</a:t>
            </a:r>
            <a:r>
              <a:rPr lang="de-DE" b="1" dirty="0" smtClean="0">
                <a:solidFill>
                  <a:schemeClr val="bg1"/>
                </a:solidFill>
              </a:rPr>
              <a:t> Care</a:t>
            </a:r>
            <a:endParaRPr lang="en-US" b="1" dirty="0">
              <a:solidFill>
                <a:schemeClr val="bg1"/>
              </a:solidFill>
            </a:endParaRPr>
          </a:p>
        </p:txBody>
      </p:sp>
      <p:sp>
        <p:nvSpPr>
          <p:cNvPr id="27" name="Rechteck 15"/>
          <p:cNvSpPr/>
          <p:nvPr/>
        </p:nvSpPr>
        <p:spPr>
          <a:xfrm>
            <a:off x="4995756" y="720494"/>
            <a:ext cx="2024927" cy="316800"/>
          </a:xfrm>
          <a:prstGeom prst="rect">
            <a:avLst/>
          </a:prstGeom>
          <a:solidFill>
            <a:schemeClr val="accent2">
              <a:lumMod val="75000"/>
            </a:schemeClr>
          </a:solidFill>
        </p:spPr>
        <p:txBody>
          <a:bodyPr wrap="none" anchor="ctr">
            <a:noAutofit/>
          </a:bodyPr>
          <a:lstStyle/>
          <a:p>
            <a:r>
              <a:rPr lang="de-DE" b="1" dirty="0" err="1" smtClean="0">
                <a:solidFill>
                  <a:schemeClr val="bg1"/>
                </a:solidFill>
              </a:rPr>
              <a:t>Dish</a:t>
            </a:r>
            <a:r>
              <a:rPr lang="de-DE" b="1" dirty="0" smtClean="0">
                <a:solidFill>
                  <a:schemeClr val="bg1"/>
                </a:solidFill>
              </a:rPr>
              <a:t> Care</a:t>
            </a:r>
            <a:endParaRPr lang="en-US" b="1" dirty="0">
              <a:solidFill>
                <a:schemeClr val="bg1"/>
              </a:solidFill>
            </a:endParaRPr>
          </a:p>
        </p:txBody>
      </p:sp>
      <p:pic>
        <p:nvPicPr>
          <p:cNvPr id="25" name="Picture 3__"/>
          <p:cNvPicPr>
            <a:picLocks noChangeAspect="1" noChangeArrowheads="1"/>
          </p:cNvPicPr>
          <p:nvPr/>
        </p:nvPicPr>
        <p:blipFill>
          <a:blip r:embed="rId4" cstate="print"/>
          <a:srcRect b="13793"/>
          <a:stretch>
            <a:fillRect/>
          </a:stretch>
        </p:blipFill>
        <p:spPr bwMode="auto">
          <a:xfrm>
            <a:off x="2295755" y="1035494"/>
            <a:ext cx="315001" cy="315000"/>
          </a:xfrm>
          <a:prstGeom prst="rect">
            <a:avLst/>
          </a:prstGeom>
          <a:noFill/>
          <a:ln w="9525">
            <a:noFill/>
            <a:miter lim="800000"/>
            <a:headEnd/>
            <a:tailEnd/>
          </a:ln>
        </p:spPr>
      </p:pic>
      <p:sp>
        <p:nvSpPr>
          <p:cNvPr id="26" name="Rechteck 15_"/>
          <p:cNvSpPr/>
          <p:nvPr/>
        </p:nvSpPr>
        <p:spPr>
          <a:xfrm>
            <a:off x="4995756" y="1080494"/>
            <a:ext cx="2024927" cy="316800"/>
          </a:xfrm>
          <a:prstGeom prst="rect">
            <a:avLst/>
          </a:prstGeom>
          <a:solidFill>
            <a:srgbClr val="F79646"/>
          </a:solidFill>
        </p:spPr>
        <p:txBody>
          <a:bodyPr wrap="none" anchor="ctr">
            <a:noAutofit/>
          </a:bodyPr>
          <a:lstStyle/>
          <a:p>
            <a:r>
              <a:rPr lang="de-DE" b="1" dirty="0" smtClean="0">
                <a:solidFill>
                  <a:schemeClr val="bg1"/>
                </a:solidFill>
              </a:rPr>
              <a:t>WEST</a:t>
            </a:r>
            <a:endParaRPr lang="en-US" b="1" dirty="0">
              <a:solidFill>
                <a:schemeClr val="bg1"/>
              </a:solidFill>
            </a:endParaRPr>
          </a:p>
        </p:txBody>
      </p:sp>
      <p:sp>
        <p:nvSpPr>
          <p:cNvPr id="28" name="Rechteck 42"/>
          <p:cNvSpPr/>
          <p:nvPr/>
        </p:nvSpPr>
        <p:spPr>
          <a:xfrm>
            <a:off x="755" y="9090494"/>
            <a:ext cx="7020757" cy="192360"/>
          </a:xfrm>
          <a:prstGeom prst="rect">
            <a:avLst/>
          </a:prstGeom>
        </p:spPr>
        <p:txBody>
          <a:bodyPr wrap="square">
            <a:spAutoFit/>
          </a:bodyPr>
          <a:lstStyle/>
          <a:p>
            <a:pPr>
              <a:tabLst>
                <a:tab pos="357188" algn="l"/>
              </a:tabLst>
            </a:pPr>
            <a:r>
              <a:rPr lang="en-US" sz="650" dirty="0" smtClean="0"/>
              <a:t>PCS-MAA</a:t>
            </a:r>
            <a:r>
              <a:rPr lang="en-US" sz="650" dirty="0"/>
              <a:t>, Edition </a:t>
            </a:r>
            <a:r>
              <a:rPr lang="en-US" sz="650" dirty="0" smtClean="0"/>
              <a:t>27</a:t>
            </a:r>
            <a:r>
              <a:rPr lang="en-US" sz="650" dirty="0" smtClean="0"/>
              <a:t>.09.2021</a:t>
            </a:r>
            <a:r>
              <a:rPr lang="en-US" sz="650" dirty="0" smtClean="0"/>
              <a:t>, Blanca Espona. </a:t>
            </a:r>
            <a:r>
              <a:rPr lang="en-US" sz="650" dirty="0"/>
              <a:t>Subject to change without notice. Despite careful review, the possibility of mistakes cannot be excluded. No guarantee will be </a:t>
            </a:r>
            <a:r>
              <a:rPr lang="en-US" sz="650" dirty="0" smtClean="0"/>
              <a:t>provided</a:t>
            </a:r>
            <a:r>
              <a:rPr lang="en-US" sz="650" dirty="0"/>
              <a:t>.</a:t>
            </a:r>
            <a:endParaRPr lang="en-US" sz="650" dirty="0" smtClean="0"/>
          </a:p>
        </p:txBody>
      </p:sp>
    </p:spTree>
    <p:extLst>
      <p:ext uri="{BB962C8B-B14F-4D97-AF65-F5344CB8AC3E}">
        <p14:creationId xmlns:p14="http://schemas.microsoft.com/office/powerpoint/2010/main" val="323624665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SH1 Warm">
      <a:dk1>
        <a:srgbClr val="000000"/>
      </a:dk1>
      <a:lt1>
        <a:srgbClr val="FFFFFF"/>
      </a:lt1>
      <a:dk2>
        <a:srgbClr val="99C8AD"/>
      </a:dk2>
      <a:lt2>
        <a:srgbClr val="E66E0F"/>
      </a:lt2>
      <a:accent1>
        <a:srgbClr val="AA3232"/>
      </a:accent1>
      <a:accent2>
        <a:srgbClr val="96B9DC"/>
      </a:accent2>
      <a:accent3>
        <a:srgbClr val="0050A5"/>
      </a:accent3>
      <a:accent4>
        <a:srgbClr val="F0C896"/>
      </a:accent4>
      <a:accent5>
        <a:srgbClr val="E66E0F"/>
      </a:accent5>
      <a:accent6>
        <a:srgbClr val="99C8AD"/>
      </a:accent6>
      <a:hlink>
        <a:srgbClr val="0050A5"/>
      </a:hlink>
      <a:folHlink>
        <a:srgbClr val="F0C896"/>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solidFill>
            <a:schemeClr val="tx1"/>
          </a:solidFill>
        </a:ln>
      </a:spPr>
      <a:bodyPr wrap="square">
        <a:spAutoFit/>
      </a:bodyPr>
      <a:lstStyle>
        <a:defPPr>
          <a:defRPr sz="1000" b="1" dirty="0" smtClean="0"/>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square" lIns="90000" tIns="46800" rIns="90000" bIns="4680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16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99C8AD"/>
        </a:dk2>
        <a:lt2>
          <a:srgbClr val="E66E0F"/>
        </a:lt2>
        <a:accent1>
          <a:srgbClr val="AA3232"/>
        </a:accent1>
        <a:accent2>
          <a:srgbClr val="96B9DC"/>
        </a:accent2>
        <a:accent3>
          <a:srgbClr val="FFFFFF"/>
        </a:accent3>
        <a:accent4>
          <a:srgbClr val="000000"/>
        </a:accent4>
        <a:accent5>
          <a:srgbClr val="D2ADAD"/>
        </a:accent5>
        <a:accent6>
          <a:srgbClr val="87A7C7"/>
        </a:accent6>
        <a:hlink>
          <a:srgbClr val="0050A5"/>
        </a:hlink>
        <a:folHlink>
          <a:srgbClr val="F0C896"/>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CDDCF0"/>
        </a:dk2>
        <a:lt2>
          <a:srgbClr val="999999"/>
        </a:lt2>
        <a:accent1>
          <a:srgbClr val="3273B9"/>
        </a:accent1>
        <a:accent2>
          <a:srgbClr val="96B9DC"/>
        </a:accent2>
        <a:accent3>
          <a:srgbClr val="FFFFFF"/>
        </a:accent3>
        <a:accent4>
          <a:srgbClr val="000000"/>
        </a:accent4>
        <a:accent5>
          <a:srgbClr val="ADBCD9"/>
        </a:accent5>
        <a:accent6>
          <a:srgbClr val="87A7C7"/>
        </a:accent6>
        <a:hlink>
          <a:srgbClr val="0050A5"/>
        </a:hlink>
        <a:folHlink>
          <a:srgbClr val="6496C8"/>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E6E6E6"/>
        </a:dk2>
        <a:lt2>
          <a:srgbClr val="999999"/>
        </a:lt2>
        <a:accent1>
          <a:srgbClr val="666666"/>
        </a:accent1>
        <a:accent2>
          <a:srgbClr val="B3B3B3"/>
        </a:accent2>
        <a:accent3>
          <a:srgbClr val="FFFFFF"/>
        </a:accent3>
        <a:accent4>
          <a:srgbClr val="000000"/>
        </a:accent4>
        <a:accent5>
          <a:srgbClr val="B8B8B8"/>
        </a:accent5>
        <a:accent6>
          <a:srgbClr val="A2A2A2"/>
        </a:accent6>
        <a:hlink>
          <a:srgbClr val="808080"/>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278</TotalTime>
  <Words>873</Words>
  <Application>Microsoft Office PowerPoint</Application>
  <PresentationFormat>Personalizado</PresentationFormat>
  <Paragraphs>103</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Wingdings</vt:lpstr>
      <vt:lpstr>blank</vt:lpstr>
      <vt:lpstr>Quick descaler  for washing machines and dishwashers   Article No.: 00311918 Content: 250 g, sufficient for 1 application</vt:lpstr>
      <vt:lpstr>Presentación de PowerPoint</vt:lpstr>
    </vt:vector>
  </TitlesOfParts>
  <Manager>Simon</Manager>
  <Company>BSH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Pittasch</dc:creator>
  <cp:lastModifiedBy>Santamarta Vilela, Raquel (PCS-TEP)</cp:lastModifiedBy>
  <cp:revision>379</cp:revision>
  <cp:lastPrinted>2020-05-27T11:53:51Z</cp:lastPrinted>
  <dcterms:created xsi:type="dcterms:W3CDTF">2015-06-11T08:55:04Z</dcterms:created>
  <dcterms:modified xsi:type="dcterms:W3CDTF">2021-09-27T13:19:29Z</dcterms:modified>
</cp:coreProperties>
</file>