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1.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2.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notesSlides/notesSlide3.xml" ContentType="application/vnd.openxmlformats-officedocument.presentationml.notesSlide+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5"/>
  </p:notesMasterIdLst>
  <p:handoutMasterIdLst>
    <p:handoutMasterId r:id="rId66"/>
  </p:handoutMasterIdLst>
  <p:sldIdLst>
    <p:sldId id="328" r:id="rId2"/>
    <p:sldId id="329" r:id="rId3"/>
    <p:sldId id="330" r:id="rId4"/>
    <p:sldId id="331" r:id="rId5"/>
    <p:sldId id="332" r:id="rId6"/>
    <p:sldId id="333" r:id="rId7"/>
    <p:sldId id="334" r:id="rId8"/>
    <p:sldId id="335" r:id="rId9"/>
    <p:sldId id="336" r:id="rId10"/>
    <p:sldId id="337" r:id="rId11"/>
    <p:sldId id="338" r:id="rId12"/>
    <p:sldId id="339" r:id="rId13"/>
    <p:sldId id="340" r:id="rId14"/>
    <p:sldId id="341" r:id="rId15"/>
    <p:sldId id="342" r:id="rId16"/>
    <p:sldId id="343" r:id="rId17"/>
    <p:sldId id="256" r:id="rId18"/>
    <p:sldId id="310" r:id="rId19"/>
    <p:sldId id="274" r:id="rId20"/>
    <p:sldId id="304" r:id="rId21"/>
    <p:sldId id="318" r:id="rId22"/>
    <p:sldId id="299" r:id="rId23"/>
    <p:sldId id="324" r:id="rId24"/>
    <p:sldId id="298" r:id="rId25"/>
    <p:sldId id="307" r:id="rId26"/>
    <p:sldId id="319" r:id="rId27"/>
    <p:sldId id="275" r:id="rId28"/>
    <p:sldId id="313" r:id="rId29"/>
    <p:sldId id="309" r:id="rId30"/>
    <p:sldId id="314" r:id="rId31"/>
    <p:sldId id="315" r:id="rId32"/>
    <p:sldId id="320" r:id="rId33"/>
    <p:sldId id="297" r:id="rId34"/>
    <p:sldId id="276" r:id="rId35"/>
    <p:sldId id="279" r:id="rId36"/>
    <p:sldId id="305" r:id="rId37"/>
    <p:sldId id="281" r:id="rId38"/>
    <p:sldId id="284" r:id="rId39"/>
    <p:sldId id="286" r:id="rId40"/>
    <p:sldId id="291" r:id="rId41"/>
    <p:sldId id="287" r:id="rId42"/>
    <p:sldId id="288" r:id="rId43"/>
    <p:sldId id="289" r:id="rId44"/>
    <p:sldId id="290" r:id="rId45"/>
    <p:sldId id="321" r:id="rId46"/>
    <p:sldId id="293" r:id="rId47"/>
    <p:sldId id="317" r:id="rId48"/>
    <p:sldId id="294" r:id="rId49"/>
    <p:sldId id="283" r:id="rId50"/>
    <p:sldId id="311" r:id="rId51"/>
    <p:sldId id="322" r:id="rId52"/>
    <p:sldId id="278" r:id="rId53"/>
    <p:sldId id="312" r:id="rId54"/>
    <p:sldId id="282" r:id="rId55"/>
    <p:sldId id="296" r:id="rId56"/>
    <p:sldId id="285" r:id="rId57"/>
    <p:sldId id="316" r:id="rId58"/>
    <p:sldId id="326" r:id="rId59"/>
    <p:sldId id="327" r:id="rId60"/>
    <p:sldId id="308" r:id="rId61"/>
    <p:sldId id="303" r:id="rId62"/>
    <p:sldId id="306" r:id="rId63"/>
    <p:sldId id="323" r:id="rId64"/>
  </p:sldIdLst>
  <p:sldSz cx="9537700" cy="6654800"/>
  <p:notesSz cx="6858000" cy="9926638"/>
  <p:defaultTextStyle>
    <a:defPPr>
      <a:defRPr lang="en-C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16">
          <p15:clr>
            <a:srgbClr val="A4A3A4"/>
          </p15:clr>
        </p15:guide>
        <p15:guide id="2" pos="232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94" autoAdjust="0"/>
  </p:normalViewPr>
  <p:slideViewPr>
    <p:cSldViewPr>
      <p:cViewPr varScale="1">
        <p:scale>
          <a:sx n="85" d="100"/>
          <a:sy n="85" d="100"/>
        </p:scale>
        <p:origin x="648" y="62"/>
      </p:cViewPr>
      <p:guideLst>
        <p:guide orient="horz" pos="3016"/>
        <p:guide pos="232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 r:id="rId30" collapse="1"/>
      <p:sld r:id="rId31" collapse="1"/>
      <p:sld r:id="rId32" collapse="1"/>
      <p:sld r:id="rId33" collapse="1"/>
      <p:sld r:id="rId34" collapse="1"/>
      <p:sld r:id="rId35" collapse="1"/>
      <p:sld r:id="rId36" collapse="1"/>
      <p:sld r:id="rId37" collapse="1"/>
      <p:sld r:id="rId38" collapse="1"/>
      <p:sld r:id="rId39" collapse="1"/>
      <p:sld r:id="rId40" collapse="1"/>
      <p:sld r:id="rId41" collapse="1"/>
      <p:sld r:id="rId42" collapse="1"/>
      <p:sld r:id="rId43" collapse="1"/>
      <p:sld r:id="rId44" collapse="1"/>
      <p:sld r:id="rId45" collapse="1"/>
      <p:sld r:id="rId46" collapse="1"/>
      <p:sld r:id="rId47" collapse="1"/>
    </p:sldLst>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3750" y="8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_rels/viewProps.xml.rels><?xml version="1.0" encoding="UTF-8" standalone="yes"?>
<Relationships xmlns="http://schemas.openxmlformats.org/package/2006/relationships"><Relationship Id="rId8" Type="http://schemas.openxmlformats.org/officeDocument/2006/relationships/slide" Target="slides/slide24.xml"/><Relationship Id="rId13" Type="http://schemas.openxmlformats.org/officeDocument/2006/relationships/slide" Target="slides/slide29.xml"/><Relationship Id="rId18" Type="http://schemas.openxmlformats.org/officeDocument/2006/relationships/slide" Target="slides/slide34.xml"/><Relationship Id="rId26" Type="http://schemas.openxmlformats.org/officeDocument/2006/relationships/slide" Target="slides/slide42.xml"/><Relationship Id="rId39" Type="http://schemas.openxmlformats.org/officeDocument/2006/relationships/slide" Target="slides/slide55.xml"/><Relationship Id="rId3" Type="http://schemas.openxmlformats.org/officeDocument/2006/relationships/slide" Target="slides/slide19.xml"/><Relationship Id="rId21" Type="http://schemas.openxmlformats.org/officeDocument/2006/relationships/slide" Target="slides/slide37.xml"/><Relationship Id="rId34" Type="http://schemas.openxmlformats.org/officeDocument/2006/relationships/slide" Target="slides/slide50.xml"/><Relationship Id="rId42" Type="http://schemas.openxmlformats.org/officeDocument/2006/relationships/slide" Target="slides/slide58.xml"/><Relationship Id="rId47" Type="http://schemas.openxmlformats.org/officeDocument/2006/relationships/slide" Target="slides/slide63.xml"/><Relationship Id="rId7" Type="http://schemas.openxmlformats.org/officeDocument/2006/relationships/slide" Target="slides/slide23.xml"/><Relationship Id="rId12" Type="http://schemas.openxmlformats.org/officeDocument/2006/relationships/slide" Target="slides/slide28.xml"/><Relationship Id="rId17" Type="http://schemas.openxmlformats.org/officeDocument/2006/relationships/slide" Target="slides/slide33.xml"/><Relationship Id="rId25" Type="http://schemas.openxmlformats.org/officeDocument/2006/relationships/slide" Target="slides/slide41.xml"/><Relationship Id="rId33" Type="http://schemas.openxmlformats.org/officeDocument/2006/relationships/slide" Target="slides/slide49.xml"/><Relationship Id="rId38" Type="http://schemas.openxmlformats.org/officeDocument/2006/relationships/slide" Target="slides/slide54.xml"/><Relationship Id="rId46" Type="http://schemas.openxmlformats.org/officeDocument/2006/relationships/slide" Target="slides/slide62.xml"/><Relationship Id="rId2" Type="http://schemas.openxmlformats.org/officeDocument/2006/relationships/slide" Target="slides/slide18.xml"/><Relationship Id="rId16" Type="http://schemas.openxmlformats.org/officeDocument/2006/relationships/slide" Target="slides/slide32.xml"/><Relationship Id="rId20" Type="http://schemas.openxmlformats.org/officeDocument/2006/relationships/slide" Target="slides/slide36.xml"/><Relationship Id="rId29" Type="http://schemas.openxmlformats.org/officeDocument/2006/relationships/slide" Target="slides/slide45.xml"/><Relationship Id="rId41" Type="http://schemas.openxmlformats.org/officeDocument/2006/relationships/slide" Target="slides/slide57.xml"/><Relationship Id="rId1" Type="http://schemas.openxmlformats.org/officeDocument/2006/relationships/slide" Target="slides/slide17.xml"/><Relationship Id="rId6" Type="http://schemas.openxmlformats.org/officeDocument/2006/relationships/slide" Target="slides/slide22.xml"/><Relationship Id="rId11" Type="http://schemas.openxmlformats.org/officeDocument/2006/relationships/slide" Target="slides/slide27.xml"/><Relationship Id="rId24" Type="http://schemas.openxmlformats.org/officeDocument/2006/relationships/slide" Target="slides/slide40.xml"/><Relationship Id="rId32" Type="http://schemas.openxmlformats.org/officeDocument/2006/relationships/slide" Target="slides/slide48.xml"/><Relationship Id="rId37" Type="http://schemas.openxmlformats.org/officeDocument/2006/relationships/slide" Target="slides/slide53.xml"/><Relationship Id="rId40" Type="http://schemas.openxmlformats.org/officeDocument/2006/relationships/slide" Target="slides/slide56.xml"/><Relationship Id="rId45" Type="http://schemas.openxmlformats.org/officeDocument/2006/relationships/slide" Target="slides/slide61.xml"/><Relationship Id="rId5" Type="http://schemas.openxmlformats.org/officeDocument/2006/relationships/slide" Target="slides/slide21.xml"/><Relationship Id="rId15" Type="http://schemas.openxmlformats.org/officeDocument/2006/relationships/slide" Target="slides/slide31.xml"/><Relationship Id="rId23" Type="http://schemas.openxmlformats.org/officeDocument/2006/relationships/slide" Target="slides/slide39.xml"/><Relationship Id="rId28" Type="http://schemas.openxmlformats.org/officeDocument/2006/relationships/slide" Target="slides/slide44.xml"/><Relationship Id="rId36" Type="http://schemas.openxmlformats.org/officeDocument/2006/relationships/slide" Target="slides/slide52.xml"/><Relationship Id="rId10" Type="http://schemas.openxmlformats.org/officeDocument/2006/relationships/slide" Target="slides/slide26.xml"/><Relationship Id="rId19" Type="http://schemas.openxmlformats.org/officeDocument/2006/relationships/slide" Target="slides/slide35.xml"/><Relationship Id="rId31" Type="http://schemas.openxmlformats.org/officeDocument/2006/relationships/slide" Target="slides/slide47.xml"/><Relationship Id="rId44" Type="http://schemas.openxmlformats.org/officeDocument/2006/relationships/slide" Target="slides/slide60.xml"/><Relationship Id="rId4" Type="http://schemas.openxmlformats.org/officeDocument/2006/relationships/slide" Target="slides/slide20.xml"/><Relationship Id="rId9" Type="http://schemas.openxmlformats.org/officeDocument/2006/relationships/slide" Target="slides/slide25.xml"/><Relationship Id="rId14" Type="http://schemas.openxmlformats.org/officeDocument/2006/relationships/slide" Target="slides/slide30.xml"/><Relationship Id="rId22" Type="http://schemas.openxmlformats.org/officeDocument/2006/relationships/slide" Target="slides/slide38.xml"/><Relationship Id="rId27" Type="http://schemas.openxmlformats.org/officeDocument/2006/relationships/slide" Target="slides/slide43.xml"/><Relationship Id="rId30" Type="http://schemas.openxmlformats.org/officeDocument/2006/relationships/slide" Target="slides/slide46.xml"/><Relationship Id="rId35" Type="http://schemas.openxmlformats.org/officeDocument/2006/relationships/slide" Target="slides/slide51.xml"/><Relationship Id="rId43" Type="http://schemas.openxmlformats.org/officeDocument/2006/relationships/slide" Target="slides/slide5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2"/>
            <a:ext cx="2972547" cy="496889"/>
          </a:xfrm>
          <a:prstGeom prst="rect">
            <a:avLst/>
          </a:prstGeom>
        </p:spPr>
        <p:txBody>
          <a:bodyPr vert="horz" lIns="91434" tIns="45716" rIns="91434" bIns="45716" rtlCol="0"/>
          <a:lstStyle>
            <a:lvl1pPr algn="l">
              <a:defRPr sz="1200"/>
            </a:lvl1pPr>
          </a:lstStyle>
          <a:p>
            <a:endParaRPr lang="en-GB"/>
          </a:p>
        </p:txBody>
      </p:sp>
      <p:sp>
        <p:nvSpPr>
          <p:cNvPr id="3" name="Datumsplatzhalter 2"/>
          <p:cNvSpPr>
            <a:spLocks noGrp="1"/>
          </p:cNvSpPr>
          <p:nvPr>
            <p:ph type="dt" sz="quarter" idx="1"/>
          </p:nvPr>
        </p:nvSpPr>
        <p:spPr>
          <a:xfrm>
            <a:off x="3883854" y="2"/>
            <a:ext cx="2972547" cy="496889"/>
          </a:xfrm>
          <a:prstGeom prst="rect">
            <a:avLst/>
          </a:prstGeom>
        </p:spPr>
        <p:txBody>
          <a:bodyPr vert="horz" lIns="91434" tIns="45716" rIns="91434" bIns="45716" rtlCol="0"/>
          <a:lstStyle>
            <a:lvl1pPr algn="r">
              <a:defRPr sz="1200"/>
            </a:lvl1pPr>
          </a:lstStyle>
          <a:p>
            <a:fld id="{28EE4DAD-2F69-4ADF-82C2-8DBAF5544772}" type="datetimeFigureOut">
              <a:rPr lang="en-GB" smtClean="0"/>
              <a:t>11/05/2023</a:t>
            </a:fld>
            <a:endParaRPr lang="en-GB"/>
          </a:p>
        </p:txBody>
      </p:sp>
      <p:sp>
        <p:nvSpPr>
          <p:cNvPr id="4" name="Fußzeilenplatzhalter 3"/>
          <p:cNvSpPr>
            <a:spLocks noGrp="1"/>
          </p:cNvSpPr>
          <p:nvPr>
            <p:ph type="ftr" sz="quarter" idx="2"/>
          </p:nvPr>
        </p:nvSpPr>
        <p:spPr>
          <a:xfrm>
            <a:off x="1" y="9429755"/>
            <a:ext cx="2972547" cy="496889"/>
          </a:xfrm>
          <a:prstGeom prst="rect">
            <a:avLst/>
          </a:prstGeom>
        </p:spPr>
        <p:txBody>
          <a:bodyPr vert="horz" lIns="91434" tIns="45716" rIns="91434" bIns="45716" rtlCol="0" anchor="b"/>
          <a:lstStyle>
            <a:lvl1pPr algn="l">
              <a:defRPr sz="1200"/>
            </a:lvl1pPr>
          </a:lstStyle>
          <a:p>
            <a:endParaRPr lang="en-GB"/>
          </a:p>
        </p:txBody>
      </p:sp>
      <p:sp>
        <p:nvSpPr>
          <p:cNvPr id="5" name="Foliennummernplatzhalter 4"/>
          <p:cNvSpPr>
            <a:spLocks noGrp="1"/>
          </p:cNvSpPr>
          <p:nvPr>
            <p:ph type="sldNum" sz="quarter" idx="3"/>
          </p:nvPr>
        </p:nvSpPr>
        <p:spPr>
          <a:xfrm>
            <a:off x="3883854" y="9429755"/>
            <a:ext cx="2972547" cy="496889"/>
          </a:xfrm>
          <a:prstGeom prst="rect">
            <a:avLst/>
          </a:prstGeom>
        </p:spPr>
        <p:txBody>
          <a:bodyPr vert="horz" lIns="91434" tIns="45716" rIns="91434" bIns="45716" rtlCol="0" anchor="b"/>
          <a:lstStyle>
            <a:lvl1pPr algn="r">
              <a:defRPr sz="1200"/>
            </a:lvl1pPr>
          </a:lstStyle>
          <a:p>
            <a:fld id="{4E272DA7-D3AF-4429-A86E-96D534328757}" type="slidenum">
              <a:rPr lang="en-GB" smtClean="0"/>
              <a:t>‹Nr.›</a:t>
            </a:fld>
            <a:endParaRPr lang="en-GB"/>
          </a:p>
        </p:txBody>
      </p:sp>
    </p:spTree>
    <p:extLst>
      <p:ext uri="{BB962C8B-B14F-4D97-AF65-F5344CB8AC3E}">
        <p14:creationId xmlns:p14="http://schemas.microsoft.com/office/powerpoint/2010/main" val="9369209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2"/>
            <a:ext cx="2972547" cy="496889"/>
          </a:xfrm>
          <a:prstGeom prst="rect">
            <a:avLst/>
          </a:prstGeom>
        </p:spPr>
        <p:txBody>
          <a:bodyPr vert="horz" lIns="91434" tIns="45716" rIns="91434" bIns="45716" rtlCol="0"/>
          <a:lstStyle>
            <a:lvl1pPr algn="l">
              <a:defRPr sz="1200"/>
            </a:lvl1pPr>
          </a:lstStyle>
          <a:p>
            <a:endParaRPr lang="en-GB"/>
          </a:p>
        </p:txBody>
      </p:sp>
      <p:sp>
        <p:nvSpPr>
          <p:cNvPr id="3" name="Datumsplatzhalter 2"/>
          <p:cNvSpPr>
            <a:spLocks noGrp="1"/>
          </p:cNvSpPr>
          <p:nvPr>
            <p:ph type="dt" idx="1"/>
          </p:nvPr>
        </p:nvSpPr>
        <p:spPr>
          <a:xfrm>
            <a:off x="3883854" y="2"/>
            <a:ext cx="2972547" cy="496889"/>
          </a:xfrm>
          <a:prstGeom prst="rect">
            <a:avLst/>
          </a:prstGeom>
        </p:spPr>
        <p:txBody>
          <a:bodyPr vert="horz" lIns="91434" tIns="45716" rIns="91434" bIns="45716" rtlCol="0"/>
          <a:lstStyle>
            <a:lvl1pPr algn="r">
              <a:defRPr sz="1200"/>
            </a:lvl1pPr>
          </a:lstStyle>
          <a:p>
            <a:fld id="{A5F69AB0-5497-4E88-8F8D-09E261A83547}" type="datetimeFigureOut">
              <a:rPr lang="en-GB" smtClean="0"/>
              <a:t>11/05/2023</a:t>
            </a:fld>
            <a:endParaRPr lang="en-GB"/>
          </a:p>
        </p:txBody>
      </p:sp>
      <p:sp>
        <p:nvSpPr>
          <p:cNvPr id="4" name="Folienbildplatzhalter 3"/>
          <p:cNvSpPr>
            <a:spLocks noGrp="1" noRot="1" noChangeAspect="1"/>
          </p:cNvSpPr>
          <p:nvPr>
            <p:ph type="sldImg" idx="2"/>
          </p:nvPr>
        </p:nvSpPr>
        <p:spPr>
          <a:xfrm>
            <a:off x="1030288" y="1243013"/>
            <a:ext cx="4797425" cy="3348037"/>
          </a:xfrm>
          <a:prstGeom prst="rect">
            <a:avLst/>
          </a:prstGeom>
          <a:noFill/>
          <a:ln w="12700">
            <a:solidFill>
              <a:prstClr val="black"/>
            </a:solidFill>
          </a:ln>
        </p:spPr>
        <p:txBody>
          <a:bodyPr vert="horz" lIns="91434" tIns="45716" rIns="91434" bIns="45716" rtlCol="0" anchor="ctr"/>
          <a:lstStyle/>
          <a:p>
            <a:endParaRPr lang="en-GB"/>
          </a:p>
        </p:txBody>
      </p:sp>
      <p:sp>
        <p:nvSpPr>
          <p:cNvPr id="5" name="Notizenplatzhalter 4"/>
          <p:cNvSpPr>
            <a:spLocks noGrp="1"/>
          </p:cNvSpPr>
          <p:nvPr>
            <p:ph type="body" sz="quarter" idx="3"/>
          </p:nvPr>
        </p:nvSpPr>
        <p:spPr>
          <a:xfrm>
            <a:off x="685480" y="4776791"/>
            <a:ext cx="5487041" cy="3908425"/>
          </a:xfrm>
          <a:prstGeom prst="rect">
            <a:avLst/>
          </a:prstGeom>
        </p:spPr>
        <p:txBody>
          <a:bodyPr vert="horz" lIns="91434" tIns="45716" rIns="91434" bIns="45716"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Fußzeilenplatzhalter 5"/>
          <p:cNvSpPr>
            <a:spLocks noGrp="1"/>
          </p:cNvSpPr>
          <p:nvPr>
            <p:ph type="ftr" sz="quarter" idx="4"/>
          </p:nvPr>
        </p:nvSpPr>
        <p:spPr>
          <a:xfrm>
            <a:off x="1" y="9429755"/>
            <a:ext cx="2972547" cy="496889"/>
          </a:xfrm>
          <a:prstGeom prst="rect">
            <a:avLst/>
          </a:prstGeom>
        </p:spPr>
        <p:txBody>
          <a:bodyPr vert="horz" lIns="91434" tIns="45716" rIns="91434" bIns="45716" rtlCol="0" anchor="b"/>
          <a:lstStyle>
            <a:lvl1pPr algn="l">
              <a:defRPr sz="1200"/>
            </a:lvl1pPr>
          </a:lstStyle>
          <a:p>
            <a:endParaRPr lang="en-GB"/>
          </a:p>
        </p:txBody>
      </p:sp>
      <p:sp>
        <p:nvSpPr>
          <p:cNvPr id="7" name="Foliennummernplatzhalter 6"/>
          <p:cNvSpPr>
            <a:spLocks noGrp="1"/>
          </p:cNvSpPr>
          <p:nvPr>
            <p:ph type="sldNum" sz="quarter" idx="5"/>
          </p:nvPr>
        </p:nvSpPr>
        <p:spPr>
          <a:xfrm>
            <a:off x="3883854" y="9429755"/>
            <a:ext cx="2972547" cy="496889"/>
          </a:xfrm>
          <a:prstGeom prst="rect">
            <a:avLst/>
          </a:prstGeom>
        </p:spPr>
        <p:txBody>
          <a:bodyPr vert="horz" lIns="91434" tIns="45716" rIns="91434" bIns="45716" rtlCol="0" anchor="b"/>
          <a:lstStyle>
            <a:lvl1pPr algn="r">
              <a:defRPr sz="1200"/>
            </a:lvl1pPr>
          </a:lstStyle>
          <a:p>
            <a:fld id="{BD052678-5B29-472D-9DDF-B9D668C9504A}" type="slidenum">
              <a:rPr lang="en-GB" smtClean="0"/>
              <a:t>‹Nr.›</a:t>
            </a:fld>
            <a:endParaRPr lang="en-GB"/>
          </a:p>
        </p:txBody>
      </p:sp>
    </p:spTree>
    <p:extLst>
      <p:ext uri="{BB962C8B-B14F-4D97-AF65-F5344CB8AC3E}">
        <p14:creationId xmlns:p14="http://schemas.microsoft.com/office/powerpoint/2010/main" val="897757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normAutofit/>
          </a:bodyPr>
          <a:lstStyle/>
          <a:p>
            <a:endParaRPr lang="en-US"/>
          </a:p>
        </p:txBody>
      </p:sp>
      <p:sp>
        <p:nvSpPr>
          <p:cNvPr id="4" name="Ograda številke diapozitiva 3"/>
          <p:cNvSpPr>
            <a:spLocks noGrp="1"/>
          </p:cNvSpPr>
          <p:nvPr>
            <p:ph type="sldNum" sz="quarter" idx="10"/>
          </p:nvPr>
        </p:nvSpPr>
        <p:spPr/>
        <p:txBody>
          <a:bodyPr/>
          <a:lstStyle/>
          <a:p>
            <a:fld id="{99EDC125-B838-4744-A5BA-49E7822004D9}" type="slidenum">
              <a:rPr lang="de-DE" smtClean="0"/>
              <a:pPr/>
              <a:t>2</a:t>
            </a:fld>
            <a:endParaRPr lang="de-DE" dirty="0"/>
          </a:p>
        </p:txBody>
      </p:sp>
      <p:sp>
        <p:nvSpPr>
          <p:cNvPr id="6" name="Ograda glave 5"/>
          <p:cNvSpPr>
            <a:spLocks noGrp="1"/>
          </p:cNvSpPr>
          <p:nvPr>
            <p:ph type="hdr" sz="quarter" idx="11"/>
          </p:nvPr>
        </p:nvSpPr>
        <p:spPr/>
        <p:txBody>
          <a:bodyPr/>
          <a:lstStyle/>
          <a:p>
            <a:r>
              <a:rPr lang="de-DE" smtClean="0"/>
              <a:t>1111</a:t>
            </a:r>
            <a:endParaRPr lang="de-DE" dirty="0"/>
          </a:p>
        </p:txBody>
      </p:sp>
    </p:spTree>
    <p:extLst>
      <p:ext uri="{BB962C8B-B14F-4D97-AF65-F5344CB8AC3E}">
        <p14:creationId xmlns:p14="http://schemas.microsoft.com/office/powerpoint/2010/main" val="2512451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normAutofit/>
          </a:bodyPr>
          <a:lstStyle/>
          <a:p>
            <a:endParaRPr lang="en-US" dirty="0"/>
          </a:p>
        </p:txBody>
      </p:sp>
      <p:sp>
        <p:nvSpPr>
          <p:cNvPr id="4" name="Ograda glave 3"/>
          <p:cNvSpPr>
            <a:spLocks noGrp="1"/>
          </p:cNvSpPr>
          <p:nvPr>
            <p:ph type="hdr" sz="quarter" idx="10"/>
          </p:nvPr>
        </p:nvSpPr>
        <p:spPr/>
        <p:txBody>
          <a:bodyPr/>
          <a:lstStyle/>
          <a:p>
            <a:r>
              <a:rPr lang="de-DE" smtClean="0"/>
              <a:t>1111</a:t>
            </a:r>
            <a:endParaRPr lang="de-DE" dirty="0"/>
          </a:p>
        </p:txBody>
      </p:sp>
      <p:sp>
        <p:nvSpPr>
          <p:cNvPr id="5" name="Ograda številke diapozitiva 4"/>
          <p:cNvSpPr>
            <a:spLocks noGrp="1"/>
          </p:cNvSpPr>
          <p:nvPr>
            <p:ph type="sldNum" sz="quarter" idx="11"/>
          </p:nvPr>
        </p:nvSpPr>
        <p:spPr/>
        <p:txBody>
          <a:bodyPr/>
          <a:lstStyle/>
          <a:p>
            <a:fld id="{99EDC125-B838-4744-A5BA-49E7822004D9}" type="slidenum">
              <a:rPr lang="de-DE" smtClean="0"/>
              <a:pPr/>
              <a:t>4</a:t>
            </a:fld>
            <a:endParaRPr lang="de-DE" dirty="0"/>
          </a:p>
        </p:txBody>
      </p:sp>
    </p:spTree>
    <p:extLst>
      <p:ext uri="{BB962C8B-B14F-4D97-AF65-F5344CB8AC3E}">
        <p14:creationId xmlns:p14="http://schemas.microsoft.com/office/powerpoint/2010/main" val="31170514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normAutofit/>
          </a:bodyPr>
          <a:lstStyle/>
          <a:p>
            <a:endParaRPr lang="en-US" noProof="0" dirty="0"/>
          </a:p>
        </p:txBody>
      </p:sp>
      <p:sp>
        <p:nvSpPr>
          <p:cNvPr id="4" name="Ograda številke diapozitiva 3"/>
          <p:cNvSpPr>
            <a:spLocks noGrp="1"/>
          </p:cNvSpPr>
          <p:nvPr>
            <p:ph type="sldNum" sz="quarter" idx="10"/>
          </p:nvPr>
        </p:nvSpPr>
        <p:spPr/>
        <p:txBody>
          <a:bodyPr/>
          <a:lstStyle/>
          <a:p>
            <a:fld id="{5D2A2EEC-23B4-4E74-8074-D6EA744CAA5B}" type="slidenum">
              <a:rPr lang="de-DE" smtClean="0"/>
              <a:pPr/>
              <a:t>12</a:t>
            </a:fld>
            <a:endParaRPr lang="de-DE" dirty="0"/>
          </a:p>
        </p:txBody>
      </p:sp>
    </p:spTree>
    <p:extLst>
      <p:ext uri="{BB962C8B-B14F-4D97-AF65-F5344CB8AC3E}">
        <p14:creationId xmlns:p14="http://schemas.microsoft.com/office/powerpoint/2010/main" val="8526309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BD052678-5B29-472D-9DDF-B9D668C9504A}" type="slidenum">
              <a:rPr lang="en-GB" smtClean="0"/>
              <a:t>27</a:t>
            </a:fld>
            <a:endParaRPr lang="en-GB"/>
          </a:p>
        </p:txBody>
      </p:sp>
    </p:spTree>
    <p:extLst>
      <p:ext uri="{BB962C8B-B14F-4D97-AF65-F5344CB8AC3E}">
        <p14:creationId xmlns:p14="http://schemas.microsoft.com/office/powerpoint/2010/main" val="15877579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a:p>
        </p:txBody>
      </p:sp>
      <p:sp>
        <p:nvSpPr>
          <p:cNvPr id="4" name="Foliennummernplatzhalter 3"/>
          <p:cNvSpPr>
            <a:spLocks noGrp="1"/>
          </p:cNvSpPr>
          <p:nvPr>
            <p:ph type="sldNum" sz="quarter" idx="10"/>
          </p:nvPr>
        </p:nvSpPr>
        <p:spPr/>
        <p:txBody>
          <a:bodyPr/>
          <a:lstStyle/>
          <a:p>
            <a:fld id="{BD052678-5B29-472D-9DDF-B9D668C9504A}" type="slidenum">
              <a:rPr lang="en-GB" smtClean="0"/>
              <a:t>34</a:t>
            </a:fld>
            <a:endParaRPr lang="en-GB"/>
          </a:p>
        </p:txBody>
      </p:sp>
    </p:spTree>
    <p:extLst>
      <p:ext uri="{BB962C8B-B14F-4D97-AF65-F5344CB8AC3E}">
        <p14:creationId xmlns:p14="http://schemas.microsoft.com/office/powerpoint/2010/main" val="34966675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52450" y="2974705"/>
            <a:ext cx="6261100" cy="2052590"/>
          </a:xfrm>
        </p:spPr>
        <p:txBody>
          <a:bodyPr/>
          <a:lstStyle/>
          <a:p>
            <a:r>
              <a:rPr lang="en-US"/>
              <a:t>Click to edit Master title style</a:t>
            </a:r>
            <a:endParaRPr lang="en-CA"/>
          </a:p>
        </p:txBody>
      </p:sp>
      <p:sp>
        <p:nvSpPr>
          <p:cNvPr id="3" name="Subtitle 2"/>
          <p:cNvSpPr>
            <a:spLocks noGrp="1"/>
          </p:cNvSpPr>
          <p:nvPr>
            <p:ph type="subTitle" idx="1"/>
          </p:nvPr>
        </p:nvSpPr>
        <p:spPr>
          <a:xfrm>
            <a:off x="1104900" y="5426288"/>
            <a:ext cx="5156200" cy="2447149"/>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5988523B-E035-4CAE-A96A-58211FC229D1}" type="datetimeFigureOut">
              <a:rPr lang="en-US" smtClean="0"/>
              <a:pPr/>
              <a:t>5/11/2023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C7DFF54-6BA4-4515-87CA-28703F844993}" type="slidenum">
              <a:rPr lang="en-CA" smtClean="0"/>
              <a:pPr/>
              <a:t>‹Nr.›</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988523B-E035-4CAE-A96A-58211FC229D1}" type="datetimeFigureOut">
              <a:rPr lang="en-US" smtClean="0"/>
              <a:pPr/>
              <a:t>5/11/2023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C7DFF54-6BA4-4515-87CA-28703F844993}" type="slidenum">
              <a:rPr lang="en-CA" smtClean="0"/>
              <a:pPr/>
              <a:t>‹Nr.›</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340350" y="536423"/>
            <a:ext cx="1657350" cy="11406728"/>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368300" y="536423"/>
            <a:ext cx="4849283" cy="1140672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988523B-E035-4CAE-A96A-58211FC229D1}" type="datetimeFigureOut">
              <a:rPr lang="en-US" smtClean="0"/>
              <a:pPr/>
              <a:t>5/11/2023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C7DFF54-6BA4-4515-87CA-28703F844993}" type="slidenum">
              <a:rPr lang="en-CA" smtClean="0"/>
              <a:pPr/>
              <a:t>‹Nr.›</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988523B-E035-4CAE-A96A-58211FC229D1}" type="datetimeFigureOut">
              <a:rPr lang="en-US" smtClean="0"/>
              <a:pPr/>
              <a:t>5/11/2023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C7DFF54-6BA4-4515-87CA-28703F844993}" type="slidenum">
              <a:rPr lang="en-CA" smtClean="0"/>
              <a:pPr/>
              <a:t>‹Nr.›</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81863" y="6153339"/>
            <a:ext cx="6261100" cy="1901860"/>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581863" y="4058633"/>
            <a:ext cx="6261100" cy="209470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988523B-E035-4CAE-A96A-58211FC229D1}" type="datetimeFigureOut">
              <a:rPr lang="en-US" smtClean="0"/>
              <a:pPr/>
              <a:t>5/11/2023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C7DFF54-6BA4-4515-87CA-28703F844993}" type="slidenum">
              <a:rPr lang="en-CA" smtClean="0"/>
              <a:pPr/>
              <a:t>‹Nr.›</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368300" y="2234355"/>
            <a:ext cx="3253317" cy="631958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3744383" y="2234355"/>
            <a:ext cx="3253317" cy="631958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5988523B-E035-4CAE-A96A-58211FC229D1}" type="datetimeFigureOut">
              <a:rPr lang="en-US" smtClean="0"/>
              <a:pPr/>
              <a:t>5/11/2023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C7DFF54-6BA4-4515-87CA-28703F844993}" type="slidenum">
              <a:rPr lang="en-CA" smtClean="0"/>
              <a:pPr/>
              <a:t>‹Nr.›</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368300" y="2143474"/>
            <a:ext cx="3254596" cy="89329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68300" y="3036771"/>
            <a:ext cx="3254596" cy="55171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3741827" y="2143474"/>
            <a:ext cx="3255874" cy="89329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741827" y="3036771"/>
            <a:ext cx="3255874" cy="55171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5988523B-E035-4CAE-A96A-58211FC229D1}" type="datetimeFigureOut">
              <a:rPr lang="en-US" smtClean="0"/>
              <a:pPr/>
              <a:t>5/11/2023</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2C7DFF54-6BA4-4515-87CA-28703F844993}" type="slidenum">
              <a:rPr lang="en-CA" smtClean="0"/>
              <a:pPr/>
              <a:t>‹Nr.›</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5988523B-E035-4CAE-A96A-58211FC229D1}" type="datetimeFigureOut">
              <a:rPr lang="en-US" smtClean="0"/>
              <a:pPr/>
              <a:t>5/11/2023</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2C7DFF54-6BA4-4515-87CA-28703F844993}" type="slidenum">
              <a:rPr lang="en-CA" smtClean="0"/>
              <a:pPr/>
              <a:t>‹Nr.›</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88523B-E035-4CAE-A96A-58211FC229D1}" type="datetimeFigureOut">
              <a:rPr lang="en-US" smtClean="0"/>
              <a:pPr/>
              <a:t>5/11/2023</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2C7DFF54-6BA4-4515-87CA-28703F844993}" type="slidenum">
              <a:rPr lang="en-CA" smtClean="0"/>
              <a:pPr/>
              <a:t>‹Nr.›</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8301" y="381259"/>
            <a:ext cx="2423363" cy="1622566"/>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2879901" y="381259"/>
            <a:ext cx="4117799" cy="817268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368301" y="2003825"/>
            <a:ext cx="2423363" cy="6550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988523B-E035-4CAE-A96A-58211FC229D1}" type="datetimeFigureOut">
              <a:rPr lang="en-US" smtClean="0"/>
              <a:pPr/>
              <a:t>5/11/2023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C7DFF54-6BA4-4515-87CA-28703F844993}" type="slidenum">
              <a:rPr lang="en-CA" smtClean="0"/>
              <a:pPr/>
              <a:t>‹Nr.›</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3788" y="6703060"/>
            <a:ext cx="4419600" cy="791334"/>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443788" y="855615"/>
            <a:ext cx="4419600" cy="574548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443788" y="7494394"/>
            <a:ext cx="4419600" cy="11238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988523B-E035-4CAE-A96A-58211FC229D1}" type="datetimeFigureOut">
              <a:rPr lang="en-US" smtClean="0"/>
              <a:pPr/>
              <a:t>5/11/2023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C7DFF54-6BA4-4515-87CA-28703F844993}" type="slidenum">
              <a:rPr lang="en-CA" smtClean="0"/>
              <a:pPr/>
              <a:t>‹Nr.›</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8300" y="383477"/>
            <a:ext cx="6629400" cy="1595967"/>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368300" y="2234355"/>
            <a:ext cx="6629400" cy="63195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368300" y="8875350"/>
            <a:ext cx="1718733" cy="509823"/>
          </a:xfrm>
          <a:prstGeom prst="rect">
            <a:avLst/>
          </a:prstGeom>
        </p:spPr>
        <p:txBody>
          <a:bodyPr vert="horz" lIns="91440" tIns="45720" rIns="91440" bIns="45720" rtlCol="0" anchor="ctr"/>
          <a:lstStyle>
            <a:lvl1pPr algn="l">
              <a:defRPr sz="1200">
                <a:solidFill>
                  <a:schemeClr val="tx1">
                    <a:tint val="75000"/>
                  </a:schemeClr>
                </a:solidFill>
              </a:defRPr>
            </a:lvl1pPr>
          </a:lstStyle>
          <a:p>
            <a:fld id="{5988523B-E035-4CAE-A96A-58211FC229D1}" type="datetimeFigureOut">
              <a:rPr lang="en-US" smtClean="0"/>
              <a:pPr/>
              <a:t>5/11/2023</a:t>
            </a:fld>
            <a:endParaRPr lang="en-CA"/>
          </a:p>
        </p:txBody>
      </p:sp>
      <p:sp>
        <p:nvSpPr>
          <p:cNvPr id="5" name="Footer Placeholder 4"/>
          <p:cNvSpPr>
            <a:spLocks noGrp="1"/>
          </p:cNvSpPr>
          <p:nvPr>
            <p:ph type="ftr" sz="quarter" idx="3"/>
          </p:nvPr>
        </p:nvSpPr>
        <p:spPr>
          <a:xfrm>
            <a:off x="2516717" y="8875350"/>
            <a:ext cx="2332567" cy="50982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5278967" y="8875350"/>
            <a:ext cx="1718733" cy="509823"/>
          </a:xfrm>
          <a:prstGeom prst="rect">
            <a:avLst/>
          </a:prstGeom>
        </p:spPr>
        <p:txBody>
          <a:bodyPr vert="horz" lIns="91440" tIns="45720" rIns="91440" bIns="45720" rtlCol="0" anchor="ctr"/>
          <a:lstStyle>
            <a:lvl1pPr algn="r">
              <a:defRPr sz="1200">
                <a:solidFill>
                  <a:schemeClr val="tx1">
                    <a:tint val="75000"/>
                  </a:schemeClr>
                </a:solidFill>
              </a:defRPr>
            </a:lvl1pPr>
          </a:lstStyle>
          <a:p>
            <a:fld id="{2C7DFF54-6BA4-4515-87CA-28703F844993}" type="slidenum">
              <a:rPr lang="en-CA" smtClean="0"/>
              <a:pPr/>
              <a:t>‹Nr.›</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slideLayout" Target="../slideLayouts/slideLayout1.xml"/><Relationship Id="rId5" Type="http://schemas.openxmlformats.org/officeDocument/2006/relationships/tags" Target="../tags/tag5.xml"/><Relationship Id="rId4" Type="http://schemas.openxmlformats.org/officeDocument/2006/relationships/tags" Target="../tags/tag4.xml"/></Relationships>
</file>

<file path=ppt/slides/_rels/slide10.xml.rels><?xml version="1.0" encoding="UTF-8" standalone="yes"?>
<Relationships xmlns="http://schemas.openxmlformats.org/package/2006/relationships"><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tags" Target="../tags/tag27.xml"/><Relationship Id="rId4"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tags" Target="../tags/tag30.xml"/><Relationship Id="rId4"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tags" Target="../tags/tag33.xml"/><Relationship Id="rId5" Type="http://schemas.openxmlformats.org/officeDocument/2006/relationships/notesSlide" Target="../notesSlides/notesSlide3.xml"/><Relationship Id="rId4"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tags" Target="../tags/tag36.xml"/><Relationship Id="rId6" Type="http://schemas.openxmlformats.org/officeDocument/2006/relationships/slideLayout" Target="../slideLayouts/slideLayout2.xml"/><Relationship Id="rId5" Type="http://schemas.openxmlformats.org/officeDocument/2006/relationships/tags" Target="../tags/tag40.xml"/><Relationship Id="rId4" Type="http://schemas.openxmlformats.org/officeDocument/2006/relationships/tags" Target="../tags/tag39.xml"/></Relationships>
</file>

<file path=ppt/slides/_rels/slide14.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4"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tags" Target="../tags/tag44.xml"/><Relationship Id="rId4"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8.xml"/><Relationship Id="rId1" Type="http://schemas.openxmlformats.org/officeDocument/2006/relationships/tags" Target="../tags/tag47.xml"/></Relationships>
</file>

<file path=ppt/slides/_rels/slide17.xml.rels><?xml version="1.0" encoding="UTF-8" standalone="yes"?>
<Relationships xmlns="http://schemas.openxmlformats.org/package/2006/relationships"><Relationship Id="rId3" Type="http://schemas.openxmlformats.org/officeDocument/2006/relationships/hyperlink" Target="https://www.bsh-group.com/si/podjetje/globalna-nabavna-veriga/dokumenti"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3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notesSlide" Target="../notesSlides/notesSlide2.xml"/><Relationship Id="rId5" Type="http://schemas.openxmlformats.org/officeDocument/2006/relationships/slideLayout" Target="../slideLayouts/slideLayout2.xml"/><Relationship Id="rId4" Type="http://schemas.openxmlformats.org/officeDocument/2006/relationships/tags" Target="../tags/tag11.xml"/></Relationships>
</file>

<file path=ppt/slides/_rels/slide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4"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5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5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5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5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5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tags" Target="../tags/tag15.xml"/><Relationship Id="rId4"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6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6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6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tags" Target="../tags/tag21.xml"/><Relationship Id="rId4"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tags" Target="../tags/tag24.xml"/><Relationship Id="rId4"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avokotnik 4"/>
          <p:cNvSpPr/>
          <p:nvPr>
            <p:custDataLst>
              <p:tags r:id="rId2"/>
            </p:custDataLst>
          </p:nvPr>
        </p:nvSpPr>
        <p:spPr bwMode="auto">
          <a:xfrm>
            <a:off x="2961" y="3237453"/>
            <a:ext cx="9531145" cy="3057242"/>
          </a:xfrm>
          <a:prstGeom prst="rect">
            <a:avLst/>
          </a:prstGeom>
          <a:solidFill>
            <a:srgbClr val="0050A5"/>
          </a:solidFill>
          <a:ln w="0" cap="flat" cmpd="sng" algn="ctr">
            <a:noFill/>
            <a:prstDash val="solid"/>
            <a:round/>
            <a:headEnd type="none" w="med" len="med"/>
            <a:tailEnd type="none" w="med" len="med"/>
          </a:ln>
          <a:effectLst/>
        </p:spPr>
        <p:txBody>
          <a:bodyPr vert="horz" wrap="none" lIns="0" tIns="0" rIns="0" bIns="0" numCol="1" rtlCol="0" anchor="t" anchorCtr="0" compatLnSpc="1">
            <a:prstTxWarp prst="textNoShape">
              <a:avLst/>
            </a:prstTxWarp>
            <a:noAutofit/>
          </a:bodyPr>
          <a:lstStyle/>
          <a:p>
            <a:pPr defTabSz="913486" fontAlgn="base">
              <a:spcBef>
                <a:spcPct val="0"/>
              </a:spcBef>
              <a:spcAft>
                <a:spcPct val="0"/>
              </a:spcAft>
            </a:pPr>
            <a:endParaRPr lang="en-US" sz="1598">
              <a:latin typeface="Arial" charset="0"/>
            </a:endParaRPr>
          </a:p>
        </p:txBody>
      </p:sp>
      <p:sp>
        <p:nvSpPr>
          <p:cNvPr id="2" name="Naslov 1"/>
          <p:cNvSpPr>
            <a:spLocks noGrp="1"/>
          </p:cNvSpPr>
          <p:nvPr>
            <p:ph type="ctrTitle"/>
            <p:custDataLst>
              <p:tags r:id="rId3"/>
            </p:custDataLst>
          </p:nvPr>
        </p:nvSpPr>
        <p:spPr>
          <a:xfrm>
            <a:off x="363054" y="2653044"/>
            <a:ext cx="2698453" cy="399823"/>
          </a:xfrm>
          <a:ln w="0"/>
          <a:effectLst/>
        </p:spPr>
        <p:txBody>
          <a:bodyPr vert="horz" wrap="square" lIns="0" tIns="0" rIns="0" bIns="0" rtlCol="0" anchor="b">
            <a:spAutoFit/>
          </a:bodyPr>
          <a:lstStyle/>
          <a:p>
            <a:pPr>
              <a:spcBef>
                <a:spcPts val="0"/>
              </a:spcBef>
            </a:pPr>
            <a:r>
              <a:rPr lang="en-US" sz="2597" b="1" dirty="0"/>
              <a:t>      DFM Report</a:t>
            </a:r>
          </a:p>
        </p:txBody>
      </p:sp>
      <p:sp>
        <p:nvSpPr>
          <p:cNvPr id="6" name="Pravokotnik 5"/>
          <p:cNvSpPr/>
          <p:nvPr>
            <p:custDataLst>
              <p:tags r:id="rId4"/>
            </p:custDataLst>
          </p:nvPr>
        </p:nvSpPr>
        <p:spPr bwMode="auto">
          <a:xfrm>
            <a:off x="3959622" y="2023644"/>
            <a:ext cx="4990238" cy="4046139"/>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89914" tIns="46755" rIns="89914" bIns="46755" numCol="1" rtlCol="0" anchor="t" anchorCtr="0" compatLnSpc="1">
            <a:prstTxWarp prst="textNoShape">
              <a:avLst/>
            </a:prstTxWarp>
          </a:bodyPr>
          <a:lstStyle/>
          <a:p>
            <a:pPr defTabSz="913486" fontAlgn="base">
              <a:spcBef>
                <a:spcPct val="0"/>
              </a:spcBef>
              <a:spcAft>
                <a:spcPct val="0"/>
              </a:spcAft>
            </a:pPr>
            <a:endParaRPr lang="en-US" sz="1598">
              <a:latin typeface="Arial" charset="0"/>
            </a:endParaRPr>
          </a:p>
        </p:txBody>
      </p:sp>
      <p:sp>
        <p:nvSpPr>
          <p:cNvPr id="3" name="Podnaslov 2"/>
          <p:cNvSpPr>
            <a:spLocks noGrp="1"/>
          </p:cNvSpPr>
          <p:nvPr>
            <p:ph type="subTitle" idx="1"/>
            <p:custDataLst>
              <p:tags r:id="rId5"/>
            </p:custDataLst>
          </p:nvPr>
        </p:nvSpPr>
        <p:spPr>
          <a:xfrm>
            <a:off x="7780387" y="6024826"/>
            <a:ext cx="1753916" cy="269743"/>
          </a:xfrm>
          <a:ln w="0"/>
          <a:effectLst/>
        </p:spPr>
        <p:txBody>
          <a:bodyPr vert="horz" wrap="square" lIns="0" tIns="0" rIns="0" bIns="0" rtlCol="0" anchor="t">
            <a:noAutofit/>
          </a:bodyPr>
          <a:lstStyle/>
          <a:p>
            <a:r>
              <a:rPr lang="en-US" dirty="0" smtClean="0">
                <a:solidFill>
                  <a:srgbClr val="FFFFFF"/>
                </a:solidFill>
              </a:rPr>
              <a:t> </a:t>
            </a:r>
            <a:r>
              <a:rPr lang="en-US" sz="1099" dirty="0">
                <a:solidFill>
                  <a:schemeClr val="tx1"/>
                </a:solidFill>
              </a:rPr>
              <a:t>Picture of the part:</a:t>
            </a:r>
            <a:endParaRPr lang="en-US" dirty="0">
              <a:solidFill>
                <a:schemeClr val="tx1"/>
              </a:solidFill>
            </a:endParaRPr>
          </a:p>
        </p:txBody>
      </p:sp>
    </p:spTree>
    <p:custDataLst>
      <p:tags r:id="rId1"/>
    </p:custDataLst>
    <p:extLst>
      <p:ext uri="{BB962C8B-B14F-4D97-AF65-F5344CB8AC3E}">
        <p14:creationId xmlns:p14="http://schemas.microsoft.com/office/powerpoint/2010/main" val="31952549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oljeZBesedilom 6"/>
          <p:cNvSpPr txBox="1"/>
          <p:nvPr>
            <p:custDataLst>
              <p:tags r:id="rId1"/>
            </p:custDataLst>
          </p:nvPr>
        </p:nvSpPr>
        <p:spPr>
          <a:xfrm>
            <a:off x="6836877" y="719890"/>
            <a:ext cx="2557168" cy="629398"/>
          </a:xfrm>
          <a:prstGeom prst="rect">
            <a:avLst/>
          </a:prstGeom>
        </p:spPr>
        <p:style>
          <a:lnRef idx="1">
            <a:schemeClr val="accent2"/>
          </a:lnRef>
          <a:fillRef idx="2">
            <a:schemeClr val="accent2"/>
          </a:fillRef>
          <a:effectRef idx="1">
            <a:schemeClr val="accent2"/>
          </a:effectRef>
          <a:fontRef idx="minor">
            <a:schemeClr val="dk1"/>
          </a:fontRef>
        </p:style>
        <p:txBody>
          <a:bodyPr wrap="square" lIns="88284" tIns="44142" rIns="88284" bIns="44142" rtlCol="0">
            <a:noAutofit/>
          </a:bodyPr>
          <a:lstStyle/>
          <a:p>
            <a:pPr>
              <a:spcAft>
                <a:spcPts val="579"/>
              </a:spcAft>
            </a:pPr>
            <a:r>
              <a:rPr lang="en-US" sz="799" b="1" i="1" u="sng" dirty="0">
                <a:solidFill>
                  <a:schemeClr val="accent3"/>
                </a:solidFill>
              </a:rPr>
              <a:t>Show influence of drafting angles on:</a:t>
            </a:r>
          </a:p>
          <a:p>
            <a:pPr>
              <a:buFont typeface="Arial" pitchFamily="34" charset="0"/>
              <a:buChar char="•"/>
            </a:pPr>
            <a:r>
              <a:rPr lang="en-US" sz="799" dirty="0"/>
              <a:t> shape, surface structure and  for demolding;</a:t>
            </a:r>
          </a:p>
          <a:p>
            <a:pPr>
              <a:buFont typeface="Arial" pitchFamily="34" charset="0"/>
              <a:buChar char="•"/>
            </a:pPr>
            <a:r>
              <a:rPr lang="en-US" sz="799" dirty="0"/>
              <a:t> give potential recommendations for modification of drafting angles on part.</a:t>
            </a:r>
          </a:p>
        </p:txBody>
      </p:sp>
      <p:sp>
        <p:nvSpPr>
          <p:cNvPr id="9" name="Naslov 1_"/>
          <p:cNvSpPr txBox="1">
            <a:spLocks/>
          </p:cNvSpPr>
          <p:nvPr>
            <p:custDataLst>
              <p:tags r:id="rId2"/>
            </p:custDataLst>
          </p:nvPr>
        </p:nvSpPr>
        <p:spPr bwMode="auto">
          <a:xfrm>
            <a:off x="542446" y="287725"/>
            <a:ext cx="1590933" cy="280940"/>
          </a:xfrm>
          <a:prstGeom prst="rect">
            <a:avLst/>
          </a:prstGeom>
          <a:noFill/>
          <a:ln w="0">
            <a:noFill/>
            <a:miter lim="800000"/>
            <a:headEnd/>
            <a:tailEnd/>
          </a:ln>
          <a:effectLst/>
        </p:spPr>
        <p:txBody>
          <a:bodyPr vert="horz" wrap="none" lIns="0" tIns="0" rIns="0" bIns="0" numCol="1" anchor="t" anchorCtr="0" compatLnSpc="1">
            <a:prstTxWarp prst="textNoShape">
              <a:avLst/>
            </a:prstTxWarp>
            <a:noAutofit/>
          </a:bodyPr>
          <a:lstStyle/>
          <a:p>
            <a:pPr>
              <a:defRPr/>
            </a:pPr>
            <a:r>
              <a:rPr lang="sl-SI" sz="1399" b="1" dirty="0">
                <a:solidFill>
                  <a:srgbClr val="000000"/>
                </a:solidFill>
                <a:latin typeface="+mj-lt"/>
                <a:ea typeface="+mj-ea"/>
                <a:cs typeface="+mj-cs"/>
              </a:rPr>
              <a:t>4.1 </a:t>
            </a:r>
            <a:r>
              <a:rPr lang="en-US" sz="1399" b="1" dirty="0">
                <a:solidFill>
                  <a:srgbClr val="000000"/>
                </a:solidFill>
                <a:latin typeface="+mj-lt"/>
                <a:ea typeface="+mj-ea"/>
                <a:cs typeface="+mj-cs"/>
              </a:rPr>
              <a:t>Draft analysis</a:t>
            </a:r>
          </a:p>
          <a:p>
            <a:pPr>
              <a:defRPr/>
            </a:pPr>
            <a:endParaRPr lang="en-US" sz="1399" b="1" dirty="0">
              <a:solidFill>
                <a:srgbClr val="000000"/>
              </a:solidFill>
              <a:latin typeface="+mj-lt"/>
              <a:ea typeface="+mj-ea"/>
              <a:cs typeface="+mj-cs"/>
            </a:endParaRPr>
          </a:p>
          <a:p>
            <a:pPr defTabSz="882792">
              <a:defRPr/>
            </a:pPr>
            <a:endParaRPr lang="en-US" sz="1399" b="1" kern="0" dirty="0">
              <a:solidFill>
                <a:srgbClr val="000000"/>
              </a:solidFill>
              <a:latin typeface="+mj-lt"/>
              <a:ea typeface="+mj-ea"/>
              <a:cs typeface="+mj-cs"/>
            </a:endParaRPr>
          </a:p>
        </p:txBody>
      </p:sp>
      <p:graphicFrame>
        <p:nvGraphicFramePr>
          <p:cNvPr id="14" name="Tabela 13"/>
          <p:cNvGraphicFramePr>
            <a:graphicFrameLocks noGrp="1"/>
          </p:cNvGraphicFramePr>
          <p:nvPr>
            <p:custDataLst>
              <p:tags r:id="rId3"/>
            </p:custDataLst>
          </p:nvPr>
        </p:nvGraphicFramePr>
        <p:xfrm>
          <a:off x="8140633" y="5125684"/>
          <a:ext cx="1258799" cy="959237"/>
        </p:xfrm>
        <a:graphic>
          <a:graphicData uri="http://schemas.openxmlformats.org/drawingml/2006/table">
            <a:tbl>
              <a:tblPr firstRow="1" bandRow="1">
                <a:tableStyleId>{F5AB1C69-6EDB-4FF4-983F-18BD219EF322}</a:tableStyleId>
              </a:tblPr>
              <a:tblGrid>
                <a:gridCol w="1258799">
                  <a:extLst>
                    <a:ext uri="{9D8B030D-6E8A-4147-A177-3AD203B41FA5}">
                      <a16:colId xmlns:a16="http://schemas.microsoft.com/office/drawing/2014/main" val="20000"/>
                    </a:ext>
                  </a:extLst>
                </a:gridCol>
              </a:tblGrid>
              <a:tr h="343564">
                <a:tc>
                  <a:txBody>
                    <a:bodyPr/>
                    <a:lstStyle/>
                    <a:p>
                      <a:pPr algn="ctr"/>
                      <a:r>
                        <a:rPr lang="en-US" sz="900" dirty="0" smtClean="0"/>
                        <a:t>BSH</a:t>
                      </a:r>
                    </a:p>
                    <a:p>
                      <a:pPr algn="ctr"/>
                      <a:r>
                        <a:rPr lang="en-US" sz="900" noProof="0" dirty="0" smtClean="0"/>
                        <a:t>Decision/Comments</a:t>
                      </a:r>
                      <a:endParaRPr lang="en-US" sz="900" i="1" noProof="0" dirty="0">
                        <a:solidFill>
                          <a:schemeClr val="tx1"/>
                        </a:solidFill>
                      </a:endParaRPr>
                    </a:p>
                  </a:txBody>
                  <a:tcPr marL="68922" marR="68922" marT="34753" marB="34753" anchor="ctr"/>
                </a:tc>
                <a:extLst>
                  <a:ext uri="{0D108BD9-81ED-4DB2-BD59-A6C34878D82A}">
                    <a16:rowId xmlns:a16="http://schemas.microsoft.com/office/drawing/2014/main" val="10000"/>
                  </a:ext>
                </a:extLst>
              </a:tr>
              <a:tr h="6154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900" b="1" dirty="0" smtClean="0">
                          <a:solidFill>
                            <a:srgbClr val="00B050"/>
                          </a:solidFill>
                        </a:rPr>
                        <a:t>OK</a:t>
                      </a:r>
                      <a:r>
                        <a:rPr lang="en-US" sz="900" dirty="0" smtClean="0"/>
                        <a:t> / </a:t>
                      </a:r>
                      <a:r>
                        <a:rPr lang="en-US" sz="900" b="1" dirty="0" smtClean="0">
                          <a:solidFill>
                            <a:srgbClr val="FF0000"/>
                          </a:solidFill>
                        </a:rPr>
                        <a:t>NOK</a:t>
                      </a:r>
                    </a:p>
                    <a:p>
                      <a:pPr marL="0" marR="0" indent="0" algn="ctr" defTabSz="914400" rtl="0" eaLnBrk="1" fontAlgn="auto" latinLnBrk="0" hangingPunct="1">
                        <a:lnSpc>
                          <a:spcPct val="100000"/>
                        </a:lnSpc>
                        <a:spcBef>
                          <a:spcPts val="0"/>
                        </a:spcBef>
                        <a:spcAft>
                          <a:spcPts val="0"/>
                        </a:spcAft>
                        <a:buClrTx/>
                        <a:buSzTx/>
                        <a:buFontTx/>
                        <a:buNone/>
                        <a:tabLst/>
                        <a:defRPr/>
                      </a:pPr>
                      <a:r>
                        <a:rPr lang="en-US" sz="900" dirty="0" smtClean="0"/>
                        <a:t>Name,</a:t>
                      </a:r>
                    </a:p>
                    <a:p>
                      <a:pPr marL="0" marR="0" indent="0" algn="ctr" defTabSz="914400" rtl="0" eaLnBrk="1" fontAlgn="auto" latinLnBrk="0" hangingPunct="1">
                        <a:lnSpc>
                          <a:spcPct val="100000"/>
                        </a:lnSpc>
                        <a:spcBef>
                          <a:spcPts val="0"/>
                        </a:spcBef>
                        <a:spcAft>
                          <a:spcPts val="0"/>
                        </a:spcAft>
                        <a:buClrTx/>
                        <a:buSzTx/>
                        <a:buFontTx/>
                        <a:buNone/>
                        <a:tabLst/>
                        <a:defRPr/>
                      </a:pPr>
                      <a:r>
                        <a:rPr lang="en-US" sz="900" dirty="0" smtClean="0"/>
                        <a:t>dd.mm.yy</a:t>
                      </a:r>
                    </a:p>
                  </a:txBody>
                  <a:tcPr marL="68922" marR="68922" marT="34753" marB="34753"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7877993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PoljeZBesedilom 12"/>
          <p:cNvSpPr txBox="1"/>
          <p:nvPr>
            <p:custDataLst>
              <p:tags r:id="rId1"/>
            </p:custDataLst>
          </p:nvPr>
        </p:nvSpPr>
        <p:spPr>
          <a:xfrm>
            <a:off x="6836877" y="719890"/>
            <a:ext cx="2518246" cy="899141"/>
          </a:xfrm>
          <a:prstGeom prst="rect">
            <a:avLst/>
          </a:prstGeom>
        </p:spPr>
        <p:style>
          <a:lnRef idx="1">
            <a:schemeClr val="accent2"/>
          </a:lnRef>
          <a:fillRef idx="2">
            <a:schemeClr val="accent2"/>
          </a:fillRef>
          <a:effectRef idx="1">
            <a:schemeClr val="accent2"/>
          </a:effectRef>
          <a:fontRef idx="minor">
            <a:schemeClr val="dk1"/>
          </a:fontRef>
        </p:style>
        <p:txBody>
          <a:bodyPr wrap="square" lIns="88284" tIns="44142" rIns="88284" bIns="44142" rtlCol="0">
            <a:noAutofit/>
          </a:bodyPr>
          <a:lstStyle/>
          <a:p>
            <a:pPr>
              <a:spcAft>
                <a:spcPts val="579"/>
              </a:spcAft>
            </a:pPr>
            <a:r>
              <a:rPr lang="en-US" sz="799" b="1" i="1" u="sng" dirty="0">
                <a:solidFill>
                  <a:schemeClr val="accent3"/>
                </a:solidFill>
              </a:rPr>
              <a:t>Check 2D drawing characteristics and specially: </a:t>
            </a:r>
          </a:p>
          <a:p>
            <a:pPr>
              <a:buFont typeface="Arial" pitchFamily="34" charset="0"/>
              <a:buChar char="•"/>
            </a:pPr>
            <a:r>
              <a:rPr lang="en-US" sz="799" dirty="0"/>
              <a:t> control dimension analysis;</a:t>
            </a:r>
          </a:p>
          <a:p>
            <a:pPr>
              <a:buFont typeface="Arial" pitchFamily="34" charset="0"/>
              <a:buChar char="•"/>
            </a:pPr>
            <a:r>
              <a:rPr lang="en-US" sz="799" dirty="0"/>
              <a:t> tolerance analysis;</a:t>
            </a:r>
          </a:p>
          <a:p>
            <a:pPr>
              <a:buFont typeface="Arial" pitchFamily="34" charset="0"/>
              <a:buChar char="•"/>
            </a:pPr>
            <a:r>
              <a:rPr lang="en-US" sz="799" dirty="0"/>
              <a:t> how to reach the requirements?</a:t>
            </a:r>
          </a:p>
          <a:p>
            <a:pPr>
              <a:buFont typeface="Arial" pitchFamily="34" charset="0"/>
              <a:buChar char="•"/>
            </a:pPr>
            <a:r>
              <a:rPr lang="en-US" sz="799" dirty="0"/>
              <a:t> changeable inserts / separate inserts?!?</a:t>
            </a:r>
          </a:p>
          <a:p>
            <a:pPr>
              <a:buFont typeface="Arial" pitchFamily="34" charset="0"/>
              <a:buChar char="•"/>
            </a:pPr>
            <a:r>
              <a:rPr lang="en-US" sz="799" dirty="0"/>
              <a:t> surface finish analysis.</a:t>
            </a:r>
          </a:p>
          <a:p>
            <a:pPr>
              <a:spcAft>
                <a:spcPts val="579"/>
              </a:spcAft>
              <a:buFontTx/>
              <a:buChar char="-"/>
            </a:pPr>
            <a:endParaRPr lang="en-US" sz="799" dirty="0"/>
          </a:p>
          <a:p>
            <a:pPr>
              <a:spcAft>
                <a:spcPts val="579"/>
              </a:spcAft>
              <a:buFontTx/>
              <a:buChar char="-"/>
            </a:pPr>
            <a:endParaRPr lang="en-US" sz="799" dirty="0"/>
          </a:p>
          <a:p>
            <a:pPr>
              <a:spcAft>
                <a:spcPts val="579"/>
              </a:spcAft>
              <a:buFontTx/>
              <a:buChar char="-"/>
            </a:pPr>
            <a:endParaRPr lang="en-US" sz="799" dirty="0"/>
          </a:p>
          <a:p>
            <a:endParaRPr lang="en-US" sz="799" dirty="0"/>
          </a:p>
        </p:txBody>
      </p:sp>
      <p:sp>
        <p:nvSpPr>
          <p:cNvPr id="6" name="Naslov 1__"/>
          <p:cNvSpPr txBox="1">
            <a:spLocks/>
          </p:cNvSpPr>
          <p:nvPr>
            <p:custDataLst>
              <p:tags r:id="rId2"/>
            </p:custDataLst>
          </p:nvPr>
        </p:nvSpPr>
        <p:spPr bwMode="auto">
          <a:xfrm>
            <a:off x="542446" y="287726"/>
            <a:ext cx="5189159" cy="238564"/>
          </a:xfrm>
          <a:prstGeom prst="rect">
            <a:avLst/>
          </a:prstGeom>
          <a:noFill/>
          <a:ln w="0">
            <a:noFill/>
            <a:miter lim="800000"/>
            <a:headEnd/>
            <a:tailEnd/>
          </a:ln>
          <a:effectLst/>
        </p:spPr>
        <p:txBody>
          <a:bodyPr vert="horz" wrap="none" lIns="0" tIns="0" rIns="0" bIns="0" numCol="1" anchor="t" anchorCtr="0" compatLnSpc="1">
            <a:prstTxWarp prst="textNoShape">
              <a:avLst/>
            </a:prstTxWarp>
            <a:noAutofit/>
          </a:bodyPr>
          <a:lstStyle/>
          <a:p>
            <a:pPr lvl="0"/>
            <a:r>
              <a:rPr lang="en-US" sz="1399" b="1" dirty="0">
                <a:solidFill>
                  <a:srgbClr val="000000"/>
                </a:solidFill>
                <a:latin typeface="+mj-lt"/>
                <a:ea typeface="+mj-ea"/>
                <a:cs typeface="+mj-cs"/>
              </a:rPr>
              <a:t>5.1 </a:t>
            </a:r>
            <a:r>
              <a:rPr lang="en-US" altLang="en-US" sz="1399" b="1" dirty="0">
                <a:solidFill>
                  <a:srgbClr val="000000"/>
                </a:solidFill>
                <a:latin typeface="+mj-lt"/>
                <a:ea typeface="+mj-ea"/>
                <a:cs typeface="+mj-cs"/>
              </a:rPr>
              <a:t>Analysis of Control Dimension, Tolerance</a:t>
            </a:r>
            <a:r>
              <a:rPr lang="sl-SI" altLang="en-US" sz="1399" b="1" dirty="0">
                <a:solidFill>
                  <a:srgbClr val="000000"/>
                </a:solidFill>
                <a:latin typeface="+mj-lt"/>
                <a:ea typeface="+mj-ea"/>
                <a:cs typeface="+mj-cs"/>
              </a:rPr>
              <a:t>s</a:t>
            </a:r>
            <a:r>
              <a:rPr lang="en-US" altLang="en-US" sz="1399" b="1" dirty="0">
                <a:solidFill>
                  <a:srgbClr val="000000"/>
                </a:solidFill>
                <a:latin typeface="+mj-lt"/>
                <a:ea typeface="+mj-ea"/>
                <a:cs typeface="+mj-cs"/>
              </a:rPr>
              <a:t>, Surface finish,…</a:t>
            </a:r>
            <a:endParaRPr lang="en-US" sz="1399" b="1" dirty="0">
              <a:solidFill>
                <a:srgbClr val="000000"/>
              </a:solidFill>
              <a:latin typeface="+mj-lt"/>
              <a:ea typeface="+mj-ea"/>
              <a:cs typeface="+mj-cs"/>
            </a:endParaRPr>
          </a:p>
          <a:p>
            <a:pPr>
              <a:defRPr/>
            </a:pPr>
            <a:endParaRPr lang="en-US" sz="1399" b="1" i="1" u="sng" dirty="0">
              <a:solidFill>
                <a:srgbClr val="000000"/>
              </a:solidFill>
              <a:latin typeface="+mj-lt"/>
              <a:ea typeface="+mj-ea"/>
              <a:cs typeface="+mj-cs"/>
            </a:endParaRPr>
          </a:p>
          <a:p>
            <a:pPr defTabSz="882792">
              <a:defRPr/>
            </a:pPr>
            <a:endParaRPr lang="en-US" sz="1399" b="1" i="1" u="sng" kern="0" dirty="0">
              <a:solidFill>
                <a:srgbClr val="000000"/>
              </a:solidFill>
              <a:latin typeface="+mj-lt"/>
              <a:ea typeface="+mj-ea"/>
              <a:cs typeface="+mj-cs"/>
            </a:endParaRPr>
          </a:p>
        </p:txBody>
      </p:sp>
      <p:graphicFrame>
        <p:nvGraphicFramePr>
          <p:cNvPr id="5" name="Tabela 4"/>
          <p:cNvGraphicFramePr>
            <a:graphicFrameLocks noGrp="1"/>
          </p:cNvGraphicFramePr>
          <p:nvPr>
            <p:custDataLst>
              <p:tags r:id="rId3"/>
            </p:custDataLst>
          </p:nvPr>
        </p:nvGraphicFramePr>
        <p:xfrm>
          <a:off x="8140633" y="5125684"/>
          <a:ext cx="1258799" cy="959237"/>
        </p:xfrm>
        <a:graphic>
          <a:graphicData uri="http://schemas.openxmlformats.org/drawingml/2006/table">
            <a:tbl>
              <a:tblPr firstRow="1" bandRow="1">
                <a:tableStyleId>{F5AB1C69-6EDB-4FF4-983F-18BD219EF322}</a:tableStyleId>
              </a:tblPr>
              <a:tblGrid>
                <a:gridCol w="1258799">
                  <a:extLst>
                    <a:ext uri="{9D8B030D-6E8A-4147-A177-3AD203B41FA5}">
                      <a16:colId xmlns:a16="http://schemas.microsoft.com/office/drawing/2014/main" val="20000"/>
                    </a:ext>
                  </a:extLst>
                </a:gridCol>
              </a:tblGrid>
              <a:tr h="343564">
                <a:tc>
                  <a:txBody>
                    <a:bodyPr/>
                    <a:lstStyle/>
                    <a:p>
                      <a:pPr algn="ctr"/>
                      <a:r>
                        <a:rPr lang="en-US" sz="900" dirty="0" smtClean="0"/>
                        <a:t>BSH</a:t>
                      </a:r>
                    </a:p>
                    <a:p>
                      <a:pPr algn="ctr"/>
                      <a:r>
                        <a:rPr lang="en-US" sz="900" noProof="0" dirty="0" smtClean="0"/>
                        <a:t>Decision/Comments</a:t>
                      </a:r>
                      <a:endParaRPr lang="en-US" sz="900" i="1" noProof="0" dirty="0">
                        <a:solidFill>
                          <a:schemeClr val="tx1"/>
                        </a:solidFill>
                      </a:endParaRPr>
                    </a:p>
                  </a:txBody>
                  <a:tcPr marL="68922" marR="68922" marT="34753" marB="34753" anchor="ctr"/>
                </a:tc>
                <a:extLst>
                  <a:ext uri="{0D108BD9-81ED-4DB2-BD59-A6C34878D82A}">
                    <a16:rowId xmlns:a16="http://schemas.microsoft.com/office/drawing/2014/main" val="10000"/>
                  </a:ext>
                </a:extLst>
              </a:tr>
              <a:tr h="6154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900" b="1" dirty="0" smtClean="0">
                          <a:solidFill>
                            <a:srgbClr val="00B050"/>
                          </a:solidFill>
                        </a:rPr>
                        <a:t>OK</a:t>
                      </a:r>
                      <a:r>
                        <a:rPr lang="en-US" sz="900" dirty="0" smtClean="0"/>
                        <a:t> / </a:t>
                      </a:r>
                      <a:r>
                        <a:rPr lang="en-US" sz="900" b="1" dirty="0" smtClean="0">
                          <a:solidFill>
                            <a:srgbClr val="FF0000"/>
                          </a:solidFill>
                        </a:rPr>
                        <a:t>NOK</a:t>
                      </a:r>
                    </a:p>
                    <a:p>
                      <a:pPr marL="0" marR="0" indent="0" algn="ctr" defTabSz="914400" rtl="0" eaLnBrk="1" fontAlgn="auto" latinLnBrk="0" hangingPunct="1">
                        <a:lnSpc>
                          <a:spcPct val="100000"/>
                        </a:lnSpc>
                        <a:spcBef>
                          <a:spcPts val="0"/>
                        </a:spcBef>
                        <a:spcAft>
                          <a:spcPts val="0"/>
                        </a:spcAft>
                        <a:buClrTx/>
                        <a:buSzTx/>
                        <a:buFontTx/>
                        <a:buNone/>
                        <a:tabLst/>
                        <a:defRPr/>
                      </a:pPr>
                      <a:r>
                        <a:rPr lang="en-US" sz="900" dirty="0" smtClean="0"/>
                        <a:t>Name,</a:t>
                      </a:r>
                    </a:p>
                    <a:p>
                      <a:pPr marL="0" marR="0" indent="0" algn="ctr" defTabSz="914400" rtl="0" eaLnBrk="1" fontAlgn="auto" latinLnBrk="0" hangingPunct="1">
                        <a:lnSpc>
                          <a:spcPct val="100000"/>
                        </a:lnSpc>
                        <a:spcBef>
                          <a:spcPts val="0"/>
                        </a:spcBef>
                        <a:spcAft>
                          <a:spcPts val="0"/>
                        </a:spcAft>
                        <a:buClrTx/>
                        <a:buSzTx/>
                        <a:buFontTx/>
                        <a:buNone/>
                        <a:tabLst/>
                        <a:defRPr/>
                      </a:pPr>
                      <a:r>
                        <a:rPr lang="en-US" sz="900" dirty="0" smtClean="0"/>
                        <a:t>dd.mm.yy</a:t>
                      </a:r>
                    </a:p>
                  </a:txBody>
                  <a:tcPr marL="68922" marR="68922" marT="34753" marB="34753" anchor="ctr"/>
                </a:tc>
                <a:extLst>
                  <a:ext uri="{0D108BD9-81ED-4DB2-BD59-A6C34878D82A}">
                    <a16:rowId xmlns:a16="http://schemas.microsoft.com/office/drawing/2014/main" val="10001"/>
                  </a:ext>
                </a:extLst>
              </a:tr>
            </a:tbl>
          </a:graphicData>
        </a:graphic>
      </p:graphicFrame>
      <p:sp>
        <p:nvSpPr>
          <p:cNvPr id="7" name="Pravokotnik 6"/>
          <p:cNvSpPr/>
          <p:nvPr/>
        </p:nvSpPr>
        <p:spPr>
          <a:xfrm>
            <a:off x="408011" y="674932"/>
            <a:ext cx="4674390" cy="245986"/>
          </a:xfrm>
          <a:prstGeom prst="rect">
            <a:avLst/>
          </a:prstGeom>
        </p:spPr>
        <p:txBody>
          <a:bodyPr wrap="square">
            <a:spAutoFit/>
          </a:bodyPr>
          <a:lstStyle/>
          <a:p>
            <a:pPr>
              <a:defRPr/>
            </a:pPr>
            <a:r>
              <a:rPr lang="en-US" sz="999" i="1" dirty="0">
                <a:solidFill>
                  <a:srgbClr val="000000"/>
                </a:solidFill>
              </a:rPr>
              <a:t>If proposal for drawing change exist</a:t>
            </a:r>
            <a:r>
              <a:rPr lang="sl-SI" sz="999" i="1" dirty="0">
                <a:solidFill>
                  <a:srgbClr val="000000"/>
                </a:solidFill>
              </a:rPr>
              <a:t> </a:t>
            </a:r>
            <a:r>
              <a:rPr lang="en-US" sz="999" i="1" dirty="0">
                <a:solidFill>
                  <a:srgbClr val="000000"/>
                </a:solidFill>
              </a:rPr>
              <a:t>it must be clarified and confirmed here.</a:t>
            </a:r>
          </a:p>
        </p:txBody>
      </p:sp>
    </p:spTree>
    <p:extLst>
      <p:ext uri="{BB962C8B-B14F-4D97-AF65-F5344CB8AC3E}">
        <p14:creationId xmlns:p14="http://schemas.microsoft.com/office/powerpoint/2010/main" val="22111799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slov 1_"/>
          <p:cNvSpPr txBox="1">
            <a:spLocks/>
          </p:cNvSpPr>
          <p:nvPr>
            <p:custDataLst>
              <p:tags r:id="rId1"/>
            </p:custDataLst>
          </p:nvPr>
        </p:nvSpPr>
        <p:spPr bwMode="auto">
          <a:xfrm>
            <a:off x="542446" y="287725"/>
            <a:ext cx="6356387" cy="262000"/>
          </a:xfrm>
          <a:prstGeom prst="rect">
            <a:avLst/>
          </a:prstGeom>
          <a:noFill/>
          <a:ln w="0">
            <a:noFill/>
            <a:miter lim="800000"/>
            <a:headEnd/>
            <a:tailEnd/>
          </a:ln>
          <a:effectLst/>
        </p:spPr>
        <p:txBody>
          <a:bodyPr vert="horz" wrap="none" lIns="0" tIns="0" rIns="0" bIns="0" numCol="1" anchor="t" anchorCtr="0" compatLnSpc="1">
            <a:prstTxWarp prst="textNoShape">
              <a:avLst/>
            </a:prstTxWarp>
            <a:noAutofit/>
          </a:bodyPr>
          <a:lstStyle/>
          <a:p>
            <a:r>
              <a:rPr lang="sl-SI" sz="1399" b="1" dirty="0">
                <a:solidFill>
                  <a:srgbClr val="000000"/>
                </a:solidFill>
                <a:latin typeface="+mj-lt"/>
                <a:ea typeface="+mj-ea"/>
                <a:cs typeface="+mj-cs"/>
              </a:rPr>
              <a:t>6.1 </a:t>
            </a:r>
            <a:r>
              <a:rPr lang="en-US" sz="1399" b="1" dirty="0">
                <a:solidFill>
                  <a:srgbClr val="000000"/>
                </a:solidFill>
                <a:latin typeface="+mj-lt"/>
                <a:ea typeface="+mj-ea"/>
                <a:cs typeface="+mj-cs"/>
              </a:rPr>
              <a:t>Cooling Channel Proposal &amp; cooling of cavity inserts and critical areas </a:t>
            </a:r>
            <a:r>
              <a:rPr lang="en-US" sz="1399" dirty="0">
                <a:latin typeface="+mj-lt"/>
              </a:rPr>
              <a:t>	</a:t>
            </a:r>
          </a:p>
          <a:p>
            <a:pPr>
              <a:defRPr/>
            </a:pPr>
            <a:endParaRPr lang="en-US" sz="1399" b="1" kern="0" dirty="0">
              <a:solidFill>
                <a:srgbClr val="000000"/>
              </a:solidFill>
              <a:latin typeface="+mj-lt"/>
              <a:ea typeface="+mj-ea"/>
              <a:cs typeface="+mj-cs"/>
            </a:endParaRPr>
          </a:p>
        </p:txBody>
      </p:sp>
      <p:sp>
        <p:nvSpPr>
          <p:cNvPr id="7" name="PoljeZBesedilom 6"/>
          <p:cNvSpPr txBox="1"/>
          <p:nvPr>
            <p:custDataLst>
              <p:tags r:id="rId2"/>
            </p:custDataLst>
          </p:nvPr>
        </p:nvSpPr>
        <p:spPr>
          <a:xfrm>
            <a:off x="6971748" y="674932"/>
            <a:ext cx="2347296" cy="1168884"/>
          </a:xfrm>
          <a:prstGeom prst="rect">
            <a:avLst/>
          </a:prstGeom>
        </p:spPr>
        <p:style>
          <a:lnRef idx="1">
            <a:schemeClr val="accent2"/>
          </a:lnRef>
          <a:fillRef idx="2">
            <a:schemeClr val="accent2"/>
          </a:fillRef>
          <a:effectRef idx="1">
            <a:schemeClr val="accent2"/>
          </a:effectRef>
          <a:fontRef idx="minor">
            <a:schemeClr val="dk1"/>
          </a:fontRef>
        </p:style>
        <p:txBody>
          <a:bodyPr wrap="square" lIns="88284" tIns="44142" rIns="88284" bIns="44142" rtlCol="0">
            <a:noAutofit/>
          </a:bodyPr>
          <a:lstStyle/>
          <a:p>
            <a:pPr>
              <a:spcAft>
                <a:spcPts val="579"/>
              </a:spcAft>
            </a:pPr>
            <a:r>
              <a:rPr lang="en-US" sz="799" b="1" i="1" u="sng" dirty="0">
                <a:solidFill>
                  <a:schemeClr val="accent3"/>
                </a:solidFill>
              </a:rPr>
              <a:t>Show implementation of:</a:t>
            </a:r>
            <a:r>
              <a:rPr lang="en-US" sz="799" dirty="0">
                <a:solidFill>
                  <a:schemeClr val="accent3"/>
                </a:solidFill>
              </a:rPr>
              <a:t> </a:t>
            </a:r>
          </a:p>
          <a:p>
            <a:pPr>
              <a:buFont typeface="Arial" pitchFamily="34" charset="0"/>
              <a:buChar char="•"/>
            </a:pPr>
            <a:r>
              <a:rPr lang="en-US" sz="799" dirty="0"/>
              <a:t> cooling;</a:t>
            </a:r>
          </a:p>
          <a:p>
            <a:pPr>
              <a:buFont typeface="Arial" pitchFamily="34" charset="0"/>
              <a:buChar char="•"/>
            </a:pPr>
            <a:r>
              <a:rPr lang="en-US" sz="799" dirty="0"/>
              <a:t> cavity inserts (injection side &amp; ejection side);</a:t>
            </a:r>
          </a:p>
          <a:p>
            <a:pPr>
              <a:buFont typeface="Arial" pitchFamily="34" charset="0"/>
              <a:buChar char="•"/>
            </a:pPr>
            <a:r>
              <a:rPr lang="en-US" sz="799" dirty="0"/>
              <a:t> critical  areas (baffle plates, spiral core, etc.);</a:t>
            </a:r>
          </a:p>
          <a:p>
            <a:pPr>
              <a:buFont typeface="Arial" pitchFamily="34" charset="0"/>
              <a:buChar char="•"/>
            </a:pPr>
            <a:r>
              <a:rPr lang="en-US" sz="799" dirty="0"/>
              <a:t> cooling of hot-runner system;</a:t>
            </a:r>
          </a:p>
          <a:p>
            <a:pPr>
              <a:buFont typeface="Arial" pitchFamily="34" charset="0"/>
              <a:buChar char="•"/>
            </a:pPr>
            <a:r>
              <a:rPr lang="en-US" sz="799" dirty="0"/>
              <a:t> tool housing;</a:t>
            </a:r>
          </a:p>
          <a:p>
            <a:pPr>
              <a:buFont typeface="Arial" pitchFamily="34" charset="0"/>
              <a:buChar char="•"/>
            </a:pPr>
            <a:r>
              <a:rPr lang="en-US" sz="799" dirty="0"/>
              <a:t> </a:t>
            </a:r>
            <a:r>
              <a:rPr lang="en-US" sz="799" dirty="0">
                <a:solidFill>
                  <a:schemeClr val="tx1"/>
                </a:solidFill>
              </a:rPr>
              <a:t>dimension of the cooling system (e.g. diameter, distance, etc. ).</a:t>
            </a:r>
          </a:p>
        </p:txBody>
      </p:sp>
      <p:graphicFrame>
        <p:nvGraphicFramePr>
          <p:cNvPr id="25" name="Tabela 24"/>
          <p:cNvGraphicFramePr>
            <a:graphicFrameLocks noGrp="1"/>
          </p:cNvGraphicFramePr>
          <p:nvPr>
            <p:custDataLst>
              <p:tags r:id="rId3"/>
            </p:custDataLst>
          </p:nvPr>
        </p:nvGraphicFramePr>
        <p:xfrm>
          <a:off x="8140633" y="5125684"/>
          <a:ext cx="1258799" cy="959237"/>
        </p:xfrm>
        <a:graphic>
          <a:graphicData uri="http://schemas.openxmlformats.org/drawingml/2006/table">
            <a:tbl>
              <a:tblPr firstRow="1" bandRow="1">
                <a:tableStyleId>{F5AB1C69-6EDB-4FF4-983F-18BD219EF322}</a:tableStyleId>
              </a:tblPr>
              <a:tblGrid>
                <a:gridCol w="1258799">
                  <a:extLst>
                    <a:ext uri="{9D8B030D-6E8A-4147-A177-3AD203B41FA5}">
                      <a16:colId xmlns:a16="http://schemas.microsoft.com/office/drawing/2014/main" val="20000"/>
                    </a:ext>
                  </a:extLst>
                </a:gridCol>
              </a:tblGrid>
              <a:tr h="343564">
                <a:tc>
                  <a:txBody>
                    <a:bodyPr/>
                    <a:lstStyle/>
                    <a:p>
                      <a:pPr algn="ctr"/>
                      <a:r>
                        <a:rPr lang="en-US" sz="900" dirty="0" smtClean="0"/>
                        <a:t>BSH</a:t>
                      </a:r>
                    </a:p>
                    <a:p>
                      <a:pPr algn="ctr"/>
                      <a:r>
                        <a:rPr lang="en-US" sz="900" noProof="0" dirty="0" smtClean="0"/>
                        <a:t>Decision/Comments</a:t>
                      </a:r>
                      <a:endParaRPr lang="en-US" sz="900" i="1" noProof="0" dirty="0">
                        <a:solidFill>
                          <a:schemeClr val="tx1"/>
                        </a:solidFill>
                      </a:endParaRPr>
                    </a:p>
                  </a:txBody>
                  <a:tcPr marL="68922" marR="68922" marT="34753" marB="34753" anchor="ctr"/>
                </a:tc>
                <a:extLst>
                  <a:ext uri="{0D108BD9-81ED-4DB2-BD59-A6C34878D82A}">
                    <a16:rowId xmlns:a16="http://schemas.microsoft.com/office/drawing/2014/main" val="10000"/>
                  </a:ext>
                </a:extLst>
              </a:tr>
              <a:tr h="6154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900" b="1" dirty="0" smtClean="0">
                          <a:solidFill>
                            <a:srgbClr val="00B050"/>
                          </a:solidFill>
                        </a:rPr>
                        <a:t>OK</a:t>
                      </a:r>
                      <a:r>
                        <a:rPr lang="en-US" sz="900" dirty="0" smtClean="0"/>
                        <a:t> / </a:t>
                      </a:r>
                      <a:r>
                        <a:rPr lang="en-US" sz="900" b="1" dirty="0" smtClean="0">
                          <a:solidFill>
                            <a:srgbClr val="FF0000"/>
                          </a:solidFill>
                        </a:rPr>
                        <a:t>NOK</a:t>
                      </a:r>
                    </a:p>
                    <a:p>
                      <a:pPr marL="0" marR="0" indent="0" algn="ctr" defTabSz="914400" rtl="0" eaLnBrk="1" fontAlgn="auto" latinLnBrk="0" hangingPunct="1">
                        <a:lnSpc>
                          <a:spcPct val="100000"/>
                        </a:lnSpc>
                        <a:spcBef>
                          <a:spcPts val="0"/>
                        </a:spcBef>
                        <a:spcAft>
                          <a:spcPts val="0"/>
                        </a:spcAft>
                        <a:buClrTx/>
                        <a:buSzTx/>
                        <a:buFontTx/>
                        <a:buNone/>
                        <a:tabLst/>
                        <a:defRPr/>
                      </a:pPr>
                      <a:r>
                        <a:rPr lang="en-US" sz="900" dirty="0" smtClean="0"/>
                        <a:t>Name,</a:t>
                      </a:r>
                    </a:p>
                    <a:p>
                      <a:pPr marL="0" marR="0" indent="0" algn="ctr" defTabSz="914400" rtl="0" eaLnBrk="1" fontAlgn="auto" latinLnBrk="0" hangingPunct="1">
                        <a:lnSpc>
                          <a:spcPct val="100000"/>
                        </a:lnSpc>
                        <a:spcBef>
                          <a:spcPts val="0"/>
                        </a:spcBef>
                        <a:spcAft>
                          <a:spcPts val="0"/>
                        </a:spcAft>
                        <a:buClrTx/>
                        <a:buSzTx/>
                        <a:buFontTx/>
                        <a:buNone/>
                        <a:tabLst/>
                        <a:defRPr/>
                      </a:pPr>
                      <a:r>
                        <a:rPr lang="en-US" sz="900" dirty="0" smtClean="0"/>
                        <a:t>dd.mm.yy</a:t>
                      </a:r>
                    </a:p>
                  </a:txBody>
                  <a:tcPr marL="68922" marR="68922" marT="34753" marB="34753"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7218418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slov 1_"/>
          <p:cNvSpPr txBox="1">
            <a:spLocks/>
          </p:cNvSpPr>
          <p:nvPr>
            <p:custDataLst>
              <p:tags r:id="rId1"/>
            </p:custDataLst>
          </p:nvPr>
        </p:nvSpPr>
        <p:spPr bwMode="auto">
          <a:xfrm>
            <a:off x="542446" y="287725"/>
            <a:ext cx="2445118" cy="280940"/>
          </a:xfrm>
          <a:prstGeom prst="rect">
            <a:avLst/>
          </a:prstGeom>
          <a:noFill/>
          <a:ln w="0">
            <a:noFill/>
            <a:miter lim="800000"/>
            <a:headEnd/>
            <a:tailEnd/>
          </a:ln>
          <a:effectLst/>
        </p:spPr>
        <p:txBody>
          <a:bodyPr vert="horz" wrap="none" lIns="0" tIns="0" rIns="0" bIns="0" numCol="1" anchor="t" anchorCtr="0" compatLnSpc="1">
            <a:prstTxWarp prst="textNoShape">
              <a:avLst/>
            </a:prstTxWarp>
            <a:noAutofit/>
          </a:bodyPr>
          <a:lstStyle/>
          <a:p>
            <a:pPr>
              <a:defRPr/>
            </a:pPr>
            <a:r>
              <a:rPr lang="en-US" sz="1399" b="1" dirty="0">
                <a:solidFill>
                  <a:srgbClr val="000000"/>
                </a:solidFill>
                <a:latin typeface="+mj-lt"/>
                <a:ea typeface="+mj-ea"/>
                <a:cs typeface="+mj-cs"/>
              </a:rPr>
              <a:t>7.1 Improvement Proposals </a:t>
            </a:r>
          </a:p>
          <a:p>
            <a:pPr>
              <a:defRPr/>
            </a:pPr>
            <a:endParaRPr lang="en-US" sz="1399" b="1" i="1" u="sng" dirty="0">
              <a:solidFill>
                <a:srgbClr val="000000"/>
              </a:solidFill>
              <a:latin typeface="+mj-lt"/>
              <a:ea typeface="+mj-ea"/>
              <a:cs typeface="+mj-cs"/>
            </a:endParaRPr>
          </a:p>
          <a:p>
            <a:pPr defTabSz="882792">
              <a:defRPr/>
            </a:pPr>
            <a:endParaRPr lang="en-US" sz="1399" b="1" i="1" u="sng" kern="0" dirty="0">
              <a:solidFill>
                <a:srgbClr val="000000"/>
              </a:solidFill>
              <a:latin typeface="+mj-lt"/>
              <a:ea typeface="+mj-ea"/>
              <a:cs typeface="+mj-cs"/>
            </a:endParaRPr>
          </a:p>
        </p:txBody>
      </p:sp>
      <p:sp>
        <p:nvSpPr>
          <p:cNvPr id="13" name="PoljeZBesedilom 12"/>
          <p:cNvSpPr txBox="1"/>
          <p:nvPr>
            <p:custDataLst>
              <p:tags r:id="rId2"/>
            </p:custDataLst>
          </p:nvPr>
        </p:nvSpPr>
        <p:spPr>
          <a:xfrm>
            <a:off x="6881834" y="674931"/>
            <a:ext cx="2521777" cy="764271"/>
          </a:xfrm>
          <a:prstGeom prst="rect">
            <a:avLst/>
          </a:prstGeom>
        </p:spPr>
        <p:style>
          <a:lnRef idx="1">
            <a:schemeClr val="accent2"/>
          </a:lnRef>
          <a:fillRef idx="2">
            <a:schemeClr val="accent2"/>
          </a:fillRef>
          <a:effectRef idx="1">
            <a:schemeClr val="accent2"/>
          </a:effectRef>
          <a:fontRef idx="minor">
            <a:schemeClr val="dk1"/>
          </a:fontRef>
        </p:style>
        <p:txBody>
          <a:bodyPr wrap="square" lIns="88284" tIns="44142" rIns="88284" bIns="44142" rtlCol="0">
            <a:noAutofit/>
          </a:bodyPr>
          <a:lstStyle/>
          <a:p>
            <a:pPr>
              <a:spcAft>
                <a:spcPts val="579"/>
              </a:spcAft>
            </a:pPr>
            <a:r>
              <a:rPr lang="en-US" sz="799" b="1" i="1" u="sng" dirty="0">
                <a:solidFill>
                  <a:schemeClr val="accent3"/>
                </a:solidFill>
              </a:rPr>
              <a:t>Describe and show proposals e.g.: </a:t>
            </a:r>
          </a:p>
          <a:p>
            <a:pPr>
              <a:buFont typeface="Arial" pitchFamily="34" charset="0"/>
              <a:buChar char="•"/>
            </a:pPr>
            <a:r>
              <a:rPr lang="en-US" sz="799" dirty="0"/>
              <a:t> undercut Improvement Proposal;</a:t>
            </a:r>
          </a:p>
          <a:p>
            <a:pPr>
              <a:buFont typeface="Arial" pitchFamily="34" charset="0"/>
              <a:buChar char="•"/>
            </a:pPr>
            <a:r>
              <a:rPr lang="en-US" sz="799" dirty="0"/>
              <a:t> mould Improvement Proposal;</a:t>
            </a:r>
          </a:p>
          <a:p>
            <a:pPr>
              <a:buFont typeface="Arial" pitchFamily="34" charset="0"/>
              <a:buChar char="•"/>
            </a:pPr>
            <a:r>
              <a:rPr lang="en-US" sz="799" dirty="0"/>
              <a:t> cavity &amp; Core Draft Angle Improvement Proposal;</a:t>
            </a:r>
          </a:p>
          <a:p>
            <a:pPr>
              <a:buFont typeface="Arial" pitchFamily="34" charset="0"/>
              <a:buChar char="•"/>
            </a:pPr>
            <a:r>
              <a:rPr lang="en-US" sz="799" dirty="0"/>
              <a:t> slider &amp; Lifter Draft Angle Improvement Proposal.</a:t>
            </a:r>
          </a:p>
          <a:p>
            <a:pPr>
              <a:spcAft>
                <a:spcPts val="579"/>
              </a:spcAft>
              <a:buFontTx/>
              <a:buChar char="-"/>
            </a:pPr>
            <a:endParaRPr lang="en-US" sz="799" dirty="0"/>
          </a:p>
          <a:p>
            <a:endParaRPr lang="en-US" sz="799" dirty="0"/>
          </a:p>
        </p:txBody>
      </p:sp>
      <p:sp>
        <p:nvSpPr>
          <p:cNvPr id="7" name="Naslov 1__"/>
          <p:cNvSpPr txBox="1">
            <a:spLocks/>
          </p:cNvSpPr>
          <p:nvPr>
            <p:custDataLst>
              <p:tags r:id="rId3"/>
            </p:custDataLst>
          </p:nvPr>
        </p:nvSpPr>
        <p:spPr bwMode="auto">
          <a:xfrm>
            <a:off x="812625" y="809803"/>
            <a:ext cx="2683161" cy="218125"/>
          </a:xfrm>
          <a:prstGeom prst="rect">
            <a:avLst/>
          </a:prstGeom>
          <a:noFill/>
          <a:ln w="0">
            <a:noFill/>
            <a:miter lim="800000"/>
            <a:headEnd/>
            <a:tailEnd/>
          </a:ln>
          <a:effectLst/>
        </p:spPr>
        <p:txBody>
          <a:bodyPr vert="horz" wrap="none" lIns="0" tIns="0" rIns="0" bIns="0" numCol="1" anchor="t" anchorCtr="0" compatLnSpc="1">
            <a:prstTxWarp prst="textNoShape">
              <a:avLst/>
            </a:prstTxWarp>
            <a:noAutofit/>
          </a:bodyPr>
          <a:lstStyle/>
          <a:p>
            <a:pPr>
              <a:defRPr/>
            </a:pPr>
            <a:r>
              <a:rPr lang="en-US" sz="1199" i="1" u="sng" dirty="0">
                <a:latin typeface="+mj-lt"/>
                <a:ea typeface="+mj-ea"/>
                <a:cs typeface="+mj-cs"/>
              </a:rPr>
              <a:t>Undercut </a:t>
            </a:r>
            <a:r>
              <a:rPr lang="en-US" sz="1199" i="1" u="sng" dirty="0">
                <a:ea typeface="+mj-ea"/>
                <a:cs typeface="+mj-cs"/>
              </a:rPr>
              <a:t>Improvement</a:t>
            </a:r>
            <a:r>
              <a:rPr lang="en-US" sz="1199" i="1" u="sng" dirty="0">
                <a:latin typeface="+mj-lt"/>
                <a:ea typeface="+mj-ea"/>
                <a:cs typeface="+mj-cs"/>
              </a:rPr>
              <a:t> Proposal  1</a:t>
            </a:r>
            <a:endParaRPr lang="en-US" sz="1199" i="1" u="sng" kern="0" dirty="0">
              <a:solidFill>
                <a:srgbClr val="000000"/>
              </a:solidFill>
              <a:latin typeface="+mj-lt"/>
              <a:ea typeface="+mj-ea"/>
              <a:cs typeface="+mj-cs"/>
            </a:endParaRPr>
          </a:p>
        </p:txBody>
      </p:sp>
      <p:graphicFrame>
        <p:nvGraphicFramePr>
          <p:cNvPr id="8" name="Tabela 7"/>
          <p:cNvGraphicFramePr>
            <a:graphicFrameLocks noGrp="1"/>
          </p:cNvGraphicFramePr>
          <p:nvPr>
            <p:custDataLst>
              <p:tags r:id="rId4"/>
            </p:custDataLst>
          </p:nvPr>
        </p:nvGraphicFramePr>
        <p:xfrm>
          <a:off x="8140633" y="5125684"/>
          <a:ext cx="1258799" cy="959237"/>
        </p:xfrm>
        <a:graphic>
          <a:graphicData uri="http://schemas.openxmlformats.org/drawingml/2006/table">
            <a:tbl>
              <a:tblPr firstRow="1" bandRow="1">
                <a:tableStyleId>{F5AB1C69-6EDB-4FF4-983F-18BD219EF322}</a:tableStyleId>
              </a:tblPr>
              <a:tblGrid>
                <a:gridCol w="1258799">
                  <a:extLst>
                    <a:ext uri="{9D8B030D-6E8A-4147-A177-3AD203B41FA5}">
                      <a16:colId xmlns:a16="http://schemas.microsoft.com/office/drawing/2014/main" val="20000"/>
                    </a:ext>
                  </a:extLst>
                </a:gridCol>
              </a:tblGrid>
              <a:tr h="343564">
                <a:tc>
                  <a:txBody>
                    <a:bodyPr/>
                    <a:lstStyle/>
                    <a:p>
                      <a:pPr algn="ctr"/>
                      <a:r>
                        <a:rPr lang="en-US" sz="900" dirty="0" smtClean="0"/>
                        <a:t>BSH</a:t>
                      </a:r>
                    </a:p>
                    <a:p>
                      <a:pPr algn="ctr"/>
                      <a:r>
                        <a:rPr lang="en-US" sz="900" noProof="0" dirty="0" smtClean="0"/>
                        <a:t>Decision/Comments</a:t>
                      </a:r>
                      <a:endParaRPr lang="en-US" sz="900" i="1" noProof="0" dirty="0">
                        <a:solidFill>
                          <a:schemeClr val="tx1"/>
                        </a:solidFill>
                      </a:endParaRPr>
                    </a:p>
                  </a:txBody>
                  <a:tcPr marL="68922" marR="68922" marT="34753" marB="34753" anchor="ctr"/>
                </a:tc>
                <a:extLst>
                  <a:ext uri="{0D108BD9-81ED-4DB2-BD59-A6C34878D82A}">
                    <a16:rowId xmlns:a16="http://schemas.microsoft.com/office/drawing/2014/main" val="10000"/>
                  </a:ext>
                </a:extLst>
              </a:tr>
              <a:tr h="6154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900" b="1" dirty="0" smtClean="0">
                          <a:solidFill>
                            <a:srgbClr val="00B050"/>
                          </a:solidFill>
                        </a:rPr>
                        <a:t>OK</a:t>
                      </a:r>
                      <a:r>
                        <a:rPr lang="en-US" sz="900" dirty="0" smtClean="0"/>
                        <a:t> / </a:t>
                      </a:r>
                      <a:r>
                        <a:rPr lang="en-US" sz="900" b="1" dirty="0" smtClean="0">
                          <a:solidFill>
                            <a:srgbClr val="FF0000"/>
                          </a:solidFill>
                        </a:rPr>
                        <a:t>NOK</a:t>
                      </a:r>
                    </a:p>
                    <a:p>
                      <a:pPr marL="0" marR="0" indent="0" algn="ctr" defTabSz="914400" rtl="0" eaLnBrk="1" fontAlgn="auto" latinLnBrk="0" hangingPunct="1">
                        <a:lnSpc>
                          <a:spcPct val="100000"/>
                        </a:lnSpc>
                        <a:spcBef>
                          <a:spcPts val="0"/>
                        </a:spcBef>
                        <a:spcAft>
                          <a:spcPts val="0"/>
                        </a:spcAft>
                        <a:buClrTx/>
                        <a:buSzTx/>
                        <a:buFontTx/>
                        <a:buNone/>
                        <a:tabLst/>
                        <a:defRPr/>
                      </a:pPr>
                      <a:r>
                        <a:rPr lang="en-US" sz="900" dirty="0" smtClean="0"/>
                        <a:t>Name,</a:t>
                      </a:r>
                    </a:p>
                    <a:p>
                      <a:pPr marL="0" marR="0" indent="0" algn="ctr" defTabSz="914400" rtl="0" eaLnBrk="1" fontAlgn="auto" latinLnBrk="0" hangingPunct="1">
                        <a:lnSpc>
                          <a:spcPct val="100000"/>
                        </a:lnSpc>
                        <a:spcBef>
                          <a:spcPts val="0"/>
                        </a:spcBef>
                        <a:spcAft>
                          <a:spcPts val="0"/>
                        </a:spcAft>
                        <a:buClrTx/>
                        <a:buSzTx/>
                        <a:buFontTx/>
                        <a:buNone/>
                        <a:tabLst/>
                        <a:defRPr/>
                      </a:pPr>
                      <a:r>
                        <a:rPr lang="en-US" sz="900" dirty="0" smtClean="0"/>
                        <a:t>dd.mm.yy</a:t>
                      </a:r>
                    </a:p>
                  </a:txBody>
                  <a:tcPr marL="68922" marR="68922" marT="34753" marB="34753" anchor="ctr"/>
                </a:tc>
                <a:extLst>
                  <a:ext uri="{0D108BD9-81ED-4DB2-BD59-A6C34878D82A}">
                    <a16:rowId xmlns:a16="http://schemas.microsoft.com/office/drawing/2014/main" val="10001"/>
                  </a:ext>
                </a:extLst>
              </a:tr>
            </a:tbl>
          </a:graphicData>
        </a:graphic>
      </p:graphicFrame>
      <p:sp>
        <p:nvSpPr>
          <p:cNvPr id="15" name="PoljeZBesedilom 14"/>
          <p:cNvSpPr txBox="1"/>
          <p:nvPr>
            <p:custDataLst>
              <p:tags r:id="rId5"/>
            </p:custDataLst>
          </p:nvPr>
        </p:nvSpPr>
        <p:spPr>
          <a:xfrm>
            <a:off x="992453" y="1933730"/>
            <a:ext cx="3956225" cy="269743"/>
          </a:xfrm>
          <a:prstGeom prst="rect">
            <a:avLst/>
          </a:prstGeom>
          <a:solidFill>
            <a:schemeClr val="bg1"/>
          </a:solidFill>
        </p:spPr>
        <p:txBody>
          <a:bodyPr wrap="square" rtlCol="0" anchor="ctr">
            <a:noAutofit/>
          </a:bodyPr>
          <a:lstStyle/>
          <a:p>
            <a:pPr algn="ctr"/>
            <a:endParaRPr lang="en-US" sz="699" b="1" dirty="0"/>
          </a:p>
        </p:txBody>
      </p:sp>
    </p:spTree>
    <p:extLst>
      <p:ext uri="{BB962C8B-B14F-4D97-AF65-F5344CB8AC3E}">
        <p14:creationId xmlns:p14="http://schemas.microsoft.com/office/powerpoint/2010/main" val="23310880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slov 1_"/>
          <p:cNvSpPr txBox="1">
            <a:spLocks/>
          </p:cNvSpPr>
          <p:nvPr>
            <p:custDataLst>
              <p:tags r:id="rId1"/>
            </p:custDataLst>
          </p:nvPr>
        </p:nvSpPr>
        <p:spPr bwMode="auto">
          <a:xfrm>
            <a:off x="542446" y="287725"/>
            <a:ext cx="4416603" cy="280940"/>
          </a:xfrm>
          <a:prstGeom prst="rect">
            <a:avLst/>
          </a:prstGeom>
          <a:noFill/>
          <a:ln w="0">
            <a:noFill/>
            <a:miter lim="800000"/>
            <a:headEnd/>
            <a:tailEnd/>
          </a:ln>
          <a:effectLst/>
        </p:spPr>
        <p:txBody>
          <a:bodyPr vert="horz" wrap="none" lIns="0" tIns="0" rIns="0" bIns="0" numCol="1" anchor="t" anchorCtr="0" compatLnSpc="1">
            <a:prstTxWarp prst="textNoShape">
              <a:avLst/>
            </a:prstTxWarp>
            <a:noAutofit/>
          </a:bodyPr>
          <a:lstStyle/>
          <a:p>
            <a:pPr>
              <a:defRPr/>
            </a:pPr>
            <a:r>
              <a:rPr lang="en-US" sz="1399" b="1" dirty="0">
                <a:solidFill>
                  <a:srgbClr val="000000"/>
                </a:solidFill>
                <a:latin typeface="+mj-lt"/>
                <a:ea typeface="+mj-ea"/>
                <a:cs typeface="+mj-cs"/>
              </a:rPr>
              <a:t>8  Product Engrave, Sign type size and location </a:t>
            </a:r>
          </a:p>
          <a:p>
            <a:pPr>
              <a:defRPr/>
            </a:pPr>
            <a:endParaRPr lang="en-US" sz="1399" b="1" i="1" u="sng" dirty="0">
              <a:solidFill>
                <a:srgbClr val="000000"/>
              </a:solidFill>
              <a:latin typeface="+mj-lt"/>
              <a:ea typeface="+mj-ea"/>
              <a:cs typeface="+mj-cs"/>
            </a:endParaRPr>
          </a:p>
          <a:p>
            <a:pPr defTabSz="882792">
              <a:defRPr/>
            </a:pPr>
            <a:endParaRPr lang="en-US" sz="1399" b="1" i="1" u="sng" kern="0" dirty="0">
              <a:solidFill>
                <a:srgbClr val="000000"/>
              </a:solidFill>
              <a:latin typeface="+mj-lt"/>
              <a:ea typeface="+mj-ea"/>
              <a:cs typeface="+mj-cs"/>
            </a:endParaRPr>
          </a:p>
        </p:txBody>
      </p:sp>
      <p:sp>
        <p:nvSpPr>
          <p:cNvPr id="13" name="PoljeZBesedilom 12"/>
          <p:cNvSpPr txBox="1"/>
          <p:nvPr>
            <p:custDataLst>
              <p:tags r:id="rId2"/>
            </p:custDataLst>
          </p:nvPr>
        </p:nvSpPr>
        <p:spPr>
          <a:xfrm>
            <a:off x="6477221" y="674931"/>
            <a:ext cx="2912917" cy="674357"/>
          </a:xfrm>
          <a:prstGeom prst="rect">
            <a:avLst/>
          </a:prstGeom>
        </p:spPr>
        <p:style>
          <a:lnRef idx="1">
            <a:schemeClr val="accent2"/>
          </a:lnRef>
          <a:fillRef idx="2">
            <a:schemeClr val="accent2"/>
          </a:fillRef>
          <a:effectRef idx="1">
            <a:schemeClr val="accent2"/>
          </a:effectRef>
          <a:fontRef idx="minor">
            <a:schemeClr val="dk1"/>
          </a:fontRef>
        </p:style>
        <p:txBody>
          <a:bodyPr wrap="square" lIns="88284" tIns="44142" rIns="88284" bIns="44142" rtlCol="0">
            <a:noAutofit/>
          </a:bodyPr>
          <a:lstStyle/>
          <a:p>
            <a:pPr>
              <a:spcAft>
                <a:spcPts val="579"/>
              </a:spcAft>
            </a:pPr>
            <a:r>
              <a:rPr lang="en-US" sz="799" b="1" i="1" u="sng" dirty="0">
                <a:solidFill>
                  <a:schemeClr val="accent3"/>
                </a:solidFill>
              </a:rPr>
              <a:t>Check 2D drawing demands: </a:t>
            </a:r>
          </a:p>
          <a:p>
            <a:r>
              <a:rPr lang="en-US" sz="799" dirty="0"/>
              <a:t>8.1 cavity no. type, size and location </a:t>
            </a:r>
          </a:p>
          <a:p>
            <a:r>
              <a:rPr lang="en-US" sz="799" dirty="0"/>
              <a:t>8.2 adjustable date sign type, size and location </a:t>
            </a:r>
          </a:p>
          <a:p>
            <a:r>
              <a:rPr lang="en-US" sz="799" dirty="0"/>
              <a:t>8.3 adjustable model version sign type, size and location </a:t>
            </a:r>
          </a:p>
          <a:p>
            <a:r>
              <a:rPr lang="en-US" sz="799" cap="all" dirty="0"/>
              <a:t> </a:t>
            </a:r>
          </a:p>
          <a:p>
            <a:pPr>
              <a:spcAft>
                <a:spcPts val="579"/>
              </a:spcAft>
              <a:buFontTx/>
              <a:buChar char="-"/>
            </a:pPr>
            <a:endParaRPr lang="en-US" sz="799" dirty="0"/>
          </a:p>
          <a:p>
            <a:pPr>
              <a:spcAft>
                <a:spcPts val="579"/>
              </a:spcAft>
              <a:buFontTx/>
              <a:buChar char="-"/>
            </a:pPr>
            <a:endParaRPr lang="en-US" sz="799" dirty="0"/>
          </a:p>
          <a:p>
            <a:pPr>
              <a:spcAft>
                <a:spcPts val="579"/>
              </a:spcAft>
              <a:buFontTx/>
              <a:buChar char="-"/>
            </a:pPr>
            <a:endParaRPr lang="en-US" sz="799" dirty="0"/>
          </a:p>
          <a:p>
            <a:endParaRPr lang="en-US" sz="799" dirty="0"/>
          </a:p>
        </p:txBody>
      </p:sp>
      <p:sp>
        <p:nvSpPr>
          <p:cNvPr id="10" name="PoljeZBesedilom 9"/>
          <p:cNvSpPr txBox="1"/>
          <p:nvPr/>
        </p:nvSpPr>
        <p:spPr>
          <a:xfrm>
            <a:off x="452969" y="719888"/>
            <a:ext cx="4546503" cy="396630"/>
          </a:xfrm>
          <a:prstGeom prst="rect">
            <a:avLst/>
          </a:prstGeom>
          <a:noFill/>
        </p:spPr>
        <p:txBody>
          <a:bodyPr wrap="square" lIns="88284" tIns="44142" rIns="88284" bIns="44142" rtlCol="0">
            <a:spAutoFit/>
          </a:bodyPr>
          <a:lstStyle/>
          <a:p>
            <a:r>
              <a:rPr lang="en-US" sz="999" dirty="0"/>
              <a:t>Confirmation whether proposed place for signs is suitable regarding injection moulding-tool concept. If not, here show proposal for other location.</a:t>
            </a:r>
          </a:p>
        </p:txBody>
      </p:sp>
      <p:graphicFrame>
        <p:nvGraphicFramePr>
          <p:cNvPr id="12" name="Tabela 11"/>
          <p:cNvGraphicFramePr>
            <a:graphicFrameLocks noGrp="1"/>
          </p:cNvGraphicFramePr>
          <p:nvPr>
            <p:custDataLst>
              <p:tags r:id="rId3"/>
            </p:custDataLst>
          </p:nvPr>
        </p:nvGraphicFramePr>
        <p:xfrm>
          <a:off x="8140633" y="5125684"/>
          <a:ext cx="1258799" cy="959237"/>
        </p:xfrm>
        <a:graphic>
          <a:graphicData uri="http://schemas.openxmlformats.org/drawingml/2006/table">
            <a:tbl>
              <a:tblPr firstRow="1" bandRow="1">
                <a:tableStyleId>{F5AB1C69-6EDB-4FF4-983F-18BD219EF322}</a:tableStyleId>
              </a:tblPr>
              <a:tblGrid>
                <a:gridCol w="1258799">
                  <a:extLst>
                    <a:ext uri="{9D8B030D-6E8A-4147-A177-3AD203B41FA5}">
                      <a16:colId xmlns:a16="http://schemas.microsoft.com/office/drawing/2014/main" val="20000"/>
                    </a:ext>
                  </a:extLst>
                </a:gridCol>
              </a:tblGrid>
              <a:tr h="343564">
                <a:tc>
                  <a:txBody>
                    <a:bodyPr/>
                    <a:lstStyle/>
                    <a:p>
                      <a:pPr algn="ctr"/>
                      <a:r>
                        <a:rPr lang="en-US" sz="900" dirty="0" smtClean="0"/>
                        <a:t>BSH</a:t>
                      </a:r>
                    </a:p>
                    <a:p>
                      <a:pPr algn="ctr"/>
                      <a:r>
                        <a:rPr lang="en-US" sz="900" noProof="0" dirty="0" smtClean="0"/>
                        <a:t>Decision/Comments</a:t>
                      </a:r>
                      <a:endParaRPr lang="en-US" sz="900" i="1" noProof="0" dirty="0">
                        <a:solidFill>
                          <a:schemeClr val="tx1"/>
                        </a:solidFill>
                      </a:endParaRPr>
                    </a:p>
                  </a:txBody>
                  <a:tcPr marL="68922" marR="68922" marT="34753" marB="34753" anchor="ctr"/>
                </a:tc>
                <a:extLst>
                  <a:ext uri="{0D108BD9-81ED-4DB2-BD59-A6C34878D82A}">
                    <a16:rowId xmlns:a16="http://schemas.microsoft.com/office/drawing/2014/main" val="10000"/>
                  </a:ext>
                </a:extLst>
              </a:tr>
              <a:tr h="6154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900" b="1" dirty="0" smtClean="0">
                          <a:solidFill>
                            <a:srgbClr val="00B050"/>
                          </a:solidFill>
                        </a:rPr>
                        <a:t>OK</a:t>
                      </a:r>
                      <a:r>
                        <a:rPr lang="en-US" sz="900" dirty="0" smtClean="0"/>
                        <a:t> / </a:t>
                      </a:r>
                      <a:r>
                        <a:rPr lang="en-US" sz="900" b="1" dirty="0" smtClean="0">
                          <a:solidFill>
                            <a:srgbClr val="FF0000"/>
                          </a:solidFill>
                        </a:rPr>
                        <a:t>NOK</a:t>
                      </a:r>
                    </a:p>
                    <a:p>
                      <a:pPr marL="0" marR="0" indent="0" algn="ctr" defTabSz="914400" rtl="0" eaLnBrk="1" fontAlgn="auto" latinLnBrk="0" hangingPunct="1">
                        <a:lnSpc>
                          <a:spcPct val="100000"/>
                        </a:lnSpc>
                        <a:spcBef>
                          <a:spcPts val="0"/>
                        </a:spcBef>
                        <a:spcAft>
                          <a:spcPts val="0"/>
                        </a:spcAft>
                        <a:buClrTx/>
                        <a:buSzTx/>
                        <a:buFontTx/>
                        <a:buNone/>
                        <a:tabLst/>
                        <a:defRPr/>
                      </a:pPr>
                      <a:r>
                        <a:rPr lang="en-US" sz="900" dirty="0" smtClean="0"/>
                        <a:t>Name,</a:t>
                      </a:r>
                    </a:p>
                    <a:p>
                      <a:pPr marL="0" marR="0" indent="0" algn="ctr" defTabSz="914400" rtl="0" eaLnBrk="1" fontAlgn="auto" latinLnBrk="0" hangingPunct="1">
                        <a:lnSpc>
                          <a:spcPct val="100000"/>
                        </a:lnSpc>
                        <a:spcBef>
                          <a:spcPts val="0"/>
                        </a:spcBef>
                        <a:spcAft>
                          <a:spcPts val="0"/>
                        </a:spcAft>
                        <a:buClrTx/>
                        <a:buSzTx/>
                        <a:buFontTx/>
                        <a:buNone/>
                        <a:tabLst/>
                        <a:defRPr/>
                      </a:pPr>
                      <a:r>
                        <a:rPr lang="en-US" sz="900" dirty="0" smtClean="0"/>
                        <a:t>dd.mm.yy</a:t>
                      </a:r>
                    </a:p>
                  </a:txBody>
                  <a:tcPr marL="68922" marR="68922" marT="34753" marB="34753"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5977673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slov 1_"/>
          <p:cNvSpPr txBox="1">
            <a:spLocks/>
          </p:cNvSpPr>
          <p:nvPr>
            <p:custDataLst>
              <p:tags r:id="rId1"/>
            </p:custDataLst>
          </p:nvPr>
        </p:nvSpPr>
        <p:spPr bwMode="auto">
          <a:xfrm>
            <a:off x="542446" y="287725"/>
            <a:ext cx="1997204" cy="280940"/>
          </a:xfrm>
          <a:prstGeom prst="rect">
            <a:avLst/>
          </a:prstGeom>
          <a:noFill/>
          <a:ln w="0">
            <a:noFill/>
            <a:miter lim="800000"/>
            <a:headEnd/>
            <a:tailEnd/>
          </a:ln>
          <a:effectLst/>
        </p:spPr>
        <p:txBody>
          <a:bodyPr vert="horz" wrap="none" lIns="0" tIns="0" rIns="0" bIns="0" numCol="1" anchor="t" anchorCtr="0" compatLnSpc="1">
            <a:prstTxWarp prst="textNoShape">
              <a:avLst/>
            </a:prstTxWarp>
            <a:noAutofit/>
          </a:bodyPr>
          <a:lstStyle/>
          <a:p>
            <a:pPr>
              <a:defRPr/>
            </a:pPr>
            <a:r>
              <a:rPr lang="en-US" sz="1399" b="1" dirty="0">
                <a:solidFill>
                  <a:srgbClr val="000000"/>
                </a:solidFill>
                <a:latin typeface="+mj-lt"/>
                <a:ea typeface="+mj-ea"/>
                <a:cs typeface="+mj-cs"/>
              </a:rPr>
              <a:t>9  Mold flow analysis  </a:t>
            </a:r>
          </a:p>
          <a:p>
            <a:pPr>
              <a:defRPr/>
            </a:pPr>
            <a:endParaRPr lang="en-US" sz="1399" b="1" i="1" u="sng" dirty="0">
              <a:solidFill>
                <a:srgbClr val="000000"/>
              </a:solidFill>
              <a:latin typeface="+mj-lt"/>
              <a:ea typeface="+mj-ea"/>
              <a:cs typeface="+mj-cs"/>
            </a:endParaRPr>
          </a:p>
          <a:p>
            <a:pPr defTabSz="882792">
              <a:defRPr/>
            </a:pPr>
            <a:endParaRPr lang="en-US" sz="1399" b="1" i="1" u="sng" kern="0" dirty="0">
              <a:solidFill>
                <a:srgbClr val="000000"/>
              </a:solidFill>
              <a:latin typeface="+mj-lt"/>
              <a:ea typeface="+mj-ea"/>
              <a:cs typeface="+mj-cs"/>
            </a:endParaRPr>
          </a:p>
        </p:txBody>
      </p:sp>
      <p:sp>
        <p:nvSpPr>
          <p:cNvPr id="12" name="Textfeld 11"/>
          <p:cNvSpPr txBox="1"/>
          <p:nvPr/>
        </p:nvSpPr>
        <p:spPr>
          <a:xfrm>
            <a:off x="542883" y="1888773"/>
            <a:ext cx="6538304" cy="857853"/>
          </a:xfrm>
          <a:prstGeom prst="rect">
            <a:avLst/>
          </a:prstGeom>
          <a:noFill/>
        </p:spPr>
        <p:txBody>
          <a:bodyPr wrap="square" lIns="88284" tIns="44142" rIns="88284" bIns="44142" rtlCol="0">
            <a:spAutoFit/>
          </a:bodyPr>
          <a:lstStyle/>
          <a:p>
            <a:r>
              <a:rPr lang="en-US" sz="999" b="1" i="1" u="sng" dirty="0"/>
              <a:t>Restriction:</a:t>
            </a:r>
          </a:p>
          <a:p>
            <a:endParaRPr lang="en-US" sz="999" dirty="0"/>
          </a:p>
          <a:p>
            <a:r>
              <a:rPr lang="en-US" sz="999" dirty="0"/>
              <a:t>A mesh match percentage of </a:t>
            </a:r>
            <a:r>
              <a:rPr lang="en-US" sz="999" b="1" dirty="0"/>
              <a:t>85%</a:t>
            </a:r>
            <a:r>
              <a:rPr lang="en-US" sz="999" dirty="0"/>
              <a:t> or higher is acceptable for a Dual Domain Fill+Pack analysis. A percentage of 50% or lower will cause the Fill+Pack analysis to abort. For a Dual Domain Warp analysis, the mesh match percentage should exceed </a:t>
            </a:r>
            <a:r>
              <a:rPr lang="en-US" sz="999" b="1" dirty="0"/>
              <a:t>85%</a:t>
            </a:r>
            <a:r>
              <a:rPr lang="en-US" sz="999" dirty="0"/>
              <a:t>. </a:t>
            </a:r>
          </a:p>
        </p:txBody>
      </p:sp>
      <p:sp>
        <p:nvSpPr>
          <p:cNvPr id="9" name="PoljeZBesedilom 12"/>
          <p:cNvSpPr txBox="1"/>
          <p:nvPr>
            <p:custDataLst>
              <p:tags r:id="rId2"/>
            </p:custDataLst>
          </p:nvPr>
        </p:nvSpPr>
        <p:spPr>
          <a:xfrm>
            <a:off x="7331405" y="719890"/>
            <a:ext cx="2036759" cy="1753326"/>
          </a:xfrm>
          <a:prstGeom prst="rect">
            <a:avLst/>
          </a:prstGeom>
        </p:spPr>
        <p:style>
          <a:lnRef idx="1">
            <a:schemeClr val="accent2"/>
          </a:lnRef>
          <a:fillRef idx="2">
            <a:schemeClr val="accent2"/>
          </a:fillRef>
          <a:effectRef idx="1">
            <a:schemeClr val="accent2"/>
          </a:effectRef>
          <a:fontRef idx="minor">
            <a:schemeClr val="dk1"/>
          </a:fontRef>
        </p:style>
        <p:txBody>
          <a:bodyPr wrap="square" lIns="88284" tIns="44142" rIns="88284" bIns="44142" rtlCol="0">
            <a:noAutofit/>
          </a:bodyPr>
          <a:lstStyle/>
          <a:p>
            <a:pPr>
              <a:spcAft>
                <a:spcPts val="579"/>
              </a:spcAft>
            </a:pPr>
            <a:r>
              <a:rPr lang="en-US" sz="799" b="1" i="1" u="sng" dirty="0">
                <a:solidFill>
                  <a:schemeClr val="accent3"/>
                </a:solidFill>
              </a:rPr>
              <a:t>9</a:t>
            </a:r>
            <a:r>
              <a:rPr lang="sl-SI" sz="799" b="1" i="1" u="sng" dirty="0">
                <a:solidFill>
                  <a:schemeClr val="accent3"/>
                </a:solidFill>
              </a:rPr>
              <a:t> </a:t>
            </a:r>
            <a:r>
              <a:rPr lang="en-US" sz="799" b="1" i="1" u="sng" dirty="0">
                <a:solidFill>
                  <a:schemeClr val="accent3"/>
                </a:solidFill>
              </a:rPr>
              <a:t> Mold flow analysis:</a:t>
            </a:r>
          </a:p>
          <a:p>
            <a:r>
              <a:rPr lang="en-US" sz="799" dirty="0">
                <a:solidFill>
                  <a:schemeClr val="tx1"/>
                </a:solidFill>
              </a:rPr>
              <a:t>9.1 Input data </a:t>
            </a:r>
          </a:p>
          <a:p>
            <a:r>
              <a:rPr lang="en-US" sz="799" dirty="0">
                <a:solidFill>
                  <a:schemeClr val="tx1"/>
                </a:solidFill>
              </a:rPr>
              <a:t>9.1.1 mesh (parameter)</a:t>
            </a:r>
          </a:p>
          <a:p>
            <a:r>
              <a:rPr lang="en-US" sz="799" dirty="0">
                <a:solidFill>
                  <a:schemeClr val="tx1"/>
                </a:solidFill>
              </a:rPr>
              <a:t>9.1.2 material, process parameter (mold, barrel, hot runner temperature, e.g.)</a:t>
            </a:r>
          </a:p>
          <a:p>
            <a:r>
              <a:rPr lang="en-US" sz="799" dirty="0">
                <a:solidFill>
                  <a:schemeClr val="tx1"/>
                </a:solidFill>
              </a:rPr>
              <a:t>9.2 fill time</a:t>
            </a:r>
            <a:endParaRPr lang="sl-SI" sz="799" dirty="0">
              <a:solidFill>
                <a:schemeClr val="tx1"/>
              </a:solidFill>
            </a:endParaRPr>
          </a:p>
          <a:p>
            <a:r>
              <a:rPr lang="en-US" sz="799" dirty="0">
                <a:solidFill>
                  <a:schemeClr val="tx1"/>
                </a:solidFill>
              </a:rPr>
              <a:t>9.3 pressure drop</a:t>
            </a:r>
          </a:p>
          <a:p>
            <a:r>
              <a:rPr lang="en-US" sz="799" dirty="0">
                <a:solidFill>
                  <a:schemeClr val="tx1"/>
                </a:solidFill>
              </a:rPr>
              <a:t>9.4 weld lines</a:t>
            </a:r>
          </a:p>
          <a:p>
            <a:r>
              <a:rPr lang="en-US" sz="799" dirty="0">
                <a:solidFill>
                  <a:schemeClr val="tx1"/>
                </a:solidFill>
              </a:rPr>
              <a:t>9.5 air traps </a:t>
            </a:r>
          </a:p>
          <a:p>
            <a:r>
              <a:rPr lang="en-US" sz="799" dirty="0">
                <a:solidFill>
                  <a:schemeClr val="tx1"/>
                </a:solidFill>
              </a:rPr>
              <a:t>9.6 sink marks </a:t>
            </a:r>
          </a:p>
          <a:p>
            <a:r>
              <a:rPr lang="en-US" sz="799" dirty="0">
                <a:solidFill>
                  <a:schemeClr val="tx1"/>
                </a:solidFill>
              </a:rPr>
              <a:t>9.7 warping </a:t>
            </a:r>
          </a:p>
          <a:p>
            <a:r>
              <a:rPr lang="en-US" sz="799" dirty="0">
                <a:solidFill>
                  <a:schemeClr val="tx1"/>
                </a:solidFill>
              </a:rPr>
              <a:t>9.8 cool FEM analysis</a:t>
            </a:r>
          </a:p>
          <a:p>
            <a:endParaRPr lang="en-US" sz="799" dirty="0"/>
          </a:p>
          <a:p>
            <a:pPr>
              <a:spcAft>
                <a:spcPts val="579"/>
              </a:spcAft>
              <a:buFontTx/>
              <a:buChar char="-"/>
            </a:pPr>
            <a:endParaRPr lang="en-US" sz="799" dirty="0"/>
          </a:p>
          <a:p>
            <a:pPr>
              <a:spcAft>
                <a:spcPts val="579"/>
              </a:spcAft>
              <a:buFontTx/>
              <a:buChar char="-"/>
            </a:pPr>
            <a:endParaRPr lang="en-US" sz="799" dirty="0"/>
          </a:p>
          <a:p>
            <a:pPr>
              <a:spcAft>
                <a:spcPts val="579"/>
              </a:spcAft>
              <a:buFontTx/>
              <a:buChar char="-"/>
            </a:pPr>
            <a:endParaRPr lang="en-US" sz="799" dirty="0"/>
          </a:p>
          <a:p>
            <a:endParaRPr lang="en-US" sz="799" dirty="0"/>
          </a:p>
        </p:txBody>
      </p:sp>
      <p:sp>
        <p:nvSpPr>
          <p:cNvPr id="13" name="TextBox 12"/>
          <p:cNvSpPr txBox="1"/>
          <p:nvPr/>
        </p:nvSpPr>
        <p:spPr>
          <a:xfrm>
            <a:off x="587840" y="809802"/>
            <a:ext cx="3956224" cy="704112"/>
          </a:xfrm>
          <a:prstGeom prst="rect">
            <a:avLst/>
          </a:prstGeom>
          <a:solidFill>
            <a:schemeClr val="accent2">
              <a:lumMod val="40000"/>
              <a:lumOff val="60000"/>
            </a:schemeClr>
          </a:solidFill>
          <a:ln>
            <a:solidFill>
              <a:schemeClr val="accent3"/>
            </a:solidFill>
          </a:ln>
        </p:spPr>
        <p:style>
          <a:lnRef idx="2">
            <a:schemeClr val="accent1"/>
          </a:lnRef>
          <a:fillRef idx="1">
            <a:schemeClr val="lt1"/>
          </a:fillRef>
          <a:effectRef idx="0">
            <a:schemeClr val="accent1"/>
          </a:effectRef>
          <a:fontRef idx="minor">
            <a:schemeClr val="dk1"/>
          </a:fontRef>
        </p:style>
        <p:txBody>
          <a:bodyPr wrap="square" lIns="88284" tIns="44142" rIns="88284" bIns="44142" rtlCol="0">
            <a:spAutoFit/>
          </a:bodyPr>
          <a:lstStyle/>
          <a:p>
            <a:r>
              <a:rPr lang="en-US" sz="999" b="1" dirty="0"/>
              <a:t>Mold Flow Analysis Report </a:t>
            </a:r>
            <a:r>
              <a:rPr lang="en-US" sz="999" dirty="0"/>
              <a:t>should be a separate report, </a:t>
            </a:r>
          </a:p>
          <a:p>
            <a:r>
              <a:rPr lang="en-US" sz="999" dirty="0"/>
              <a:t>prepared in detailed and professional manner. See points 9.1÷ 9.8</a:t>
            </a:r>
          </a:p>
          <a:p>
            <a:endParaRPr lang="en-US" sz="999" dirty="0"/>
          </a:p>
          <a:p>
            <a:r>
              <a:rPr lang="en-US" sz="999" dirty="0"/>
              <a:t>This file or files must be attached to this DFM Report.</a:t>
            </a:r>
          </a:p>
        </p:txBody>
      </p:sp>
      <p:graphicFrame>
        <p:nvGraphicFramePr>
          <p:cNvPr id="16" name="Tabela 15"/>
          <p:cNvGraphicFramePr>
            <a:graphicFrameLocks noGrp="1"/>
          </p:cNvGraphicFramePr>
          <p:nvPr/>
        </p:nvGraphicFramePr>
        <p:xfrm>
          <a:off x="542882" y="2967744"/>
          <a:ext cx="6754805" cy="1273125"/>
        </p:xfrm>
        <a:graphic>
          <a:graphicData uri="http://schemas.openxmlformats.org/drawingml/2006/table">
            <a:tbl>
              <a:tblPr/>
              <a:tblGrid>
                <a:gridCol w="2165001">
                  <a:extLst>
                    <a:ext uri="{9D8B030D-6E8A-4147-A177-3AD203B41FA5}">
                      <a16:colId xmlns:a16="http://schemas.microsoft.com/office/drawing/2014/main" val="20000"/>
                    </a:ext>
                  </a:extLst>
                </a:gridCol>
                <a:gridCol w="3160902">
                  <a:extLst>
                    <a:ext uri="{9D8B030D-6E8A-4147-A177-3AD203B41FA5}">
                      <a16:colId xmlns:a16="http://schemas.microsoft.com/office/drawing/2014/main" val="20001"/>
                    </a:ext>
                  </a:extLst>
                </a:gridCol>
                <a:gridCol w="1428902">
                  <a:extLst>
                    <a:ext uri="{9D8B030D-6E8A-4147-A177-3AD203B41FA5}">
                      <a16:colId xmlns:a16="http://schemas.microsoft.com/office/drawing/2014/main" val="20002"/>
                    </a:ext>
                  </a:extLst>
                </a:gridCol>
              </a:tblGrid>
              <a:tr h="298391">
                <a:tc>
                  <a:txBody>
                    <a:bodyPr/>
                    <a:lstStyle/>
                    <a:p>
                      <a:pPr marL="0" marR="0" lvl="0" indent="0" algn="l" defTabSz="1017588" rtl="0" eaLnBrk="1" fontAlgn="base" latinLnBrk="0" hangingPunct="1">
                        <a:lnSpc>
                          <a:spcPct val="100000"/>
                        </a:lnSpc>
                        <a:spcBef>
                          <a:spcPct val="20000"/>
                        </a:spcBef>
                        <a:spcAft>
                          <a:spcPct val="0"/>
                        </a:spcAft>
                        <a:buClrTx/>
                        <a:buSzTx/>
                        <a:buFontTx/>
                        <a:buNone/>
                        <a:tabLst/>
                        <a:defRPr/>
                      </a:pPr>
                      <a:endParaRPr kumimoji="0" lang="en-US" altLang="en-US" sz="1000" b="1" i="0" u="none" strike="noStrike" cap="none" normalizeH="0" baseline="0" noProof="1" smtClean="0">
                        <a:ln>
                          <a:noFill/>
                        </a:ln>
                        <a:solidFill>
                          <a:schemeClr val="tx1"/>
                        </a:solidFill>
                        <a:effectLst/>
                        <a:latin typeface="+mn-lt"/>
                        <a:ea typeface="宋体" pitchFamily="2" charset="-122"/>
                      </a:endParaRPr>
                    </a:p>
                  </a:txBody>
                  <a:tcPr marL="91353" marR="91353" marT="45676" marB="45676" horzOverflow="overflow">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CC"/>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altLang="en-US" sz="1000" b="1" i="0" u="none" strike="noStrike" kern="1200" cap="none" normalizeH="0" baseline="0" noProof="1" smtClean="0">
                          <a:ln>
                            <a:noFill/>
                          </a:ln>
                          <a:solidFill>
                            <a:schemeClr val="tx1"/>
                          </a:solidFill>
                          <a:effectLst/>
                          <a:latin typeface="+mn-lt"/>
                          <a:ea typeface="宋体" pitchFamily="2" charset="-122"/>
                          <a:cs typeface="Arial" pitchFamily="34" charset="0"/>
                        </a:rPr>
                        <a:t>File name</a:t>
                      </a:r>
                    </a:p>
                  </a:txBody>
                  <a:tcPr marL="91353" marR="91353" marT="45676" marB="45676"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CC"/>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altLang="en-US" sz="1000" b="1" i="0" u="none" strike="noStrike" kern="1200" cap="none" normalizeH="0" baseline="0" noProof="1" smtClean="0">
                          <a:ln>
                            <a:noFill/>
                          </a:ln>
                          <a:solidFill>
                            <a:schemeClr val="tx1"/>
                          </a:solidFill>
                          <a:effectLst/>
                          <a:latin typeface="+mn-lt"/>
                          <a:ea typeface="宋体" pitchFamily="2" charset="-122"/>
                          <a:cs typeface="Arial" pitchFamily="34" charset="0"/>
                        </a:rPr>
                        <a:t>Sent:  Datum</a:t>
                      </a:r>
                    </a:p>
                  </a:txBody>
                  <a:tcPr marL="91353" marR="91353" marT="45676" marB="45676" horzOverflow="overflow">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CC"/>
                    </a:solidFill>
                  </a:tcPr>
                </a:tc>
                <a:extLst>
                  <a:ext uri="{0D108BD9-81ED-4DB2-BD59-A6C34878D82A}">
                    <a16:rowId xmlns:a16="http://schemas.microsoft.com/office/drawing/2014/main" val="10000"/>
                  </a:ext>
                </a:extLst>
              </a:tr>
              <a:tr h="240986">
                <a:tc>
                  <a:txBody>
                    <a:bodyPr/>
                    <a:lstStyle/>
                    <a:p>
                      <a:pPr marL="0" marR="0" lvl="0" indent="0" algn="l" defTabSz="1017588" rtl="0" eaLnBrk="1" fontAlgn="base" latinLnBrk="0" hangingPunct="1">
                        <a:lnSpc>
                          <a:spcPct val="100000"/>
                        </a:lnSpc>
                        <a:spcBef>
                          <a:spcPct val="20000"/>
                        </a:spcBef>
                        <a:spcAft>
                          <a:spcPct val="0"/>
                        </a:spcAft>
                        <a:buClrTx/>
                        <a:buSzTx/>
                        <a:buFontTx/>
                        <a:buNone/>
                        <a:tabLst/>
                        <a:defRPr/>
                      </a:pPr>
                      <a:r>
                        <a:rPr kumimoji="0" lang="en-US" altLang="en-US" sz="1000" b="1" i="0" u="none" strike="noStrike" cap="none" normalizeH="0" baseline="0" noProof="1" smtClean="0">
                          <a:ln>
                            <a:noFill/>
                          </a:ln>
                          <a:solidFill>
                            <a:schemeClr val="tx1"/>
                          </a:solidFill>
                          <a:effectLst/>
                          <a:latin typeface="+mn-lt"/>
                          <a:ea typeface="宋体" pitchFamily="2" charset="-122"/>
                        </a:rPr>
                        <a:t>DFM Report Attachment 1 </a:t>
                      </a:r>
                    </a:p>
                  </a:txBody>
                  <a:tcPr marL="43993" marR="43993" marT="44366" marB="44366" horzOverflow="overflow">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altLang="en-US" sz="1000" b="1" i="0" u="none" strike="noStrike" kern="1200" cap="none" normalizeH="0" baseline="0" noProof="1" smtClean="0">
                        <a:ln>
                          <a:noFill/>
                        </a:ln>
                        <a:solidFill>
                          <a:srgbClr val="0000FF"/>
                        </a:solidFill>
                        <a:effectLst/>
                        <a:latin typeface="+mn-lt"/>
                        <a:ea typeface="宋体" pitchFamily="2" charset="-122"/>
                        <a:cs typeface="Arial" pitchFamily="34" charset="0"/>
                      </a:endParaRPr>
                    </a:p>
                  </a:txBody>
                  <a:tcPr marL="43993" marR="43993" marT="44366" marB="44366"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altLang="en-US" sz="1000" b="1" i="0" u="none" strike="noStrike" kern="1200" cap="none" normalizeH="0" baseline="0" noProof="1" smtClean="0">
                        <a:ln>
                          <a:noFill/>
                        </a:ln>
                        <a:solidFill>
                          <a:srgbClr val="0000FF"/>
                        </a:solidFill>
                        <a:effectLst/>
                        <a:latin typeface="+mn-lt"/>
                        <a:ea typeface="宋体" pitchFamily="2" charset="-122"/>
                        <a:cs typeface="Arial" pitchFamily="34" charset="0"/>
                      </a:endParaRPr>
                    </a:p>
                  </a:txBody>
                  <a:tcPr marL="43993" marR="43993" marT="44366" marB="44366" horzOverflow="overflow">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44534">
                <a:tc>
                  <a:txBody>
                    <a:bodyPr/>
                    <a:lstStyle/>
                    <a:p>
                      <a:pPr marL="0" marR="0" lvl="0" indent="0" algn="l" defTabSz="1017588" rtl="0" eaLnBrk="1" fontAlgn="base" latinLnBrk="0" hangingPunct="1">
                        <a:lnSpc>
                          <a:spcPct val="100000"/>
                        </a:lnSpc>
                        <a:spcBef>
                          <a:spcPct val="20000"/>
                        </a:spcBef>
                        <a:spcAft>
                          <a:spcPct val="0"/>
                        </a:spcAft>
                        <a:buClrTx/>
                        <a:buSzTx/>
                        <a:buFontTx/>
                        <a:buNone/>
                        <a:tabLst/>
                        <a:defRPr/>
                      </a:pPr>
                      <a:r>
                        <a:rPr kumimoji="0" lang="en-US" altLang="en-US" sz="1000" b="1" i="0" u="none" strike="noStrike" cap="none" normalizeH="0" baseline="0" noProof="1" smtClean="0">
                          <a:ln>
                            <a:noFill/>
                          </a:ln>
                          <a:solidFill>
                            <a:schemeClr val="tx1"/>
                          </a:solidFill>
                          <a:effectLst/>
                          <a:latin typeface="+mn-lt"/>
                          <a:ea typeface="宋体" pitchFamily="2" charset="-122"/>
                        </a:rPr>
                        <a:t>DFM Report Attachment 2 </a:t>
                      </a:r>
                    </a:p>
                  </a:txBody>
                  <a:tcPr marL="43993" marR="43993" marT="44366" marB="44366" horzOverflow="overflow">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altLang="en-US" sz="1000" b="1" i="0" u="none" strike="noStrike" kern="1200" cap="none" normalizeH="0" baseline="0" noProof="1" smtClean="0">
                        <a:ln>
                          <a:noFill/>
                        </a:ln>
                        <a:solidFill>
                          <a:srgbClr val="0000FF"/>
                        </a:solidFill>
                        <a:effectLst/>
                        <a:latin typeface="+mn-lt"/>
                        <a:ea typeface="宋体" pitchFamily="2" charset="-122"/>
                        <a:cs typeface="Arial" pitchFamily="34" charset="0"/>
                      </a:endParaRPr>
                    </a:p>
                  </a:txBody>
                  <a:tcPr marL="43993" marR="43993" marT="44366" marB="44366"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altLang="en-US" sz="1000" b="1" i="0" u="none" strike="noStrike" kern="1200" cap="none" normalizeH="0" baseline="0" noProof="1" smtClean="0">
                        <a:ln>
                          <a:noFill/>
                        </a:ln>
                        <a:solidFill>
                          <a:srgbClr val="0000FF"/>
                        </a:solidFill>
                        <a:effectLst/>
                        <a:latin typeface="+mn-lt"/>
                        <a:ea typeface="宋体" pitchFamily="2" charset="-122"/>
                        <a:cs typeface="Arial" pitchFamily="34" charset="0"/>
                      </a:endParaRPr>
                    </a:p>
                  </a:txBody>
                  <a:tcPr marL="43993" marR="43993" marT="44366" marB="44366" horzOverflow="overflow">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44534">
                <a:tc>
                  <a:txBody>
                    <a:bodyPr/>
                    <a:lstStyle/>
                    <a:p>
                      <a:pPr marL="0" marR="0" lvl="0" indent="0" algn="l" defTabSz="1017588" rtl="0" eaLnBrk="1" fontAlgn="base" latinLnBrk="0" hangingPunct="1">
                        <a:lnSpc>
                          <a:spcPct val="100000"/>
                        </a:lnSpc>
                        <a:spcBef>
                          <a:spcPct val="20000"/>
                        </a:spcBef>
                        <a:spcAft>
                          <a:spcPct val="0"/>
                        </a:spcAft>
                        <a:buClrTx/>
                        <a:buSzTx/>
                        <a:buFontTx/>
                        <a:buNone/>
                        <a:tabLst/>
                        <a:defRPr/>
                      </a:pPr>
                      <a:r>
                        <a:rPr kumimoji="0" lang="en-US" altLang="en-US" sz="1000" b="1" i="0" u="none" strike="noStrike" cap="none" normalizeH="0" baseline="0" noProof="1" smtClean="0">
                          <a:ln>
                            <a:noFill/>
                          </a:ln>
                          <a:solidFill>
                            <a:schemeClr val="tx1"/>
                          </a:solidFill>
                          <a:effectLst/>
                          <a:latin typeface="+mn-lt"/>
                          <a:ea typeface="宋体" pitchFamily="2" charset="-122"/>
                        </a:rPr>
                        <a:t>DFM Report Attachment 3 </a:t>
                      </a:r>
                    </a:p>
                  </a:txBody>
                  <a:tcPr marL="43993" marR="43993" marT="44366" marB="44366" horzOverflow="overflow">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altLang="en-US" sz="1000" b="1" i="0" u="none" strike="noStrike" kern="1200" cap="none" normalizeH="0" baseline="0" noProof="1" smtClean="0">
                        <a:ln>
                          <a:noFill/>
                        </a:ln>
                        <a:solidFill>
                          <a:srgbClr val="0000FF"/>
                        </a:solidFill>
                        <a:effectLst/>
                        <a:latin typeface="+mn-lt"/>
                        <a:ea typeface="宋体" pitchFamily="2" charset="-122"/>
                        <a:cs typeface="Arial" pitchFamily="34" charset="0"/>
                      </a:endParaRPr>
                    </a:p>
                  </a:txBody>
                  <a:tcPr marL="43993" marR="43993" marT="44366" marB="44366"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altLang="en-US" sz="1000" b="1" i="0" u="none" strike="noStrike" kern="1200" cap="none" normalizeH="0" baseline="0" noProof="1" smtClean="0">
                        <a:ln>
                          <a:noFill/>
                        </a:ln>
                        <a:solidFill>
                          <a:srgbClr val="0000FF"/>
                        </a:solidFill>
                        <a:effectLst/>
                        <a:latin typeface="+mn-lt"/>
                        <a:ea typeface="宋体" pitchFamily="2" charset="-122"/>
                        <a:cs typeface="Arial" pitchFamily="34" charset="0"/>
                      </a:endParaRPr>
                    </a:p>
                  </a:txBody>
                  <a:tcPr marL="43993" marR="43993" marT="44366" marB="44366" horzOverflow="overflow">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44534">
                <a:tc>
                  <a:txBody>
                    <a:bodyPr/>
                    <a:lstStyle/>
                    <a:p>
                      <a:pPr marL="0" marR="0" lvl="0" indent="0" algn="l" defTabSz="1017588" rtl="0" eaLnBrk="1" fontAlgn="base" latinLnBrk="0" hangingPunct="1">
                        <a:lnSpc>
                          <a:spcPct val="100000"/>
                        </a:lnSpc>
                        <a:spcBef>
                          <a:spcPct val="20000"/>
                        </a:spcBef>
                        <a:spcAft>
                          <a:spcPct val="0"/>
                        </a:spcAft>
                        <a:buClrTx/>
                        <a:buSzTx/>
                        <a:buFontTx/>
                        <a:buNone/>
                        <a:tabLst/>
                        <a:defRPr/>
                      </a:pPr>
                      <a:r>
                        <a:rPr kumimoji="0" lang="en-US" altLang="en-US" sz="1000" b="1" i="0" u="none" strike="noStrike" cap="none" normalizeH="0" baseline="0" noProof="1" smtClean="0">
                          <a:ln>
                            <a:noFill/>
                          </a:ln>
                          <a:solidFill>
                            <a:schemeClr val="tx1"/>
                          </a:solidFill>
                          <a:effectLst/>
                          <a:latin typeface="+mn-lt"/>
                          <a:ea typeface="宋体" pitchFamily="2" charset="-122"/>
                        </a:rPr>
                        <a:t>DFM Report Attachment 4 </a:t>
                      </a:r>
                    </a:p>
                  </a:txBody>
                  <a:tcPr marL="43993" marR="43993" marT="44366" marB="44366" horzOverflow="overflow">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altLang="en-US" sz="1000" b="1" i="0" u="none" strike="noStrike" kern="1200" cap="none" normalizeH="0" baseline="0" noProof="1" smtClean="0">
                        <a:ln>
                          <a:noFill/>
                        </a:ln>
                        <a:solidFill>
                          <a:srgbClr val="0000FF"/>
                        </a:solidFill>
                        <a:effectLst/>
                        <a:latin typeface="+mn-lt"/>
                        <a:ea typeface="宋体" pitchFamily="2" charset="-122"/>
                        <a:cs typeface="Arial" pitchFamily="34" charset="0"/>
                      </a:endParaRPr>
                    </a:p>
                  </a:txBody>
                  <a:tcPr marL="43993" marR="43993" marT="44366" marB="44366"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altLang="en-US" sz="1000" b="1" i="0" u="none" strike="noStrike" kern="1200" cap="none" normalizeH="0" baseline="0" noProof="1" smtClean="0">
                        <a:ln>
                          <a:noFill/>
                        </a:ln>
                        <a:solidFill>
                          <a:srgbClr val="0000FF"/>
                        </a:solidFill>
                        <a:effectLst/>
                        <a:latin typeface="+mn-lt"/>
                        <a:ea typeface="宋体" pitchFamily="2" charset="-122"/>
                        <a:cs typeface="Arial" pitchFamily="34" charset="0"/>
                      </a:endParaRPr>
                    </a:p>
                  </a:txBody>
                  <a:tcPr marL="43993" marR="43993" marT="44366" marB="44366" horzOverflow="overflow">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graphicFrame>
        <p:nvGraphicFramePr>
          <p:cNvPr id="10" name="Tabela 9"/>
          <p:cNvGraphicFramePr>
            <a:graphicFrameLocks noGrp="1"/>
          </p:cNvGraphicFramePr>
          <p:nvPr>
            <p:custDataLst>
              <p:tags r:id="rId3"/>
            </p:custDataLst>
          </p:nvPr>
        </p:nvGraphicFramePr>
        <p:xfrm>
          <a:off x="8140633" y="5125684"/>
          <a:ext cx="1258799" cy="959237"/>
        </p:xfrm>
        <a:graphic>
          <a:graphicData uri="http://schemas.openxmlformats.org/drawingml/2006/table">
            <a:tbl>
              <a:tblPr firstRow="1" bandRow="1">
                <a:tableStyleId>{F5AB1C69-6EDB-4FF4-983F-18BD219EF322}</a:tableStyleId>
              </a:tblPr>
              <a:tblGrid>
                <a:gridCol w="1258799">
                  <a:extLst>
                    <a:ext uri="{9D8B030D-6E8A-4147-A177-3AD203B41FA5}">
                      <a16:colId xmlns:a16="http://schemas.microsoft.com/office/drawing/2014/main" val="20000"/>
                    </a:ext>
                  </a:extLst>
                </a:gridCol>
              </a:tblGrid>
              <a:tr h="343564">
                <a:tc>
                  <a:txBody>
                    <a:bodyPr/>
                    <a:lstStyle/>
                    <a:p>
                      <a:pPr algn="ctr"/>
                      <a:r>
                        <a:rPr lang="en-US" sz="900" dirty="0" smtClean="0"/>
                        <a:t>BSH</a:t>
                      </a:r>
                    </a:p>
                    <a:p>
                      <a:pPr algn="ctr"/>
                      <a:r>
                        <a:rPr lang="en-US" sz="900" noProof="0" dirty="0" smtClean="0"/>
                        <a:t>Decision/Comments</a:t>
                      </a:r>
                      <a:endParaRPr lang="en-US" sz="900" i="1" noProof="0" dirty="0">
                        <a:solidFill>
                          <a:schemeClr val="tx1"/>
                        </a:solidFill>
                      </a:endParaRPr>
                    </a:p>
                  </a:txBody>
                  <a:tcPr marL="68922" marR="68922" marT="34753" marB="34753" anchor="ctr"/>
                </a:tc>
                <a:extLst>
                  <a:ext uri="{0D108BD9-81ED-4DB2-BD59-A6C34878D82A}">
                    <a16:rowId xmlns:a16="http://schemas.microsoft.com/office/drawing/2014/main" val="10000"/>
                  </a:ext>
                </a:extLst>
              </a:tr>
              <a:tr h="6154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900" b="1" dirty="0" smtClean="0">
                          <a:solidFill>
                            <a:srgbClr val="00B050"/>
                          </a:solidFill>
                        </a:rPr>
                        <a:t>OK</a:t>
                      </a:r>
                      <a:r>
                        <a:rPr lang="en-US" sz="900" dirty="0" smtClean="0"/>
                        <a:t> / </a:t>
                      </a:r>
                      <a:r>
                        <a:rPr lang="en-US" sz="900" b="1" dirty="0" smtClean="0">
                          <a:solidFill>
                            <a:srgbClr val="FF0000"/>
                          </a:solidFill>
                        </a:rPr>
                        <a:t>NOK</a:t>
                      </a:r>
                    </a:p>
                    <a:p>
                      <a:pPr marL="0" marR="0" indent="0" algn="ctr" defTabSz="914400" rtl="0" eaLnBrk="1" fontAlgn="auto" latinLnBrk="0" hangingPunct="1">
                        <a:lnSpc>
                          <a:spcPct val="100000"/>
                        </a:lnSpc>
                        <a:spcBef>
                          <a:spcPts val="0"/>
                        </a:spcBef>
                        <a:spcAft>
                          <a:spcPts val="0"/>
                        </a:spcAft>
                        <a:buClrTx/>
                        <a:buSzTx/>
                        <a:buFontTx/>
                        <a:buNone/>
                        <a:tabLst/>
                        <a:defRPr/>
                      </a:pPr>
                      <a:r>
                        <a:rPr lang="en-US" sz="900" dirty="0" smtClean="0"/>
                        <a:t>Name,</a:t>
                      </a:r>
                    </a:p>
                    <a:p>
                      <a:pPr marL="0" marR="0" indent="0" algn="ctr" defTabSz="914400" rtl="0" eaLnBrk="1" fontAlgn="auto" latinLnBrk="0" hangingPunct="1">
                        <a:lnSpc>
                          <a:spcPct val="100000"/>
                        </a:lnSpc>
                        <a:spcBef>
                          <a:spcPts val="0"/>
                        </a:spcBef>
                        <a:spcAft>
                          <a:spcPts val="0"/>
                        </a:spcAft>
                        <a:buClrTx/>
                        <a:buSzTx/>
                        <a:buFontTx/>
                        <a:buNone/>
                        <a:tabLst/>
                        <a:defRPr/>
                      </a:pPr>
                      <a:r>
                        <a:rPr lang="en-US" sz="900" dirty="0" smtClean="0"/>
                        <a:t>dd.mm.yy</a:t>
                      </a:r>
                    </a:p>
                  </a:txBody>
                  <a:tcPr marL="68922" marR="68922" marT="34753" marB="34753"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1541209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slov 1_"/>
          <p:cNvSpPr txBox="1">
            <a:spLocks/>
          </p:cNvSpPr>
          <p:nvPr>
            <p:custDataLst>
              <p:tags r:id="rId1"/>
            </p:custDataLst>
          </p:nvPr>
        </p:nvSpPr>
        <p:spPr bwMode="auto">
          <a:xfrm>
            <a:off x="542447" y="287725"/>
            <a:ext cx="2220332" cy="280940"/>
          </a:xfrm>
          <a:prstGeom prst="rect">
            <a:avLst/>
          </a:prstGeom>
          <a:noFill/>
          <a:ln w="0">
            <a:noFill/>
            <a:miter lim="800000"/>
            <a:headEnd/>
            <a:tailEnd/>
          </a:ln>
          <a:effectLst/>
        </p:spPr>
        <p:txBody>
          <a:bodyPr vert="horz" wrap="none" lIns="0" tIns="0" rIns="0" bIns="0" numCol="1" anchor="t" anchorCtr="0" compatLnSpc="1">
            <a:prstTxWarp prst="textNoShape">
              <a:avLst/>
            </a:prstTxWarp>
            <a:noAutofit/>
          </a:bodyPr>
          <a:lstStyle/>
          <a:p>
            <a:pPr>
              <a:defRPr/>
            </a:pPr>
            <a:r>
              <a:rPr lang="sl-SI" sz="1399" b="1" dirty="0">
                <a:solidFill>
                  <a:srgbClr val="000000"/>
                </a:solidFill>
                <a:latin typeface="+mj-lt"/>
                <a:ea typeface="+mj-ea"/>
                <a:cs typeface="+mj-cs"/>
              </a:rPr>
              <a:t>10  OTHER REMARKS</a:t>
            </a:r>
            <a:r>
              <a:rPr lang="sl-SI" altLang="en-US" sz="1399" b="1" baseline="30000" dirty="0">
                <a:latin typeface="+mj-lt"/>
                <a:ea typeface="宋体" pitchFamily="2" charset="-122"/>
              </a:rPr>
              <a:t> B</a:t>
            </a:r>
            <a:endParaRPr lang="en-US" sz="1399" b="1" i="1" u="sng" dirty="0">
              <a:solidFill>
                <a:srgbClr val="000000"/>
              </a:solidFill>
              <a:latin typeface="+mj-lt"/>
              <a:ea typeface="+mj-ea"/>
              <a:cs typeface="+mj-cs"/>
            </a:endParaRPr>
          </a:p>
        </p:txBody>
      </p:sp>
      <p:sp>
        <p:nvSpPr>
          <p:cNvPr id="6" name="PoljeZBesedilom 5"/>
          <p:cNvSpPr txBox="1"/>
          <p:nvPr/>
        </p:nvSpPr>
        <p:spPr>
          <a:xfrm>
            <a:off x="452968" y="764845"/>
            <a:ext cx="4784545" cy="396630"/>
          </a:xfrm>
          <a:prstGeom prst="rect">
            <a:avLst/>
          </a:prstGeom>
          <a:noFill/>
        </p:spPr>
        <p:txBody>
          <a:bodyPr wrap="square" lIns="88284" tIns="44142" rIns="88284" bIns="44142" rtlCol="0">
            <a:spAutoFit/>
          </a:bodyPr>
          <a:lstStyle/>
          <a:p>
            <a:r>
              <a:rPr lang="en-US" sz="999" dirty="0"/>
              <a:t>Fill in other remarks or proposals that are important for achieving manufacturing process as foreseen with the requirements.</a:t>
            </a:r>
          </a:p>
        </p:txBody>
      </p:sp>
      <p:sp>
        <p:nvSpPr>
          <p:cNvPr id="10" name="PoljeZBesedilom 5_"/>
          <p:cNvSpPr txBox="1"/>
          <p:nvPr/>
        </p:nvSpPr>
        <p:spPr>
          <a:xfrm>
            <a:off x="408011" y="5485341"/>
            <a:ext cx="6383908" cy="396373"/>
          </a:xfrm>
          <a:prstGeom prst="rect">
            <a:avLst/>
          </a:prstGeom>
          <a:noFill/>
        </p:spPr>
        <p:txBody>
          <a:bodyPr wrap="square" lIns="88284" tIns="44142" rIns="88284" bIns="44142" rtlCol="0">
            <a:spAutoFit/>
          </a:bodyPr>
          <a:lstStyle/>
          <a:p>
            <a:r>
              <a:rPr lang="en-US" sz="999" dirty="0"/>
              <a:t>IMPORTANT NOTE: If there are no remarks to the technical requirements or other related documentation submitted by BSH, it is assumed, that supplier confirms to achieve required product, tool and process specifications. </a:t>
            </a:r>
          </a:p>
        </p:txBody>
      </p:sp>
      <p:graphicFrame>
        <p:nvGraphicFramePr>
          <p:cNvPr id="7" name="Tabela 6"/>
          <p:cNvGraphicFramePr>
            <a:graphicFrameLocks noGrp="1"/>
          </p:cNvGraphicFramePr>
          <p:nvPr>
            <p:custDataLst>
              <p:tags r:id="rId2"/>
            </p:custDataLst>
          </p:nvPr>
        </p:nvGraphicFramePr>
        <p:xfrm>
          <a:off x="8140633" y="5125684"/>
          <a:ext cx="1258799" cy="959237"/>
        </p:xfrm>
        <a:graphic>
          <a:graphicData uri="http://schemas.openxmlformats.org/drawingml/2006/table">
            <a:tbl>
              <a:tblPr firstRow="1" bandRow="1">
                <a:tableStyleId>{F5AB1C69-6EDB-4FF4-983F-18BD219EF322}</a:tableStyleId>
              </a:tblPr>
              <a:tblGrid>
                <a:gridCol w="1258799">
                  <a:extLst>
                    <a:ext uri="{9D8B030D-6E8A-4147-A177-3AD203B41FA5}">
                      <a16:colId xmlns:a16="http://schemas.microsoft.com/office/drawing/2014/main" val="20000"/>
                    </a:ext>
                  </a:extLst>
                </a:gridCol>
              </a:tblGrid>
              <a:tr h="343564">
                <a:tc>
                  <a:txBody>
                    <a:bodyPr/>
                    <a:lstStyle/>
                    <a:p>
                      <a:pPr algn="ctr"/>
                      <a:r>
                        <a:rPr lang="en-US" sz="900" dirty="0" smtClean="0"/>
                        <a:t>BSH</a:t>
                      </a:r>
                    </a:p>
                    <a:p>
                      <a:pPr algn="ctr"/>
                      <a:r>
                        <a:rPr lang="en-US" sz="900" noProof="0" dirty="0" smtClean="0"/>
                        <a:t>Decision/Comments</a:t>
                      </a:r>
                      <a:endParaRPr lang="en-US" sz="900" i="1" noProof="0" dirty="0">
                        <a:solidFill>
                          <a:schemeClr val="tx1"/>
                        </a:solidFill>
                      </a:endParaRPr>
                    </a:p>
                  </a:txBody>
                  <a:tcPr marL="68922" marR="68922" marT="34753" marB="34753" anchor="ctr"/>
                </a:tc>
                <a:extLst>
                  <a:ext uri="{0D108BD9-81ED-4DB2-BD59-A6C34878D82A}">
                    <a16:rowId xmlns:a16="http://schemas.microsoft.com/office/drawing/2014/main" val="10000"/>
                  </a:ext>
                </a:extLst>
              </a:tr>
              <a:tr h="6154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900" b="1" dirty="0" smtClean="0">
                          <a:solidFill>
                            <a:srgbClr val="00B050"/>
                          </a:solidFill>
                        </a:rPr>
                        <a:t>OK</a:t>
                      </a:r>
                      <a:r>
                        <a:rPr lang="en-US" sz="900" dirty="0" smtClean="0"/>
                        <a:t> / </a:t>
                      </a:r>
                      <a:r>
                        <a:rPr lang="en-US" sz="900" b="1" dirty="0" smtClean="0">
                          <a:solidFill>
                            <a:srgbClr val="FF0000"/>
                          </a:solidFill>
                        </a:rPr>
                        <a:t>NOK</a:t>
                      </a:r>
                    </a:p>
                    <a:p>
                      <a:pPr marL="0" marR="0" indent="0" algn="ctr" defTabSz="914400" rtl="0" eaLnBrk="1" fontAlgn="auto" latinLnBrk="0" hangingPunct="1">
                        <a:lnSpc>
                          <a:spcPct val="100000"/>
                        </a:lnSpc>
                        <a:spcBef>
                          <a:spcPts val="0"/>
                        </a:spcBef>
                        <a:spcAft>
                          <a:spcPts val="0"/>
                        </a:spcAft>
                        <a:buClrTx/>
                        <a:buSzTx/>
                        <a:buFontTx/>
                        <a:buNone/>
                        <a:tabLst/>
                        <a:defRPr/>
                      </a:pPr>
                      <a:r>
                        <a:rPr lang="en-US" sz="900" dirty="0" smtClean="0"/>
                        <a:t>Name,</a:t>
                      </a:r>
                    </a:p>
                    <a:p>
                      <a:pPr marL="0" marR="0" indent="0" algn="ctr" defTabSz="914400" rtl="0" eaLnBrk="1" fontAlgn="auto" latinLnBrk="0" hangingPunct="1">
                        <a:lnSpc>
                          <a:spcPct val="100000"/>
                        </a:lnSpc>
                        <a:spcBef>
                          <a:spcPts val="0"/>
                        </a:spcBef>
                        <a:spcAft>
                          <a:spcPts val="0"/>
                        </a:spcAft>
                        <a:buClrTx/>
                        <a:buSzTx/>
                        <a:buFontTx/>
                        <a:buNone/>
                        <a:tabLst/>
                        <a:defRPr/>
                      </a:pPr>
                      <a:r>
                        <a:rPr lang="en-US" sz="900" dirty="0" smtClean="0"/>
                        <a:t>dd.mm.yy</a:t>
                      </a:r>
                    </a:p>
                  </a:txBody>
                  <a:tcPr marL="68922" marR="68922" marT="34753" marB="34753"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9754331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p:cNvPicPr>
          <p:nvPr/>
        </p:nvPicPr>
        <p:blipFill>
          <a:blip r:embed="rId2" cstate="print"/>
          <a:stretch>
            <a:fillRect/>
          </a:stretch>
        </p:blipFill>
        <p:spPr>
          <a:xfrm>
            <a:off x="0" y="0"/>
            <a:ext cx="9537700" cy="6642100"/>
          </a:xfrm>
          <a:prstGeom prst="rect">
            <a:avLst/>
          </a:prstGeom>
        </p:spPr>
      </p:pic>
      <p:sp>
        <p:nvSpPr>
          <p:cNvPr id="5" name="TextBox 2"/>
          <p:cNvSpPr txBox="1"/>
          <p:nvPr/>
        </p:nvSpPr>
        <p:spPr>
          <a:xfrm>
            <a:off x="352150" y="1671216"/>
            <a:ext cx="2814873" cy="1538883"/>
          </a:xfrm>
          <a:prstGeom prst="rect">
            <a:avLst/>
          </a:prstGeom>
          <a:noFill/>
        </p:spPr>
        <p:txBody>
          <a:bodyPr vert="horz" wrap="none" lIns="0" tIns="0" rIns="0" bIns="0" rtlCol="0">
            <a:spAutoFit/>
          </a:bodyPr>
          <a:lstStyle/>
          <a:p>
            <a:pPr>
              <a:lnSpc>
                <a:spcPts val="2990"/>
              </a:lnSpc>
            </a:pPr>
            <a:r>
              <a:rPr lang="en-CA" sz="2800" b="1" dirty="0">
                <a:solidFill>
                  <a:srgbClr val="000000"/>
                </a:solidFill>
                <a:latin typeface="Arial Bold"/>
                <a:cs typeface="Arial Bold"/>
              </a:rPr>
              <a:t>Moldflow Report</a:t>
            </a:r>
          </a:p>
          <a:p>
            <a:pPr>
              <a:lnSpc>
                <a:spcPts val="2990"/>
              </a:lnSpc>
            </a:pPr>
            <a:endParaRPr lang="en-CA" sz="2400" dirty="0">
              <a:solidFill>
                <a:srgbClr val="000000"/>
              </a:solidFill>
              <a:latin typeface="Arial Bold"/>
              <a:cs typeface="Arial Bold"/>
            </a:endParaRPr>
          </a:p>
          <a:p>
            <a:pPr>
              <a:lnSpc>
                <a:spcPts val="2990"/>
              </a:lnSpc>
            </a:pPr>
            <a:r>
              <a:rPr lang="en-CA" sz="2400" dirty="0">
                <a:solidFill>
                  <a:srgbClr val="000000"/>
                </a:solidFill>
                <a:latin typeface="Arial Bold"/>
                <a:cs typeface="Arial Bold"/>
              </a:rPr>
              <a:t>Part name</a:t>
            </a:r>
          </a:p>
          <a:p>
            <a:pPr>
              <a:lnSpc>
                <a:spcPts val="2990"/>
              </a:lnSpc>
            </a:pPr>
            <a:endParaRPr lang="en-CA" sz="2604" dirty="0">
              <a:solidFill>
                <a:srgbClr val="000000"/>
              </a:solidFill>
            </a:endParaRPr>
          </a:p>
        </p:txBody>
      </p:sp>
      <p:sp>
        <p:nvSpPr>
          <p:cNvPr id="3" name="TextBox 3"/>
          <p:cNvSpPr txBox="1"/>
          <p:nvPr/>
        </p:nvSpPr>
        <p:spPr>
          <a:xfrm>
            <a:off x="7835900" y="6083300"/>
            <a:ext cx="923330" cy="333425"/>
          </a:xfrm>
          <a:prstGeom prst="rect">
            <a:avLst/>
          </a:prstGeom>
          <a:noFill/>
        </p:spPr>
        <p:txBody>
          <a:bodyPr vert="horz" wrap="none" lIns="0" tIns="0" rIns="0" bIns="0" rtlCol="0">
            <a:spAutoFit/>
          </a:bodyPr>
          <a:lstStyle/>
          <a:p>
            <a:pPr>
              <a:lnSpc>
                <a:spcPts val="1265"/>
              </a:lnSpc>
            </a:pPr>
            <a:r>
              <a:rPr lang="en-CA" sz="1103" dirty="0">
                <a:solidFill>
                  <a:schemeClr val="bg1"/>
                </a:solidFill>
                <a:latin typeface="Arial"/>
                <a:cs typeface="Arial"/>
              </a:rPr>
              <a:t>Picture of part:</a:t>
            </a:r>
          </a:p>
          <a:p>
            <a:pPr>
              <a:lnSpc>
                <a:spcPts val="1265"/>
              </a:lnSpc>
            </a:pPr>
            <a:endParaRPr lang="en-CA" sz="1103" dirty="0">
              <a:solidFill>
                <a:schemeClr val="bg1"/>
              </a:solidFill>
            </a:endParaRPr>
          </a:p>
        </p:txBody>
      </p:sp>
      <p:sp>
        <p:nvSpPr>
          <p:cNvPr id="8" name="TextBox 13"/>
          <p:cNvSpPr txBox="1"/>
          <p:nvPr/>
        </p:nvSpPr>
        <p:spPr>
          <a:xfrm>
            <a:off x="355600" y="6375400"/>
            <a:ext cx="5905500" cy="115416"/>
          </a:xfrm>
          <a:prstGeom prst="rect">
            <a:avLst/>
          </a:prstGeom>
          <a:noFill/>
        </p:spPr>
        <p:txBody>
          <a:bodyPr vert="horz" wrap="square" lIns="0" tIns="0" rIns="0" bIns="0" rtlCol="0">
            <a:spAutoFit/>
          </a:bodyPr>
          <a:lstStyle/>
          <a:p>
            <a:pPr>
              <a:lnSpc>
                <a:spcPts val="920"/>
              </a:lnSpc>
            </a:pPr>
            <a:r>
              <a:rPr lang="en-CA" sz="803" spc="300" dirty="0">
                <a:solidFill>
                  <a:srgbClr val="000000"/>
                </a:solidFill>
                <a:latin typeface="Arial"/>
                <a:cs typeface="Arial"/>
              </a:rPr>
              <a:t>BSH Hausgeräte GmbH / Product Division Consumer Products</a:t>
            </a:r>
          </a:p>
        </p:txBody>
      </p:sp>
      <p:sp>
        <p:nvSpPr>
          <p:cNvPr id="4" name="TextBox 3_"/>
          <p:cNvSpPr txBox="1"/>
          <p:nvPr/>
        </p:nvSpPr>
        <p:spPr>
          <a:xfrm>
            <a:off x="7305452" y="1245374"/>
            <a:ext cx="2232248" cy="369332"/>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Rev. / Date</a:t>
            </a:r>
          </a:p>
        </p:txBody>
      </p:sp>
      <p:sp>
        <p:nvSpPr>
          <p:cNvPr id="6" name="Textfeld 5"/>
          <p:cNvSpPr txBox="1"/>
          <p:nvPr/>
        </p:nvSpPr>
        <p:spPr>
          <a:xfrm>
            <a:off x="-55686" y="0"/>
            <a:ext cx="3151825" cy="307777"/>
          </a:xfrm>
          <a:prstGeom prst="rect">
            <a:avLst/>
          </a:prstGeom>
          <a:noFill/>
        </p:spPr>
        <p:txBody>
          <a:bodyPr wrap="none" rtlCol="0">
            <a:spAutoFit/>
          </a:bodyPr>
          <a:lstStyle/>
          <a:p>
            <a:r>
              <a:rPr lang="en-US" sz="700" dirty="0">
                <a:latin typeface="Arial" panose="020B0604020202020204" pitchFamily="34" charset="0"/>
                <a:cs typeface="Arial" panose="020B0604020202020204" pitchFamily="34" charset="0"/>
              </a:rPr>
              <a:t>Storage location of actual version:</a:t>
            </a:r>
          </a:p>
          <a:p>
            <a:r>
              <a:rPr lang="en-US" sz="700" dirty="0">
                <a:latin typeface="Arial" panose="020B0604020202020204" pitchFamily="34" charset="0"/>
                <a:cs typeface="Arial" panose="020B0604020202020204" pitchFamily="34" charset="0"/>
                <a:hlinkClick r:id="rId3"/>
              </a:rPr>
              <a:t>https://</a:t>
            </a:r>
            <a:r>
              <a:rPr lang="en-US" sz="700" dirty="0" smtClean="0">
                <a:latin typeface="Arial" panose="020B0604020202020204" pitchFamily="34" charset="0"/>
                <a:cs typeface="Arial" panose="020B0604020202020204" pitchFamily="34" charset="0"/>
                <a:hlinkClick r:id="rId3"/>
              </a:rPr>
              <a:t>www.bsh-group.com/si/podjetje/globalna-nabavna-veriga/dokumenti</a:t>
            </a:r>
            <a:r>
              <a:rPr lang="en-US" sz="700" dirty="0" smtClean="0">
                <a:latin typeface="Arial" panose="020B0604020202020204" pitchFamily="34" charset="0"/>
                <a:cs typeface="Arial" panose="020B0604020202020204" pitchFamily="34" charset="0"/>
              </a:rPr>
              <a:t> </a:t>
            </a:r>
            <a:endParaRPr lang="en-US" sz="700" dirty="0">
              <a:latin typeface="Arial" panose="020B0604020202020204" pitchFamily="34" charset="0"/>
              <a:cs typeface="Arial" panose="020B0604020202020204" pitchFamily="34" charset="0"/>
            </a:endParaRPr>
          </a:p>
        </p:txBody>
      </p:sp>
      <p:sp>
        <p:nvSpPr>
          <p:cNvPr id="10" name="TextBox 14"/>
          <p:cNvSpPr txBox="1"/>
          <p:nvPr/>
        </p:nvSpPr>
        <p:spPr>
          <a:xfrm>
            <a:off x="7518400" y="6375400"/>
            <a:ext cx="1780937" cy="115416"/>
          </a:xfrm>
          <a:prstGeom prst="rect">
            <a:avLst/>
          </a:prstGeom>
          <a:noFill/>
        </p:spPr>
        <p:txBody>
          <a:bodyPr vert="horz" wrap="none" lIns="0" tIns="0" rIns="0" bIns="0" rtlCol="0">
            <a:spAutoFit/>
          </a:bodyPr>
          <a:lstStyle/>
          <a:p>
            <a:pPr>
              <a:lnSpc>
                <a:spcPts val="920"/>
              </a:lnSpc>
            </a:pPr>
            <a:r>
              <a:rPr lang="en-CA" sz="803" dirty="0">
                <a:solidFill>
                  <a:srgbClr val="000000"/>
                </a:solidFill>
                <a:latin typeface="Arial"/>
                <a:cs typeface="Arial"/>
              </a:rPr>
              <a:t>MF Report </a:t>
            </a:r>
            <a:r>
              <a:rPr lang="en-CA" sz="803" dirty="0" smtClean="0">
                <a:solidFill>
                  <a:srgbClr val="000000"/>
                </a:solidFill>
                <a:latin typeface="Arial"/>
                <a:cs typeface="Arial"/>
              </a:rPr>
              <a:t>(Version 08/2021) </a:t>
            </a:r>
            <a:r>
              <a:rPr lang="en-CA" sz="803" dirty="0">
                <a:solidFill>
                  <a:srgbClr val="000000"/>
                </a:solidFill>
                <a:latin typeface="Arial"/>
                <a:cs typeface="Arial"/>
              </a:rPr>
              <a:t>I Page: </a:t>
            </a:r>
            <a:fld id="{DC2CED4D-9EBB-46B0-9FDD-8A76FA4AB74B}" type="slidenum">
              <a:rPr lang="en-CA" sz="803" smtClean="0">
                <a:solidFill>
                  <a:srgbClr val="000000"/>
                </a:solidFill>
                <a:latin typeface="Arial"/>
                <a:cs typeface="Arial"/>
              </a:rPr>
              <a:t>17</a:t>
            </a:fld>
            <a:endParaRPr lang="en-CA" sz="803" dirty="0">
              <a:solidFill>
                <a:srgbClr val="000000"/>
              </a:solidFill>
              <a:latin typeface="Arial"/>
              <a:cs typeface="Aria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3"/>
          <p:cNvSpPr txBox="1">
            <a:spLocks/>
          </p:cNvSpPr>
          <p:nvPr/>
        </p:nvSpPr>
        <p:spPr>
          <a:xfrm>
            <a:off x="368300" y="383477"/>
            <a:ext cx="9009062" cy="567659"/>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3200" dirty="0"/>
              <a:t>Document History</a:t>
            </a:r>
          </a:p>
        </p:txBody>
      </p:sp>
      <p:graphicFrame>
        <p:nvGraphicFramePr>
          <p:cNvPr id="7" name="Inhaltsplatzhalter 6"/>
          <p:cNvGraphicFramePr>
            <a:graphicFrameLocks/>
          </p:cNvGraphicFramePr>
          <p:nvPr>
            <p:extLst>
              <p:ext uri="{D42A27DB-BD31-4B8C-83A1-F6EECF244321}">
                <p14:modId xmlns:p14="http://schemas.microsoft.com/office/powerpoint/2010/main" val="1462166438"/>
              </p:ext>
            </p:extLst>
          </p:nvPr>
        </p:nvGraphicFramePr>
        <p:xfrm>
          <a:off x="493341" y="1768667"/>
          <a:ext cx="8661725" cy="3043560"/>
        </p:xfrm>
        <a:graphic>
          <a:graphicData uri="http://schemas.openxmlformats.org/drawingml/2006/table">
            <a:tbl>
              <a:tblPr firstRow="1" bandRow="1">
                <a:tableStyleId>{5C22544A-7EE6-4342-B048-85BDC9FD1C3A}</a:tableStyleId>
              </a:tblPr>
              <a:tblGrid>
                <a:gridCol w="561090">
                  <a:extLst>
                    <a:ext uri="{9D8B030D-6E8A-4147-A177-3AD203B41FA5}">
                      <a16:colId xmlns:a16="http://schemas.microsoft.com/office/drawing/2014/main" val="1306755108"/>
                    </a:ext>
                  </a:extLst>
                </a:gridCol>
                <a:gridCol w="720080">
                  <a:extLst>
                    <a:ext uri="{9D8B030D-6E8A-4147-A177-3AD203B41FA5}">
                      <a16:colId xmlns:a16="http://schemas.microsoft.com/office/drawing/2014/main" val="2669735448"/>
                    </a:ext>
                  </a:extLst>
                </a:gridCol>
                <a:gridCol w="792088">
                  <a:extLst>
                    <a:ext uri="{9D8B030D-6E8A-4147-A177-3AD203B41FA5}">
                      <a16:colId xmlns:a16="http://schemas.microsoft.com/office/drawing/2014/main" val="535247953"/>
                    </a:ext>
                  </a:extLst>
                </a:gridCol>
                <a:gridCol w="6588467">
                  <a:extLst>
                    <a:ext uri="{9D8B030D-6E8A-4147-A177-3AD203B41FA5}">
                      <a16:colId xmlns:a16="http://schemas.microsoft.com/office/drawing/2014/main" val="545133083"/>
                    </a:ext>
                  </a:extLst>
                </a:gridCol>
              </a:tblGrid>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kern="1200" noProof="0" dirty="0">
                          <a:solidFill>
                            <a:schemeClr val="dk1"/>
                          </a:solidFill>
                          <a:latin typeface="+mn-lt"/>
                          <a:ea typeface="+mn-ea"/>
                          <a:cs typeface="+mn-cs"/>
                        </a:rPr>
                        <a:t>Revision</a:t>
                      </a: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kern="1200" noProof="0" dirty="0">
                          <a:solidFill>
                            <a:schemeClr val="dk1"/>
                          </a:solidFill>
                          <a:latin typeface="+mn-lt"/>
                          <a:ea typeface="+mn-ea"/>
                          <a:cs typeface="+mn-cs"/>
                        </a:rPr>
                        <a:t>Date</a:t>
                      </a: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r>
                        <a:rPr lang="en-GB" sz="1000" b="0" kern="1200" noProof="0" dirty="0">
                          <a:solidFill>
                            <a:schemeClr val="dk1"/>
                          </a:solidFill>
                          <a:latin typeface="+mn-lt"/>
                          <a:ea typeface="+mn-ea"/>
                          <a:cs typeface="+mn-cs"/>
                        </a:rPr>
                        <a:t>Created by</a:t>
                      </a: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kern="1200" noProof="0" dirty="0">
                          <a:solidFill>
                            <a:schemeClr val="dk1"/>
                          </a:solidFill>
                          <a:latin typeface="+mn-lt"/>
                          <a:ea typeface="+mn-ea"/>
                          <a:cs typeface="+mn-cs"/>
                        </a:rPr>
                        <a:t>Modification Text</a:t>
                      </a: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2892918893"/>
                  </a:ext>
                </a:extLst>
              </a:tr>
              <a:tr h="1716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0696499"/>
                  </a:ext>
                </a:extLst>
              </a:tr>
              <a:tr h="1992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kern="1200" baseline="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04270241"/>
                  </a:ext>
                </a:extLst>
              </a:tr>
              <a:tr h="1440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90619378"/>
                  </a:ext>
                </a:extLst>
              </a:tr>
              <a:tr h="2011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kern="1200" baseline="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16570330"/>
                  </a:ext>
                </a:extLst>
              </a:tr>
              <a:tr h="1828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9178075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7195242"/>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kern="120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193432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00463981"/>
                  </a:ext>
                </a:extLst>
              </a:tr>
              <a:tr h="1939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5595601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3378900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5273342"/>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1598943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7310558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93189288"/>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60047276"/>
                  </a:ext>
                </a:extLst>
              </a:tr>
            </a:tbl>
          </a:graphicData>
        </a:graphic>
      </p:graphicFrame>
      <p:sp>
        <p:nvSpPr>
          <p:cNvPr id="8" name="TextBox 14"/>
          <p:cNvSpPr txBox="1"/>
          <p:nvPr/>
        </p:nvSpPr>
        <p:spPr>
          <a:xfrm>
            <a:off x="7518400" y="6375400"/>
            <a:ext cx="1780937" cy="115416"/>
          </a:xfrm>
          <a:prstGeom prst="rect">
            <a:avLst/>
          </a:prstGeom>
          <a:noFill/>
        </p:spPr>
        <p:txBody>
          <a:bodyPr vert="horz" wrap="none" lIns="0" tIns="0" rIns="0" bIns="0" rtlCol="0">
            <a:spAutoFit/>
          </a:bodyPr>
          <a:lstStyle/>
          <a:p>
            <a:pPr>
              <a:lnSpc>
                <a:spcPts val="920"/>
              </a:lnSpc>
            </a:pPr>
            <a:r>
              <a:rPr lang="en-CA" sz="803" dirty="0">
                <a:solidFill>
                  <a:srgbClr val="000000"/>
                </a:solidFill>
                <a:latin typeface="Arial"/>
                <a:cs typeface="Arial"/>
              </a:rPr>
              <a:t>MF Report </a:t>
            </a:r>
            <a:r>
              <a:rPr lang="en-CA" sz="803" dirty="0" smtClean="0">
                <a:solidFill>
                  <a:srgbClr val="000000"/>
                </a:solidFill>
                <a:latin typeface="Arial"/>
                <a:cs typeface="Arial"/>
              </a:rPr>
              <a:t>(Version 08/2021) </a:t>
            </a:r>
            <a:r>
              <a:rPr lang="en-CA" sz="803" dirty="0">
                <a:solidFill>
                  <a:srgbClr val="000000"/>
                </a:solidFill>
                <a:latin typeface="Arial"/>
                <a:cs typeface="Arial"/>
              </a:rPr>
              <a:t>I Page: </a:t>
            </a:r>
            <a:fld id="{DC2CED4D-9EBB-46B0-9FDD-8A76FA4AB74B}" type="slidenum">
              <a:rPr lang="en-CA" sz="803" smtClean="0">
                <a:solidFill>
                  <a:srgbClr val="000000"/>
                </a:solidFill>
                <a:latin typeface="Arial"/>
                <a:cs typeface="Arial"/>
              </a:rPr>
              <a:t>18</a:t>
            </a:fld>
            <a:endParaRPr lang="en-CA" sz="803" dirty="0">
              <a:solidFill>
                <a:srgbClr val="000000"/>
              </a:solidFill>
              <a:latin typeface="Arial"/>
              <a:cs typeface="Arial"/>
            </a:endParaRPr>
          </a:p>
        </p:txBody>
      </p:sp>
      <p:sp>
        <p:nvSpPr>
          <p:cNvPr id="9" name="TextBox 13"/>
          <p:cNvSpPr txBox="1"/>
          <p:nvPr/>
        </p:nvSpPr>
        <p:spPr>
          <a:xfrm>
            <a:off x="355600" y="6375400"/>
            <a:ext cx="5905500" cy="115416"/>
          </a:xfrm>
          <a:prstGeom prst="rect">
            <a:avLst/>
          </a:prstGeom>
          <a:noFill/>
        </p:spPr>
        <p:txBody>
          <a:bodyPr vert="horz" wrap="square" lIns="0" tIns="0" rIns="0" bIns="0" rtlCol="0">
            <a:spAutoFit/>
          </a:bodyPr>
          <a:lstStyle/>
          <a:p>
            <a:pPr>
              <a:lnSpc>
                <a:spcPts val="920"/>
              </a:lnSpc>
            </a:pPr>
            <a:r>
              <a:rPr lang="en-CA" sz="803" spc="300" dirty="0">
                <a:solidFill>
                  <a:srgbClr val="000000"/>
                </a:solidFill>
                <a:latin typeface="Arial"/>
                <a:cs typeface="Arial"/>
              </a:rPr>
              <a:t>BSH Hausgeräte GmbH / Product Division Consumer Products</a:t>
            </a:r>
          </a:p>
        </p:txBody>
      </p:sp>
      <p:sp>
        <p:nvSpPr>
          <p:cNvPr id="10" name="Textfeld 9"/>
          <p:cNvSpPr txBox="1"/>
          <p:nvPr/>
        </p:nvSpPr>
        <p:spPr>
          <a:xfrm>
            <a:off x="394094" y="907364"/>
            <a:ext cx="8760972" cy="738664"/>
          </a:xfrm>
          <a:prstGeom prst="rect">
            <a:avLst/>
          </a:prstGeom>
          <a:noFill/>
        </p:spPr>
        <p:txBody>
          <a:bodyPr wrap="square" rtlCol="0">
            <a:spAutoFit/>
          </a:bodyPr>
          <a:lstStyle/>
          <a:p>
            <a:r>
              <a:rPr lang="en-US" sz="1050" dirty="0">
                <a:latin typeface="Calibri" panose="020F0502020204030204" pitchFamily="34" charset="0"/>
                <a:cs typeface="Calibri" panose="020F0502020204030204" pitchFamily="34" charset="0"/>
              </a:rPr>
              <a:t>Step A - BSH internal during development, only on the component (optional) </a:t>
            </a:r>
          </a:p>
          <a:p>
            <a:r>
              <a:rPr lang="en-US" sz="1050" dirty="0">
                <a:latin typeface="Calibri" panose="020F0502020204030204" pitchFamily="34" charset="0"/>
                <a:cs typeface="Calibri" panose="020F0502020204030204" pitchFamily="34" charset="0"/>
              </a:rPr>
              <a:t>Step B - requested suppliers, on the component with simplified cooling and simplified gate </a:t>
            </a:r>
          </a:p>
          <a:p>
            <a:r>
              <a:rPr lang="en-US" sz="1050" dirty="0">
                <a:latin typeface="Calibri" panose="020F0502020204030204" pitchFamily="34" charset="0"/>
                <a:cs typeface="Calibri" panose="020F0502020204030204" pitchFamily="34" charset="0"/>
              </a:rPr>
              <a:t>Step C - selected supplier together with DFM document before start of tool making, component with sprue and tool with concrete CAD tool design </a:t>
            </a:r>
          </a:p>
          <a:p>
            <a:r>
              <a:rPr lang="en-US" sz="1050" dirty="0">
                <a:latin typeface="Calibri" panose="020F0502020204030204" pitchFamily="34" charset="0"/>
                <a:cs typeface="Calibri" panose="020F0502020204030204" pitchFamily="34" charset="0"/>
              </a:rPr>
              <a:t>(Step C may have to be repeated for larger tool changes)</a:t>
            </a:r>
          </a:p>
        </p:txBody>
      </p:sp>
    </p:spTree>
    <p:extLst>
      <p:ext uri="{BB962C8B-B14F-4D97-AF65-F5344CB8AC3E}">
        <p14:creationId xmlns:p14="http://schemas.microsoft.com/office/powerpoint/2010/main" val="2537027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el 3"/>
          <p:cNvSpPr>
            <a:spLocks noGrp="1"/>
          </p:cNvSpPr>
          <p:nvPr>
            <p:ph type="title"/>
          </p:nvPr>
        </p:nvSpPr>
        <p:spPr>
          <a:xfrm>
            <a:off x="368300" y="383477"/>
            <a:ext cx="9009062" cy="423643"/>
          </a:xfrm>
        </p:spPr>
        <p:txBody>
          <a:bodyPr>
            <a:noAutofit/>
          </a:bodyPr>
          <a:lstStyle/>
          <a:p>
            <a:pPr algn="l"/>
            <a:r>
              <a:rPr lang="en-GB" sz="3200" noProof="0" dirty="0"/>
              <a:t>General Rules </a:t>
            </a:r>
          </a:p>
        </p:txBody>
      </p:sp>
      <p:sp>
        <p:nvSpPr>
          <p:cNvPr id="5" name="Inhaltsplatzhalter 4"/>
          <p:cNvSpPr>
            <a:spLocks noGrp="1"/>
          </p:cNvSpPr>
          <p:nvPr>
            <p:ph idx="1"/>
          </p:nvPr>
        </p:nvSpPr>
        <p:spPr>
          <a:xfrm>
            <a:off x="304354" y="1023144"/>
            <a:ext cx="9145016" cy="5328592"/>
          </a:xfrm>
        </p:spPr>
        <p:txBody>
          <a:bodyPr>
            <a:noAutofit/>
          </a:bodyPr>
          <a:lstStyle/>
          <a:p>
            <a:r>
              <a:rPr lang="en-GB" sz="1000" b="1" dirty="0">
                <a:cs typeface="Arial" panose="020B0604020202020204" pitchFamily="34" charset="0"/>
              </a:rPr>
              <a:t>Feasibility Commitment stay valid!</a:t>
            </a:r>
            <a:r>
              <a:rPr lang="en-GB" sz="1000" dirty="0">
                <a:cs typeface="Arial" panose="020B0604020202020204" pitchFamily="34" charset="0"/>
              </a:rPr>
              <a:t> also if results of Moldflow are out of tolerance </a:t>
            </a:r>
            <a:r>
              <a:rPr lang="en-GB" sz="1000" dirty="0">
                <a:cs typeface="Arial" panose="020B0604020202020204" pitchFamily="34" charset="0"/>
                <a:sym typeface="Wingdings" panose="05000000000000000000" pitchFamily="2" charset="2"/>
              </a:rPr>
              <a:t> </a:t>
            </a:r>
            <a:r>
              <a:rPr lang="en-GB" sz="1000" b="1" dirty="0">
                <a:cs typeface="Arial" panose="020B0604020202020204" pitchFamily="34" charset="0"/>
                <a:sym typeface="Wingdings" panose="05000000000000000000" pitchFamily="2" charset="2"/>
              </a:rPr>
              <a:t>real part must arrive tolerances</a:t>
            </a:r>
          </a:p>
          <a:p>
            <a:r>
              <a:rPr lang="en-GB" sz="1000" noProof="0" dirty="0" smtClean="0">
                <a:cs typeface="Arial" panose="020B0604020202020204" pitchFamily="34" charset="0"/>
              </a:rPr>
              <a:t>Language </a:t>
            </a:r>
            <a:r>
              <a:rPr lang="en-GB" sz="1000" noProof="0" dirty="0">
                <a:cs typeface="Arial" panose="020B0604020202020204" pitchFamily="34" charset="0"/>
              </a:rPr>
              <a:t>of document is English</a:t>
            </a:r>
          </a:p>
          <a:p>
            <a:r>
              <a:rPr lang="en-GB" sz="1000" noProof="0" dirty="0">
                <a:cs typeface="Arial" panose="020B0604020202020204" pitchFamily="34" charset="0"/>
              </a:rPr>
              <a:t>Naming of document is MF SAP </a:t>
            </a:r>
            <a:r>
              <a:rPr lang="en-GB" sz="1000" noProof="0" dirty="0" err="1">
                <a:cs typeface="Arial" panose="020B0604020202020204" pitchFamily="34" charset="0"/>
              </a:rPr>
              <a:t>Nr</a:t>
            </a:r>
            <a:r>
              <a:rPr lang="en-GB" sz="1000" noProof="0" dirty="0">
                <a:cs typeface="Arial" panose="020B0604020202020204" pitchFamily="34" charset="0"/>
              </a:rPr>
              <a:t>. – </a:t>
            </a:r>
            <a:r>
              <a:rPr lang="en-GB" sz="1000" dirty="0">
                <a:cs typeface="Arial" panose="020B0604020202020204" pitchFamily="34" charset="0"/>
              </a:rPr>
              <a:t>Revision – Part </a:t>
            </a:r>
            <a:r>
              <a:rPr lang="en-GB" sz="1000" noProof="0" dirty="0">
                <a:cs typeface="Arial" panose="020B0604020202020204" pitchFamily="34" charset="0"/>
              </a:rPr>
              <a:t>Name (</a:t>
            </a:r>
            <a:r>
              <a:rPr lang="en-GB" sz="1000" i="1" noProof="0" dirty="0">
                <a:cs typeface="Arial" panose="020B0604020202020204" pitchFamily="34" charset="0"/>
              </a:rPr>
              <a:t>example: MF 8001001515 – </a:t>
            </a:r>
            <a:r>
              <a:rPr lang="en-GB" sz="1000" i="1" dirty="0">
                <a:cs typeface="Arial" panose="020B0604020202020204" pitchFamily="34" charset="0"/>
              </a:rPr>
              <a:t>A1 – Sample </a:t>
            </a:r>
            <a:r>
              <a:rPr lang="en-GB" sz="1000" i="1" noProof="0" dirty="0">
                <a:cs typeface="Arial" panose="020B0604020202020204" pitchFamily="34" charset="0"/>
              </a:rPr>
              <a:t>Name</a:t>
            </a:r>
            <a:r>
              <a:rPr lang="en-GB" sz="1000" noProof="0" dirty="0">
                <a:cs typeface="Arial" panose="020B0604020202020204" pitchFamily="34" charset="0"/>
              </a:rPr>
              <a:t>)</a:t>
            </a:r>
          </a:p>
          <a:p>
            <a:r>
              <a:rPr lang="en-GB" sz="1000" noProof="0" dirty="0">
                <a:cs typeface="Arial" panose="020B0604020202020204" pitchFamily="34" charset="0"/>
              </a:rPr>
              <a:t>Results have to be in SI-Units or typical units, different units after conforming by BSH possible</a:t>
            </a:r>
          </a:p>
          <a:p>
            <a:r>
              <a:rPr lang="en-GB" sz="1000" dirty="0">
                <a:cs typeface="Arial" panose="020B0604020202020204" pitchFamily="34" charset="0"/>
              </a:rPr>
              <a:t>Instead of unit “bar” it is possible use unit “MPa” (change must be marked!)</a:t>
            </a:r>
          </a:p>
          <a:p>
            <a:r>
              <a:rPr lang="en-GB" sz="1000" noProof="0" dirty="0">
                <a:cs typeface="Arial" panose="020B0604020202020204" pitchFamily="34" charset="0"/>
              </a:rPr>
              <a:t>Deformation and deviations have to be cleaned up of shrinkage/ excluded of shrinkage</a:t>
            </a:r>
          </a:p>
          <a:p>
            <a:r>
              <a:rPr lang="en-GB" sz="1000" noProof="0" dirty="0">
                <a:cs typeface="Arial" panose="020B0604020202020204" pitchFamily="34" charset="0"/>
              </a:rPr>
              <a:t>Result pictures must have a readable scale with units</a:t>
            </a:r>
          </a:p>
          <a:p>
            <a:r>
              <a:rPr lang="en-GB" sz="1000" noProof="0" dirty="0">
                <a:cs typeface="Arial" panose="020B0604020202020204" pitchFamily="34" charset="0"/>
              </a:rPr>
              <a:t>Variation of simulation must be clearly marked as variation</a:t>
            </a:r>
          </a:p>
          <a:p>
            <a:r>
              <a:rPr lang="en-GB" sz="1000" noProof="0" dirty="0">
                <a:cs typeface="Arial" panose="020B0604020202020204" pitchFamily="34" charset="0"/>
              </a:rPr>
              <a:t>Input data stay the same for all results</a:t>
            </a:r>
          </a:p>
          <a:p>
            <a:r>
              <a:rPr lang="en-GB" sz="1000" noProof="0" dirty="0">
                <a:cs typeface="Arial" panose="020B0604020202020204" pitchFamily="34" charset="0"/>
              </a:rPr>
              <a:t>If there is not enough space at one page, it is possible to copy template foil of this topic</a:t>
            </a:r>
          </a:p>
          <a:p>
            <a:r>
              <a:rPr lang="en-GB" sz="1000" dirty="0" smtClean="0">
                <a:cs typeface="Arial" panose="020B0604020202020204" pitchFamily="34" charset="0"/>
              </a:rPr>
              <a:t>STL-file </a:t>
            </a:r>
            <a:r>
              <a:rPr lang="en-GB" sz="1000" dirty="0">
                <a:cs typeface="Arial" panose="020B0604020202020204" pitchFamily="34" charset="0"/>
              </a:rPr>
              <a:t>of deformed part after total cooling (to 23 °C</a:t>
            </a:r>
            <a:r>
              <a:rPr lang="en-GB" sz="1000" dirty="0" smtClean="0">
                <a:cs typeface="Arial" panose="020B0604020202020204" pitchFamily="34" charset="0"/>
              </a:rPr>
              <a:t>) is </a:t>
            </a:r>
            <a:r>
              <a:rPr lang="en-US" sz="1000" dirty="0">
                <a:cs typeface="Arial" panose="020B0604020202020204" pitchFamily="34" charset="0"/>
              </a:rPr>
              <a:t>desirable</a:t>
            </a:r>
            <a:endParaRPr lang="en-GB" sz="1000" dirty="0">
              <a:cs typeface="Arial" panose="020B0604020202020204" pitchFamily="34" charset="0"/>
            </a:endParaRPr>
          </a:p>
          <a:p>
            <a:r>
              <a:rPr lang="en-GB" sz="1000" dirty="0">
                <a:cs typeface="Arial" panose="020B0604020202020204" pitchFamily="34" charset="0"/>
              </a:rPr>
              <a:t>Animation (for example of  part filling) can be separate video data otherwise they have to be implemented in Document as video</a:t>
            </a:r>
          </a:p>
          <a:p>
            <a:r>
              <a:rPr lang="en-GB" sz="1000" dirty="0">
                <a:cs typeface="Arial" panose="020B0604020202020204" pitchFamily="34" charset="0"/>
              </a:rPr>
              <a:t>Pages which are marked as </a:t>
            </a:r>
            <a:r>
              <a:rPr lang="en-GB" sz="1000" dirty="0" smtClean="0">
                <a:cs typeface="Arial" panose="020B0604020202020204" pitchFamily="34" charset="0"/>
              </a:rPr>
              <a:t>optional </a:t>
            </a:r>
            <a:r>
              <a:rPr lang="en-GB" sz="1000" dirty="0">
                <a:cs typeface="Arial" panose="020B0604020202020204" pitchFamily="34" charset="0"/>
              </a:rPr>
              <a:t>are not </a:t>
            </a:r>
            <a:r>
              <a:rPr lang="en-GB" sz="1000" dirty="0" smtClean="0">
                <a:cs typeface="Arial" panose="020B0604020202020204" pitchFamily="34" charset="0"/>
              </a:rPr>
              <a:t>necessary </a:t>
            </a:r>
            <a:r>
              <a:rPr lang="en-GB" sz="1000" dirty="0">
                <a:cs typeface="Arial" panose="020B0604020202020204" pitchFamily="34" charset="0"/>
              </a:rPr>
              <a:t>, all other s</a:t>
            </a:r>
            <a:r>
              <a:rPr lang="en-US" sz="1000" dirty="0">
                <a:cs typeface="Arial" panose="020B0604020202020204" pitchFamily="34" charset="0"/>
              </a:rPr>
              <a:t>kipped foils must be justified (page remains available, reasons for not filling must be given on the foil)</a:t>
            </a:r>
            <a:endParaRPr lang="en-GB" sz="1000" dirty="0">
              <a:cs typeface="Arial" panose="020B0604020202020204" pitchFamily="34" charset="0"/>
            </a:endParaRPr>
          </a:p>
          <a:p>
            <a:r>
              <a:rPr lang="en-GB" sz="1000" noProof="0" dirty="0">
                <a:cs typeface="Arial" panose="020B0604020202020204" pitchFamily="34" charset="0"/>
              </a:rPr>
              <a:t>Add material data sheet in presentation or attach it as separate document (pdf.)</a:t>
            </a:r>
          </a:p>
          <a:p>
            <a:r>
              <a:rPr lang="en-GB" sz="1000" dirty="0">
                <a:cs typeface="Arial" panose="020B0604020202020204" pitchFamily="34" charset="0"/>
              </a:rPr>
              <a:t>All information which are attached as separate documents (animations, material data sheet, …) have to be named in presentation (</a:t>
            </a:r>
            <a:r>
              <a:rPr lang="en-GB" sz="1000" i="1" dirty="0">
                <a:cs typeface="Arial" panose="020B0604020202020204" pitchFamily="34" charset="0"/>
              </a:rPr>
              <a:t>example: see attached document “material data sheet super plastic.pdf</a:t>
            </a:r>
            <a:r>
              <a:rPr lang="en-GB" sz="1000" dirty="0">
                <a:cs typeface="Arial" panose="020B0604020202020204" pitchFamily="34" charset="0"/>
              </a:rPr>
              <a:t>”)</a:t>
            </a:r>
          </a:p>
          <a:p>
            <a:r>
              <a:rPr lang="en-GB" sz="1000" dirty="0" smtClean="0">
                <a:cs typeface="Arial" panose="020B0604020202020204" pitchFamily="34" charset="0"/>
                <a:sym typeface="Wingdings" panose="05000000000000000000" pitchFamily="2" charset="2"/>
              </a:rPr>
              <a:t>In </a:t>
            </a:r>
            <a:r>
              <a:rPr lang="en-GB" sz="1000" dirty="0">
                <a:cs typeface="Arial" panose="020B0604020202020204" pitchFamily="34" charset="0"/>
                <a:sym typeface="Wingdings" panose="05000000000000000000" pitchFamily="2" charset="2"/>
              </a:rPr>
              <a:t>final revision all </a:t>
            </a:r>
            <a:r>
              <a:rPr lang="en-GB" sz="1000" dirty="0" smtClean="0">
                <a:cs typeface="Arial" panose="020B0604020202020204" pitchFamily="34" charset="0"/>
                <a:sym typeface="Wingdings" panose="05000000000000000000" pitchFamily="2" charset="2"/>
              </a:rPr>
              <a:t>pages with results and comments have </a:t>
            </a:r>
            <a:r>
              <a:rPr lang="en-GB" sz="1000" dirty="0">
                <a:cs typeface="Arial" panose="020B0604020202020204" pitchFamily="34" charset="0"/>
                <a:sym typeface="Wingdings" panose="05000000000000000000" pitchFamily="2" charset="2"/>
              </a:rPr>
              <a:t>to be implemented</a:t>
            </a:r>
          </a:p>
          <a:p>
            <a:r>
              <a:rPr lang="en-US" sz="1000" dirty="0">
                <a:cs typeface="Arial" panose="020B0604020202020204" pitchFamily="34" charset="0"/>
              </a:rPr>
              <a:t>Pictures and results on foils have to be commented (what does the picture say, evaluation of the result, prevention action)</a:t>
            </a:r>
          </a:p>
          <a:p>
            <a:r>
              <a:rPr lang="en-US" sz="1000" dirty="0">
                <a:cs typeface="Arial" panose="020B0604020202020204" pitchFamily="34" charset="0"/>
              </a:rPr>
              <a:t>Add special features (e.g. cooling inserts, cascade injection, ...) independently on additional </a:t>
            </a:r>
            <a:r>
              <a:rPr lang="en-US" sz="1000" dirty="0" smtClean="0">
                <a:cs typeface="Arial" panose="020B0604020202020204" pitchFamily="34" charset="0"/>
              </a:rPr>
              <a:t>foil if they are used</a:t>
            </a:r>
            <a:endParaRPr lang="en-US" sz="1000" dirty="0">
              <a:cs typeface="Arial" panose="020B0604020202020204" pitchFamily="34" charset="0"/>
            </a:endParaRPr>
          </a:p>
          <a:p>
            <a:r>
              <a:rPr lang="en-US" sz="1000" dirty="0">
                <a:cs typeface="Arial" panose="020B0604020202020204" pitchFamily="34" charset="0"/>
              </a:rPr>
              <a:t>Possible conspicuous features are to be listed in detail by the supplier in extra transparencies</a:t>
            </a:r>
            <a:endParaRPr lang="en-GB" sz="1000" dirty="0">
              <a:cs typeface="Arial" panose="020B0604020202020204" pitchFamily="34" charset="0"/>
            </a:endParaRPr>
          </a:p>
          <a:p>
            <a:r>
              <a:rPr lang="en-US" sz="1000" dirty="0">
                <a:cs typeface="Arial" panose="020B0604020202020204" pitchFamily="34" charset="0"/>
              </a:rPr>
              <a:t>Several variants can be simulated, but one variant should be chosen (reason must be explain) </a:t>
            </a:r>
            <a:r>
              <a:rPr lang="en-US" sz="1000" dirty="0" smtClean="0">
                <a:cs typeface="Arial" panose="020B0604020202020204" pitchFamily="34" charset="0"/>
              </a:rPr>
              <a:t>and stay constant over simulation </a:t>
            </a:r>
            <a:r>
              <a:rPr lang="en-US" sz="1000" dirty="0" smtClean="0">
                <a:cs typeface="Arial" panose="020B0604020202020204" pitchFamily="34" charset="0"/>
                <a:sym typeface="Wingdings" panose="05000000000000000000" pitchFamily="2" charset="2"/>
              </a:rPr>
              <a:t> </a:t>
            </a:r>
            <a:r>
              <a:rPr lang="en-US" sz="1000" dirty="0">
                <a:cs typeface="Arial" panose="020B0604020202020204" pitchFamily="34" charset="0"/>
                <a:sym typeface="Wingdings" panose="05000000000000000000" pitchFamily="2" charset="2"/>
              </a:rPr>
              <a:t>s</a:t>
            </a:r>
            <a:r>
              <a:rPr lang="en-US" sz="1000" dirty="0">
                <a:cs typeface="Arial" panose="020B0604020202020204" pitchFamily="34" charset="0"/>
              </a:rPr>
              <a:t>till only one MF document </a:t>
            </a:r>
            <a:endParaRPr lang="en-GB" sz="1000" dirty="0">
              <a:cs typeface="Arial" panose="020B0604020202020204" pitchFamily="34" charset="0"/>
            </a:endParaRPr>
          </a:p>
          <a:p>
            <a:r>
              <a:rPr lang="en-US" sz="1000" dirty="0">
                <a:cs typeface="Arial" panose="020B0604020202020204" pitchFamily="34" charset="0"/>
              </a:rPr>
              <a:t>"Log-File" (automatically generated simulation protocol) as well as “.</a:t>
            </a:r>
            <a:r>
              <a:rPr lang="en-US" sz="1000" dirty="0" err="1">
                <a:cs typeface="Arial" panose="020B0604020202020204" pitchFamily="34" charset="0"/>
              </a:rPr>
              <a:t>mfr</a:t>
            </a:r>
            <a:r>
              <a:rPr lang="en-US" sz="1000" dirty="0">
                <a:cs typeface="Arial" panose="020B0604020202020204" pitchFamily="34" charset="0"/>
              </a:rPr>
              <a:t> file”, “.</a:t>
            </a:r>
            <a:r>
              <a:rPr lang="en-US" sz="1000" dirty="0" err="1">
                <a:cs typeface="Arial" panose="020B0604020202020204" pitchFamily="34" charset="0"/>
              </a:rPr>
              <a:t>rsv</a:t>
            </a:r>
            <a:r>
              <a:rPr lang="en-US" sz="1000" dirty="0">
                <a:cs typeface="Arial" panose="020B0604020202020204" pitchFamily="34" charset="0"/>
              </a:rPr>
              <a:t> file” or other result files are </a:t>
            </a:r>
            <a:r>
              <a:rPr lang="en-US" sz="1000" dirty="0" smtClean="0">
                <a:cs typeface="Arial" panose="020B0604020202020204" pitchFamily="34" charset="0"/>
              </a:rPr>
              <a:t>desirable</a:t>
            </a:r>
          </a:p>
          <a:p>
            <a:r>
              <a:rPr lang="en-US" sz="1000" dirty="0" smtClean="0">
                <a:cs typeface="Arial" panose="020B0604020202020204" pitchFamily="34" charset="0"/>
              </a:rPr>
              <a:t>The </a:t>
            </a:r>
            <a:r>
              <a:rPr lang="en-US" sz="1000" dirty="0">
                <a:cs typeface="Arial" panose="020B0604020202020204" pitchFamily="34" charset="0"/>
              </a:rPr>
              <a:t>responsibility for results and interpretation of results remains with the supplier</a:t>
            </a:r>
          </a:p>
          <a:p>
            <a:r>
              <a:rPr lang="en-US" sz="1000" dirty="0">
                <a:cs typeface="Arial" panose="020B0604020202020204" pitchFamily="34" charset="0"/>
              </a:rPr>
              <a:t>Each step (A, B, C) gets its own document, the individual versions of this document (e.g. A1, A2, A3 ...) are adapted in this one document and modifications are described at page "document history“</a:t>
            </a:r>
          </a:p>
          <a:p>
            <a:r>
              <a:rPr lang="en-US" sz="1000" dirty="0">
                <a:cs typeface="Arial" panose="020B0604020202020204" pitchFamily="34" charset="0"/>
              </a:rPr>
              <a:t>For two component parts the relevant pages must be copied </a:t>
            </a:r>
            <a:r>
              <a:rPr lang="en-US" sz="1000" dirty="0" smtClean="0">
                <a:cs typeface="Arial" panose="020B0604020202020204" pitchFamily="34" charset="0"/>
              </a:rPr>
              <a:t>independently</a:t>
            </a:r>
          </a:p>
          <a:p>
            <a:r>
              <a:rPr lang="en-US" sz="1000" dirty="0">
                <a:cs typeface="Arial" panose="020B0604020202020204" pitchFamily="34" charset="0"/>
              </a:rPr>
              <a:t>At the </a:t>
            </a:r>
            <a:r>
              <a:rPr lang="en-US" sz="1000" dirty="0" smtClean="0">
                <a:cs typeface="Arial" panose="020B0604020202020204" pitchFamily="34" charset="0"/>
              </a:rPr>
              <a:t>“template </a:t>
            </a:r>
            <a:r>
              <a:rPr lang="en-US" sz="1000" dirty="0">
                <a:cs typeface="Arial" panose="020B0604020202020204" pitchFamily="34" charset="0"/>
              </a:rPr>
              <a:t>page </a:t>
            </a:r>
            <a:r>
              <a:rPr lang="en-US" sz="1000" dirty="0" smtClean="0">
                <a:cs typeface="Arial" panose="020B0604020202020204" pitchFamily="34" charset="0"/>
              </a:rPr>
              <a:t>for </a:t>
            </a:r>
            <a:r>
              <a:rPr lang="en-US" sz="1000" dirty="0">
                <a:cs typeface="Arial" panose="020B0604020202020204" pitchFamily="34" charset="0"/>
              </a:rPr>
              <a:t>free </a:t>
            </a:r>
            <a:r>
              <a:rPr lang="en-US" sz="1000" dirty="0" smtClean="0">
                <a:cs typeface="Arial" panose="020B0604020202020204" pitchFamily="34" charset="0"/>
              </a:rPr>
              <a:t>design”, </a:t>
            </a:r>
            <a:r>
              <a:rPr lang="en-US" sz="1000" dirty="0">
                <a:cs typeface="Arial" panose="020B0604020202020204" pitchFamily="34" charset="0"/>
              </a:rPr>
              <a:t>the design can be changed as </a:t>
            </a:r>
            <a:r>
              <a:rPr lang="en-US" sz="1000" dirty="0" smtClean="0">
                <a:cs typeface="Arial" panose="020B0604020202020204" pitchFamily="34" charset="0"/>
              </a:rPr>
              <a:t>desired (only </a:t>
            </a:r>
            <a:r>
              <a:rPr lang="en-US" sz="1000" dirty="0">
                <a:cs typeface="Arial" panose="020B0604020202020204" pitchFamily="34" charset="0"/>
              </a:rPr>
              <a:t>on these </a:t>
            </a:r>
            <a:r>
              <a:rPr lang="en-US" sz="1000" dirty="0" smtClean="0">
                <a:cs typeface="Arial" panose="020B0604020202020204" pitchFamily="34" charset="0"/>
              </a:rPr>
              <a:t>pages)</a:t>
            </a:r>
          </a:p>
          <a:p>
            <a:r>
              <a:rPr lang="en-US" sz="1000" dirty="0">
                <a:cs typeface="Arial" panose="020B0604020202020204" pitchFamily="34" charset="0"/>
              </a:rPr>
              <a:t>Risk assessment should always be filled in, if there is no risk this should be the comment</a:t>
            </a:r>
            <a:r>
              <a:rPr lang="en-US" sz="1000" dirty="0" smtClean="0">
                <a:cs typeface="Arial" panose="020B0604020202020204" pitchFamily="34" charset="0"/>
              </a:rPr>
              <a:t>.</a:t>
            </a:r>
          </a:p>
          <a:p>
            <a:r>
              <a:rPr lang="en-US" sz="1000" dirty="0">
                <a:cs typeface="Arial" panose="020B0604020202020204" pitchFamily="34" charset="0"/>
              </a:rPr>
              <a:t>It is sufficient to fill in the comment fields of step B for submission of the offer. For example, if supplier can assess risk based on his experience without simulation.</a:t>
            </a:r>
            <a:endParaRPr lang="en-GB" sz="1000" noProof="0" dirty="0">
              <a:cs typeface="Arial" panose="020B0604020202020204" pitchFamily="34" charset="0"/>
            </a:endParaRPr>
          </a:p>
        </p:txBody>
      </p:sp>
      <p:sp>
        <p:nvSpPr>
          <p:cNvPr id="6" name="TextBox 13"/>
          <p:cNvSpPr txBox="1"/>
          <p:nvPr/>
        </p:nvSpPr>
        <p:spPr>
          <a:xfrm>
            <a:off x="355600" y="6375400"/>
            <a:ext cx="5905500" cy="115416"/>
          </a:xfrm>
          <a:prstGeom prst="rect">
            <a:avLst/>
          </a:prstGeom>
          <a:noFill/>
        </p:spPr>
        <p:txBody>
          <a:bodyPr vert="horz" wrap="square" lIns="0" tIns="0" rIns="0" bIns="0" rtlCol="0">
            <a:spAutoFit/>
          </a:bodyPr>
          <a:lstStyle/>
          <a:p>
            <a:pPr>
              <a:lnSpc>
                <a:spcPts val="920"/>
              </a:lnSpc>
            </a:pPr>
            <a:r>
              <a:rPr lang="en-CA" sz="803" spc="300" dirty="0">
                <a:solidFill>
                  <a:srgbClr val="000000"/>
                </a:solidFill>
                <a:latin typeface="Arial"/>
                <a:cs typeface="Arial"/>
              </a:rPr>
              <a:t>BSH Hausgeräte GmbH / Product Division Consumer Products</a:t>
            </a:r>
          </a:p>
        </p:txBody>
      </p:sp>
      <p:sp>
        <p:nvSpPr>
          <p:cNvPr id="7" name="TextBox 14"/>
          <p:cNvSpPr txBox="1"/>
          <p:nvPr/>
        </p:nvSpPr>
        <p:spPr>
          <a:xfrm>
            <a:off x="7518400" y="6375400"/>
            <a:ext cx="1780937" cy="115416"/>
          </a:xfrm>
          <a:prstGeom prst="rect">
            <a:avLst/>
          </a:prstGeom>
          <a:noFill/>
        </p:spPr>
        <p:txBody>
          <a:bodyPr vert="horz" wrap="none" lIns="0" tIns="0" rIns="0" bIns="0" rtlCol="0">
            <a:spAutoFit/>
          </a:bodyPr>
          <a:lstStyle/>
          <a:p>
            <a:pPr>
              <a:lnSpc>
                <a:spcPts val="920"/>
              </a:lnSpc>
            </a:pPr>
            <a:r>
              <a:rPr lang="en-CA" sz="803" dirty="0">
                <a:solidFill>
                  <a:srgbClr val="000000"/>
                </a:solidFill>
                <a:latin typeface="Arial"/>
                <a:cs typeface="Arial"/>
              </a:rPr>
              <a:t>MF Report </a:t>
            </a:r>
            <a:r>
              <a:rPr lang="en-CA" sz="803" dirty="0" smtClean="0">
                <a:solidFill>
                  <a:srgbClr val="000000"/>
                </a:solidFill>
                <a:latin typeface="Arial"/>
                <a:cs typeface="Arial"/>
              </a:rPr>
              <a:t>(Version 08/2021) </a:t>
            </a:r>
            <a:r>
              <a:rPr lang="en-CA" sz="803" dirty="0">
                <a:solidFill>
                  <a:srgbClr val="000000"/>
                </a:solidFill>
                <a:latin typeface="Arial"/>
                <a:cs typeface="Arial"/>
              </a:rPr>
              <a:t>I Page: </a:t>
            </a:r>
            <a:fld id="{DC2CED4D-9EBB-46B0-9FDD-8A76FA4AB74B}" type="slidenum">
              <a:rPr lang="en-CA" sz="803" smtClean="0">
                <a:solidFill>
                  <a:srgbClr val="000000"/>
                </a:solidFill>
                <a:latin typeface="Arial"/>
                <a:cs typeface="Arial"/>
              </a:rPr>
              <a:t>19</a:t>
            </a:fld>
            <a:endParaRPr lang="en-CA" sz="803" dirty="0">
              <a:solidFill>
                <a:srgbClr val="000000"/>
              </a:solidFill>
              <a:latin typeface="Arial"/>
              <a:cs typeface="Arial"/>
            </a:endParaRPr>
          </a:p>
        </p:txBody>
      </p:sp>
    </p:spTree>
    <p:extLst>
      <p:ext uri="{BB962C8B-B14F-4D97-AF65-F5344CB8AC3E}">
        <p14:creationId xmlns:p14="http://schemas.microsoft.com/office/powerpoint/2010/main" val="16225496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oup 5"/>
          <p:cNvGraphicFramePr>
            <a:graphicFrameLocks noGrp="1"/>
          </p:cNvGraphicFramePr>
          <p:nvPr>
            <p:ph idx="1"/>
          </p:nvPr>
        </p:nvGraphicFramePr>
        <p:xfrm>
          <a:off x="482149" y="727726"/>
          <a:ext cx="8658950" cy="5340970"/>
        </p:xfrm>
        <a:graphic>
          <a:graphicData uri="http://schemas.openxmlformats.org/drawingml/2006/table">
            <a:tbl>
              <a:tblPr/>
              <a:tblGrid>
                <a:gridCol w="930951">
                  <a:extLst>
                    <a:ext uri="{9D8B030D-6E8A-4147-A177-3AD203B41FA5}">
                      <a16:colId xmlns:a16="http://schemas.microsoft.com/office/drawing/2014/main" val="20000"/>
                    </a:ext>
                  </a:extLst>
                </a:gridCol>
                <a:gridCol w="844350">
                  <a:extLst>
                    <a:ext uri="{9D8B030D-6E8A-4147-A177-3AD203B41FA5}">
                      <a16:colId xmlns:a16="http://schemas.microsoft.com/office/drawing/2014/main" val="20001"/>
                    </a:ext>
                  </a:extLst>
                </a:gridCol>
                <a:gridCol w="1169100">
                  <a:extLst>
                    <a:ext uri="{9D8B030D-6E8A-4147-A177-3AD203B41FA5}">
                      <a16:colId xmlns:a16="http://schemas.microsoft.com/office/drawing/2014/main" val="20002"/>
                    </a:ext>
                  </a:extLst>
                </a:gridCol>
                <a:gridCol w="779182">
                  <a:extLst>
                    <a:ext uri="{9D8B030D-6E8A-4147-A177-3AD203B41FA5}">
                      <a16:colId xmlns:a16="http://schemas.microsoft.com/office/drawing/2014/main" val="20003"/>
                    </a:ext>
                  </a:extLst>
                </a:gridCol>
                <a:gridCol w="660933">
                  <a:extLst>
                    <a:ext uri="{9D8B030D-6E8A-4147-A177-3AD203B41FA5}">
                      <a16:colId xmlns:a16="http://schemas.microsoft.com/office/drawing/2014/main" val="20004"/>
                    </a:ext>
                  </a:extLst>
                </a:gridCol>
                <a:gridCol w="911975">
                  <a:extLst>
                    <a:ext uri="{9D8B030D-6E8A-4147-A177-3AD203B41FA5}">
                      <a16:colId xmlns:a16="http://schemas.microsoft.com/office/drawing/2014/main" val="20005"/>
                    </a:ext>
                  </a:extLst>
                </a:gridCol>
                <a:gridCol w="303100">
                  <a:extLst>
                    <a:ext uri="{9D8B030D-6E8A-4147-A177-3AD203B41FA5}">
                      <a16:colId xmlns:a16="http://schemas.microsoft.com/office/drawing/2014/main" val="20006"/>
                    </a:ext>
                  </a:extLst>
                </a:gridCol>
                <a:gridCol w="710180">
                  <a:extLst>
                    <a:ext uri="{9D8B030D-6E8A-4147-A177-3AD203B41FA5}">
                      <a16:colId xmlns:a16="http://schemas.microsoft.com/office/drawing/2014/main" val="20007"/>
                    </a:ext>
                  </a:extLst>
                </a:gridCol>
                <a:gridCol w="1137613">
                  <a:extLst>
                    <a:ext uri="{9D8B030D-6E8A-4147-A177-3AD203B41FA5}">
                      <a16:colId xmlns:a16="http://schemas.microsoft.com/office/drawing/2014/main" val="20008"/>
                    </a:ext>
                  </a:extLst>
                </a:gridCol>
                <a:gridCol w="1211566">
                  <a:extLst>
                    <a:ext uri="{9D8B030D-6E8A-4147-A177-3AD203B41FA5}">
                      <a16:colId xmlns:a16="http://schemas.microsoft.com/office/drawing/2014/main" val="20009"/>
                    </a:ext>
                  </a:extLst>
                </a:gridCol>
              </a:tblGrid>
              <a:tr h="336409">
                <a:tc gridSpan="10">
                  <a:txBody>
                    <a:bodyPr/>
                    <a:lstStyle/>
                    <a:p>
                      <a:pPr marL="0" marR="0" lvl="0" indent="0" algn="ctr" defTabSz="1017588" rtl="0" eaLnBrk="1" fontAlgn="base" latinLnBrk="0" hangingPunct="1">
                        <a:lnSpc>
                          <a:spcPct val="100000"/>
                        </a:lnSpc>
                        <a:spcBef>
                          <a:spcPct val="50000"/>
                        </a:spcBef>
                        <a:spcAft>
                          <a:spcPct val="0"/>
                        </a:spcAft>
                        <a:buClrTx/>
                        <a:buSzTx/>
                        <a:buFontTx/>
                        <a:buNone/>
                        <a:tabLst>
                          <a:tab pos="4749800" algn="l"/>
                        </a:tabLst>
                      </a:pPr>
                      <a:r>
                        <a:rPr kumimoji="0" lang="en-US" altLang="en-US" sz="1000" b="1" i="0" u="none" strike="noStrike" kern="1200" cap="none" normalizeH="0" baseline="0" noProof="1" smtClean="0">
                          <a:ln>
                            <a:noFill/>
                          </a:ln>
                          <a:solidFill>
                            <a:schemeClr val="tx1">
                              <a:lumMod val="95000"/>
                              <a:lumOff val="5000"/>
                            </a:schemeClr>
                          </a:solidFill>
                          <a:effectLst/>
                          <a:latin typeface="Arial (Telo)"/>
                          <a:ea typeface="宋体" pitchFamily="2" charset="-122"/>
                          <a:cs typeface="+mn-cs"/>
                        </a:rPr>
                        <a:t>B</a:t>
                      </a:r>
                      <a:r>
                        <a:rPr kumimoji="0" lang="sl-SI" altLang="en-US" sz="1000" b="1" i="0" u="none" strike="noStrike" kern="1200" cap="none" normalizeH="0" baseline="0" noProof="1" smtClean="0">
                          <a:ln>
                            <a:noFill/>
                          </a:ln>
                          <a:solidFill>
                            <a:schemeClr val="tx1">
                              <a:lumMod val="95000"/>
                              <a:lumOff val="5000"/>
                            </a:schemeClr>
                          </a:solidFill>
                          <a:effectLst/>
                          <a:latin typeface="Arial (Telo)"/>
                          <a:ea typeface="宋体" pitchFamily="2" charset="-122"/>
                          <a:cs typeface="+mn-cs"/>
                        </a:rPr>
                        <a:t>asic  Part</a:t>
                      </a:r>
                      <a:r>
                        <a:rPr kumimoji="0" lang="en-US" altLang="en-US" sz="1000" b="1" i="0" u="none" strike="noStrike" kern="1200" cap="none" normalizeH="0" baseline="0" noProof="1" smtClean="0">
                          <a:ln>
                            <a:noFill/>
                          </a:ln>
                          <a:solidFill>
                            <a:schemeClr val="tx1">
                              <a:lumMod val="95000"/>
                              <a:lumOff val="5000"/>
                            </a:schemeClr>
                          </a:solidFill>
                          <a:effectLst/>
                          <a:latin typeface="Arial (Telo)"/>
                          <a:ea typeface="宋体" pitchFamily="2" charset="-122"/>
                          <a:cs typeface="+mn-cs"/>
                        </a:rPr>
                        <a:t> </a:t>
                      </a:r>
                      <a:r>
                        <a:rPr kumimoji="0" lang="sl-SI" altLang="en-US" sz="1000" b="1" i="0" u="none" strike="noStrike" kern="1200" cap="none" normalizeH="0" baseline="0" noProof="1" smtClean="0">
                          <a:ln>
                            <a:noFill/>
                          </a:ln>
                          <a:solidFill>
                            <a:schemeClr val="tx1">
                              <a:lumMod val="95000"/>
                              <a:lumOff val="5000"/>
                            </a:schemeClr>
                          </a:solidFill>
                          <a:effectLst/>
                          <a:latin typeface="Arial (Telo)"/>
                          <a:ea typeface="宋体" pitchFamily="2" charset="-122"/>
                          <a:cs typeface="+mn-cs"/>
                        </a:rPr>
                        <a:t> D</a:t>
                      </a:r>
                      <a:r>
                        <a:rPr kumimoji="0" lang="en-US" altLang="en-US" sz="1000" b="1" i="0" u="none" strike="noStrike" kern="1200" cap="none" normalizeH="0" baseline="0" noProof="1" smtClean="0">
                          <a:ln>
                            <a:noFill/>
                          </a:ln>
                          <a:solidFill>
                            <a:schemeClr val="tx1">
                              <a:lumMod val="95000"/>
                              <a:lumOff val="5000"/>
                            </a:schemeClr>
                          </a:solidFill>
                          <a:effectLst/>
                          <a:latin typeface="Arial (Telo)"/>
                          <a:ea typeface="宋体" pitchFamily="2" charset="-122"/>
                          <a:cs typeface="+mn-cs"/>
                        </a:rPr>
                        <a:t>ata</a:t>
                      </a: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74377">
                <a:tc gridSpan="9">
                  <a:txBody>
                    <a:bodyPr/>
                    <a:lstStyle/>
                    <a:p>
                      <a:r>
                        <a:rPr kumimoji="0" lang="sl-SI" altLang="en-US" sz="1000" b="1" i="0" u="none" strike="noStrike" kern="1200" cap="none" normalizeH="0" baseline="0" noProof="1" smtClean="0">
                          <a:ln>
                            <a:noFill/>
                          </a:ln>
                          <a:solidFill>
                            <a:schemeClr val="tx1">
                              <a:lumMod val="95000"/>
                              <a:lumOff val="5000"/>
                            </a:schemeClr>
                          </a:solidFill>
                          <a:effectLst/>
                          <a:latin typeface="Arial (Telo)"/>
                          <a:ea typeface="宋体" pitchFamily="2" charset="-122"/>
                          <a:cs typeface="+mn-cs"/>
                        </a:rPr>
                        <a:t>Language</a:t>
                      </a:r>
                      <a:r>
                        <a:rPr kumimoji="0" lang="sl-SI" altLang="en-US" sz="1000" b="0" i="0" u="none" strike="noStrike" kern="1200" cap="none" normalizeH="0" baseline="0" noProof="1" smtClean="0">
                          <a:ln>
                            <a:noFill/>
                          </a:ln>
                          <a:solidFill>
                            <a:schemeClr val="tx1">
                              <a:lumMod val="95000"/>
                              <a:lumOff val="5000"/>
                            </a:schemeClr>
                          </a:solidFill>
                          <a:effectLst/>
                          <a:latin typeface="Arial (Telo)"/>
                          <a:ea typeface="宋体" pitchFamily="2" charset="-122"/>
                          <a:cs typeface="+mn-cs"/>
                        </a:rPr>
                        <a:t>: </a:t>
                      </a:r>
                    </a:p>
                    <a:p>
                      <a:r>
                        <a:rPr kumimoji="0" lang="sl-SI" altLang="en-US" sz="1000" b="0" i="0" u="none" strike="noStrike" kern="1200" cap="none" normalizeH="0" baseline="0" noProof="1" smtClean="0">
                          <a:ln>
                            <a:noFill/>
                          </a:ln>
                          <a:solidFill>
                            <a:schemeClr val="tx1">
                              <a:lumMod val="95000"/>
                              <a:lumOff val="5000"/>
                            </a:schemeClr>
                          </a:solidFill>
                          <a:effectLst/>
                          <a:latin typeface="Arial (Telo)"/>
                          <a:ea typeface="宋体" pitchFamily="2" charset="-122"/>
                          <a:cs typeface="+mn-cs"/>
                        </a:rPr>
                        <a:t>                 P</a:t>
                      </a:r>
                      <a:r>
                        <a:rPr kumimoji="0" lang="en-GB" altLang="en-US" sz="1000" b="0" i="0" u="none" strike="noStrike" kern="1200" cap="none" normalizeH="0" baseline="0" noProof="1" smtClean="0">
                          <a:ln>
                            <a:noFill/>
                          </a:ln>
                          <a:solidFill>
                            <a:schemeClr val="tx1">
                              <a:lumMod val="95000"/>
                              <a:lumOff val="5000"/>
                            </a:schemeClr>
                          </a:solidFill>
                          <a:effectLst/>
                          <a:latin typeface="Arial (Telo)"/>
                          <a:ea typeface="宋体" pitchFamily="2" charset="-122"/>
                          <a:cs typeface="+mn-cs"/>
                        </a:rPr>
                        <a:t>referred language to fill in the DFM Report is English. Usage of other language is applicable if upfront agreed with BSH</a:t>
                      </a:r>
                      <a:endParaRPr kumimoji="0" lang="en-US" altLang="en-US" sz="1000" b="0" i="0" u="none" strike="noStrike" kern="1200" cap="none" normalizeH="0" baseline="0" noProof="1">
                        <a:ln>
                          <a:noFill/>
                        </a:ln>
                        <a:solidFill>
                          <a:schemeClr val="tx1">
                            <a:lumMod val="95000"/>
                            <a:lumOff val="5000"/>
                          </a:schemeClr>
                        </a:solidFill>
                        <a:effectLst/>
                        <a:latin typeface="Arial (Telo)"/>
                        <a:ea typeface="宋体" pitchFamily="2" charset="-122"/>
                        <a:cs typeface="+mn-cs"/>
                      </a:endParaRP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solidFill>
                  </a:tcPr>
                </a:tc>
                <a:tc hMerge="1">
                  <a:txBody>
                    <a:bodyPr/>
                    <a:lstStyle/>
                    <a:p>
                      <a:endParaRPr lang="en-US"/>
                    </a:p>
                  </a:txBody>
                  <a:tcPr/>
                </a:tc>
                <a:tc hMerge="1">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altLang="en-US" sz="1000" b="1" i="0" u="none" strike="noStrike" kern="1200" cap="none" normalizeH="0" baseline="0" noProof="1" smtClean="0">
                        <a:ln>
                          <a:noFill/>
                        </a:ln>
                        <a:solidFill>
                          <a:srgbClr val="0000FF"/>
                        </a:solidFill>
                        <a:effectLst/>
                        <a:latin typeface="Arial (Telo)"/>
                        <a:ea typeface="宋体" pitchFamily="2" charset="-122"/>
                        <a:cs typeface="Arial" pitchFamily="34" charset="0"/>
                      </a:endParaRPr>
                    </a:p>
                  </a:txBody>
                  <a:tcPr marL="69346" marR="34673" marT="34967" marB="3496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pPr algn="ctr"/>
                      <a:endParaRPr kumimoji="0" lang="en-US" altLang="en-US" sz="1000" b="1" i="0" u="none" strike="noStrike" kern="1200" cap="none" normalizeH="0" baseline="0" noProof="1" smtClean="0">
                        <a:ln>
                          <a:noFill/>
                        </a:ln>
                        <a:solidFill>
                          <a:srgbClr val="0000FF"/>
                        </a:solidFill>
                        <a:effectLst/>
                        <a:latin typeface="Arial (Telo)"/>
                        <a:ea typeface="宋体" pitchFamily="2" charset="-122"/>
                        <a:cs typeface="Arial" pitchFamily="34" charset="0"/>
                      </a:endParaRPr>
                    </a:p>
                  </a:txBody>
                  <a:tcPr marL="69346" marR="34673" marT="34967" marB="3496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l" defTabSz="1017588" rtl="0" eaLnBrk="1" fontAlgn="base" latinLnBrk="0" hangingPunct="1">
                        <a:lnSpc>
                          <a:spcPct val="100000"/>
                        </a:lnSpc>
                        <a:spcBef>
                          <a:spcPct val="20000"/>
                        </a:spcBef>
                        <a:spcAft>
                          <a:spcPct val="0"/>
                        </a:spcAft>
                        <a:buClrTx/>
                        <a:buSzTx/>
                        <a:buFontTx/>
                        <a:buNone/>
                        <a:tabLst/>
                      </a:pPr>
                      <a:endParaRPr kumimoji="0" lang="en-US" altLang="en-US" sz="1000" b="0" i="0" u="none" strike="noStrike" cap="none" normalizeH="0" baseline="0" noProof="1" smtClean="0">
                        <a:ln>
                          <a:noFill/>
                        </a:ln>
                        <a:solidFill>
                          <a:schemeClr val="tx1"/>
                        </a:solidFill>
                        <a:effectLst/>
                        <a:latin typeface="Arial (Telo)"/>
                        <a:ea typeface="宋体" pitchFamily="2" charset="-122"/>
                      </a:endParaRPr>
                    </a:p>
                  </a:txBody>
                  <a:tcPr marL="69346" marR="34673" marT="34967" marB="3496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alpha val="50195"/>
                      </a:srgbClr>
                    </a:solidFill>
                  </a:tcPr>
                </a:tc>
                <a:tc hMerge="1">
                  <a:txBody>
                    <a:bodyPr/>
                    <a:lstStyle/>
                    <a:p>
                      <a:endParaRPr lang="en-US"/>
                    </a:p>
                  </a:txBody>
                  <a:tcPr/>
                </a:tc>
                <a:tc hMerge="1">
                  <a:txBody>
                    <a:bodyPr/>
                    <a:lstStyle/>
                    <a:p>
                      <a:endParaRPr lang="en-US"/>
                    </a:p>
                  </a:txBody>
                  <a:tcPr/>
                </a:tc>
                <a:tc>
                  <a:txBody>
                    <a:bodyPr/>
                    <a:lstStyle/>
                    <a:p>
                      <a:pPr algn="l"/>
                      <a:r>
                        <a:rPr kumimoji="0" lang="sl-SI" altLang="en-US" sz="1000" b="1" i="0" u="none" strike="noStrike" kern="1200" cap="none" normalizeH="0" baseline="0" noProof="1" smtClean="0">
                          <a:ln>
                            <a:noFill/>
                          </a:ln>
                          <a:solidFill>
                            <a:srgbClr val="0000FF"/>
                          </a:solidFill>
                          <a:effectLst/>
                          <a:latin typeface="Arial (Telo)"/>
                          <a:ea typeface="宋体" pitchFamily="2" charset="-122"/>
                          <a:cs typeface="Arial" pitchFamily="34" charset="0"/>
                        </a:rPr>
                        <a:t>EN</a:t>
                      </a:r>
                      <a:endParaRPr kumimoji="0" lang="en-US" altLang="en-US" sz="1000" b="1" i="0" u="none" strike="noStrike" kern="1200" cap="none" normalizeH="0" baseline="0" noProof="1" smtClean="0">
                        <a:ln>
                          <a:noFill/>
                        </a:ln>
                        <a:solidFill>
                          <a:srgbClr val="0000FF"/>
                        </a:solidFill>
                        <a:effectLst/>
                        <a:latin typeface="Arial (Telo)"/>
                        <a:ea typeface="宋体" pitchFamily="2" charset="-122"/>
                        <a:cs typeface="Arial" pitchFamily="34" charset="0"/>
                      </a:endParaRP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1760">
                <a:tc gridSpan="2">
                  <a:txBody>
                    <a:bodyPr/>
                    <a:lstStyle/>
                    <a:p>
                      <a:pPr marL="0" marR="0" lvl="0" indent="0" algn="l" defTabSz="1017588"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noProof="1" smtClean="0">
                          <a:ln>
                            <a:noFill/>
                          </a:ln>
                          <a:solidFill>
                            <a:schemeClr val="tx1">
                              <a:lumMod val="95000"/>
                              <a:lumOff val="5000"/>
                            </a:schemeClr>
                          </a:solidFill>
                          <a:effectLst/>
                          <a:latin typeface="Arial (Telo)"/>
                          <a:ea typeface="宋体" pitchFamily="2" charset="-122"/>
                        </a:rPr>
                        <a:t>End Customer </a:t>
                      </a:r>
                      <a:endParaRPr kumimoji="0" lang="en-US" altLang="en-US" sz="1000" b="1" i="0" u="none" strike="noStrike" cap="none" normalizeH="0" baseline="30000" noProof="1" smtClean="0">
                        <a:ln>
                          <a:noFill/>
                        </a:ln>
                        <a:solidFill>
                          <a:schemeClr val="tx1">
                            <a:lumMod val="95000"/>
                            <a:lumOff val="5000"/>
                          </a:schemeClr>
                        </a:solidFill>
                        <a:effectLst/>
                        <a:latin typeface="Arial (Telo)"/>
                        <a:ea typeface="宋体" pitchFamily="2" charset="-122"/>
                      </a:endParaRP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solidFill>
                  </a:tcPr>
                </a:tc>
                <a:tc hMerge="1">
                  <a:txBody>
                    <a:bodyPr/>
                    <a:lstStyle/>
                    <a:p>
                      <a:endParaRPr lang="en-US"/>
                    </a:p>
                  </a:txBody>
                  <a:tcPr/>
                </a:tc>
                <a:tc gridSpan="4">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altLang="en-US" sz="1000" b="1" i="0" u="none" strike="noStrike" kern="1200" cap="none" normalizeH="0" baseline="0" noProof="1" smtClean="0">
                        <a:ln>
                          <a:noFill/>
                        </a:ln>
                        <a:solidFill>
                          <a:srgbClr val="0000FF"/>
                        </a:solidFill>
                        <a:effectLst/>
                        <a:latin typeface="Arial (Telo)"/>
                        <a:ea typeface="宋体" pitchFamily="2" charset="-122"/>
                        <a:cs typeface="Arial" pitchFamily="34" charset="0"/>
                      </a:endParaRP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lvl="0" indent="0" algn="l" defTabSz="1017588"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0" noProof="1" smtClean="0">
                          <a:ln>
                            <a:noFill/>
                          </a:ln>
                          <a:solidFill>
                            <a:schemeClr val="tx1"/>
                          </a:solidFill>
                          <a:effectLst/>
                          <a:latin typeface="Arial (Telo)"/>
                          <a:ea typeface="宋体" pitchFamily="2" charset="-122"/>
                        </a:rPr>
                        <a:t>Mould BSH Serial No </a:t>
                      </a:r>
                      <a:endParaRPr kumimoji="0" lang="en-US" altLang="en-US" sz="1000" b="0" i="0" u="none" strike="noStrike" cap="none" normalizeH="0" baseline="0" noProof="1" smtClean="0">
                        <a:ln>
                          <a:noFill/>
                        </a:ln>
                        <a:solidFill>
                          <a:schemeClr val="tx1"/>
                        </a:solidFill>
                        <a:effectLst/>
                        <a:latin typeface="Arial (Telo)"/>
                        <a:ea typeface="宋体" pitchFamily="2" charset="-122"/>
                      </a:endParaRP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alpha val="50195"/>
                      </a:srgbClr>
                    </a:solidFill>
                  </a:tcPr>
                </a:tc>
                <a:tc hMerge="1">
                  <a:txBody>
                    <a:bodyPr/>
                    <a:lstStyle/>
                    <a:p>
                      <a:endParaRPr lang="en-US"/>
                    </a:p>
                  </a:txBody>
                  <a:tcPr/>
                </a:tc>
                <a:tc hMerge="1">
                  <a:txBody>
                    <a:bodyPr/>
                    <a:lstStyle/>
                    <a:p>
                      <a:endParaRPr 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altLang="en-US" sz="1000" b="1" i="0" u="none" strike="noStrike" kern="1200" cap="none" normalizeH="0" baseline="0" dirty="0" smtClean="0">
                        <a:ln>
                          <a:noFill/>
                        </a:ln>
                        <a:solidFill>
                          <a:srgbClr val="0000FF"/>
                        </a:solidFill>
                        <a:effectLst/>
                        <a:latin typeface="Arial (Telo)"/>
                        <a:ea typeface="宋体" pitchFamily="2" charset="-122"/>
                        <a:cs typeface="Arial" pitchFamily="34" charset="0"/>
                      </a:endParaRP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51760">
                <a:tc gridSpan="2">
                  <a:txBody>
                    <a:bodyPr/>
                    <a:lstStyle/>
                    <a:p>
                      <a:pPr marL="0" marR="0" lvl="0" indent="0" algn="l" defTabSz="1017588" rtl="0" eaLnBrk="1" fontAlgn="base" latinLnBrk="0" hangingPunct="1">
                        <a:lnSpc>
                          <a:spcPct val="100000"/>
                        </a:lnSpc>
                        <a:spcBef>
                          <a:spcPct val="20000"/>
                        </a:spcBef>
                        <a:spcAft>
                          <a:spcPct val="0"/>
                        </a:spcAft>
                        <a:buClrTx/>
                        <a:buSzTx/>
                        <a:buFontTx/>
                        <a:buNone/>
                        <a:tabLst/>
                        <a:defRPr/>
                      </a:pPr>
                      <a:r>
                        <a:rPr kumimoji="0" lang="en-US" altLang="en-US" sz="1000" b="1" i="0" u="none" strike="noStrike" cap="none" normalizeH="0" baseline="0" noProof="1" smtClean="0">
                          <a:ln>
                            <a:noFill/>
                          </a:ln>
                          <a:solidFill>
                            <a:schemeClr val="tx1">
                              <a:lumMod val="95000"/>
                              <a:lumOff val="5000"/>
                            </a:schemeClr>
                          </a:solidFill>
                          <a:effectLst/>
                          <a:latin typeface="Arial (Telo)"/>
                          <a:ea typeface="宋体" pitchFamily="2" charset="-122"/>
                        </a:rPr>
                        <a:t>Project Name </a:t>
                      </a: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solidFill>
                  </a:tcPr>
                </a:tc>
                <a:tc hMerge="1">
                  <a:txBody>
                    <a:bodyPr/>
                    <a:lstStyle/>
                    <a:p>
                      <a:endParaRPr lang="en-US"/>
                    </a:p>
                  </a:txBody>
                  <a:tcPr/>
                </a:tc>
                <a:tc gridSpan="4">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altLang="en-US" sz="1000" b="1" i="0" u="none" strike="noStrike" kern="1200" cap="none" normalizeH="0" baseline="0" noProof="1" smtClean="0">
                        <a:ln>
                          <a:noFill/>
                        </a:ln>
                        <a:solidFill>
                          <a:srgbClr val="0000FF"/>
                        </a:solidFill>
                        <a:effectLst/>
                        <a:latin typeface="Arial (Telo)"/>
                        <a:ea typeface="宋体" pitchFamily="2" charset="-122"/>
                        <a:cs typeface="Arial" pitchFamily="34" charset="0"/>
                      </a:endParaRP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lvl="0" indent="0" algn="l" defTabSz="1017588" rtl="0" eaLnBrk="1" fontAlgn="base" latinLnBrk="0" hangingPunct="1">
                        <a:lnSpc>
                          <a:spcPct val="100000"/>
                        </a:lnSpc>
                        <a:spcBef>
                          <a:spcPct val="20000"/>
                        </a:spcBef>
                        <a:spcAft>
                          <a:spcPct val="0"/>
                        </a:spcAft>
                        <a:buClrTx/>
                        <a:buSzTx/>
                        <a:buFontTx/>
                        <a:buNone/>
                        <a:tabLst/>
                        <a:defRPr/>
                      </a:pPr>
                      <a:r>
                        <a:rPr kumimoji="0" lang="en-US" sz="1000" b="1" i="0" u="none" strike="noStrike" cap="none" normalizeH="0" baseline="0" noProof="1" smtClean="0">
                          <a:ln>
                            <a:noFill/>
                          </a:ln>
                          <a:solidFill>
                            <a:schemeClr val="tx1"/>
                          </a:solidFill>
                          <a:effectLst/>
                          <a:latin typeface="Arial (Telo)"/>
                        </a:rPr>
                        <a:t>Planned Machine (T) </a:t>
                      </a: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alpha val="50195"/>
                      </a:srgbClr>
                    </a:solidFill>
                  </a:tcPr>
                </a:tc>
                <a:tc hMerge="1">
                  <a:txBody>
                    <a:bodyPr/>
                    <a:lstStyle/>
                    <a:p>
                      <a:endParaRPr lang="en-US"/>
                    </a:p>
                  </a:txBody>
                  <a:tcPr/>
                </a:tc>
                <a:tc hMerge="1">
                  <a:txBody>
                    <a:bodyPr/>
                    <a:lstStyle/>
                    <a:p>
                      <a:endParaRPr 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altLang="en-US" sz="1000" b="1" i="0" u="none" strike="noStrike" kern="1200" cap="none" normalizeH="0" baseline="0" dirty="0" smtClean="0">
                        <a:ln>
                          <a:noFill/>
                        </a:ln>
                        <a:solidFill>
                          <a:srgbClr val="0000FF"/>
                        </a:solidFill>
                        <a:effectLst/>
                        <a:latin typeface="Arial (Telo)"/>
                        <a:ea typeface="宋体" pitchFamily="2" charset="-122"/>
                        <a:cs typeface="Arial" pitchFamily="34" charset="0"/>
                      </a:endParaRP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51760">
                <a:tc gridSpan="2">
                  <a:txBody>
                    <a:bodyPr/>
                    <a:lstStyle/>
                    <a:p>
                      <a:pPr marL="0" marR="0" lvl="0" indent="0" algn="l" defTabSz="1017588" rtl="0" eaLnBrk="1" fontAlgn="base" latinLnBrk="0" hangingPunct="1">
                        <a:lnSpc>
                          <a:spcPct val="100000"/>
                        </a:lnSpc>
                        <a:spcBef>
                          <a:spcPct val="20000"/>
                        </a:spcBef>
                        <a:spcAft>
                          <a:spcPct val="0"/>
                        </a:spcAft>
                        <a:buClrTx/>
                        <a:buSzTx/>
                        <a:buFontTx/>
                        <a:buNone/>
                        <a:tabLst/>
                        <a:defRPr/>
                      </a:pPr>
                      <a:r>
                        <a:rPr kumimoji="0" lang="en-US" altLang="en-US" sz="1000" b="1" i="0" u="none" strike="noStrike" cap="none" normalizeH="0" baseline="0" noProof="1" smtClean="0">
                          <a:ln>
                            <a:noFill/>
                          </a:ln>
                          <a:solidFill>
                            <a:schemeClr val="tx1">
                              <a:lumMod val="95000"/>
                              <a:lumOff val="5000"/>
                            </a:schemeClr>
                          </a:solidFill>
                          <a:effectLst/>
                          <a:latin typeface="Arial (Telo)"/>
                          <a:ea typeface="宋体" pitchFamily="2" charset="-122"/>
                        </a:rPr>
                        <a:t>Part Name </a:t>
                      </a: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solidFill>
                  </a:tcPr>
                </a:tc>
                <a:tc hMerge="1">
                  <a:txBody>
                    <a:bodyPr/>
                    <a:lstStyle/>
                    <a:p>
                      <a:endParaRPr lang="en-US"/>
                    </a:p>
                  </a:txBody>
                  <a:tcPr/>
                </a:tc>
                <a:tc gridSpan="4">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altLang="en-US" sz="1000" b="1" i="0" u="none" strike="noStrike" kern="1200" cap="none" normalizeH="0" baseline="0" noProof="1" smtClean="0">
                        <a:ln>
                          <a:noFill/>
                        </a:ln>
                        <a:solidFill>
                          <a:srgbClr val="0000FF"/>
                        </a:solidFill>
                        <a:effectLst/>
                        <a:latin typeface="Arial (Telo)"/>
                        <a:ea typeface="宋体" pitchFamily="2" charset="-122"/>
                        <a:cs typeface="Arial" pitchFamily="34" charset="0"/>
                      </a:endParaRP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lvl="0" indent="0" algn="l" defTabSz="1017588" rtl="0" eaLnBrk="1" fontAlgn="base" latinLnBrk="0" hangingPunct="1">
                        <a:lnSpc>
                          <a:spcPct val="100000"/>
                        </a:lnSpc>
                        <a:spcBef>
                          <a:spcPct val="20000"/>
                        </a:spcBef>
                        <a:spcAft>
                          <a:spcPct val="0"/>
                        </a:spcAft>
                        <a:buClrTx/>
                        <a:buSzTx/>
                        <a:buFontTx/>
                        <a:buNone/>
                        <a:tabLst/>
                      </a:pPr>
                      <a:r>
                        <a:rPr kumimoji="0" lang="en-US" altLang="en-US" sz="1000" b="1" i="0" u="none" strike="noStrike" kern="1200" cap="none" normalizeH="0" baseline="0" noProof="1" smtClean="0">
                          <a:ln>
                            <a:noFill/>
                          </a:ln>
                          <a:solidFill>
                            <a:schemeClr val="tx1"/>
                          </a:solidFill>
                          <a:effectLst/>
                          <a:latin typeface="Arial (Telo)"/>
                          <a:ea typeface="+mn-ea"/>
                          <a:cs typeface="+mn-cs"/>
                        </a:rPr>
                        <a:t>Cavities </a:t>
                      </a: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alpha val="50195"/>
                      </a:srgbClr>
                    </a:solidFill>
                  </a:tcPr>
                </a:tc>
                <a:tc hMerge="1">
                  <a:txBody>
                    <a:bodyPr/>
                    <a:lstStyle/>
                    <a:p>
                      <a:endParaRPr lang="en-US"/>
                    </a:p>
                  </a:txBody>
                  <a:tcPr/>
                </a:tc>
                <a:tc hMerge="1">
                  <a:txBody>
                    <a:bodyPr/>
                    <a:lstStyle/>
                    <a:p>
                      <a:endParaRPr 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altLang="en-US" sz="1000" b="1" i="0" u="none" strike="noStrike" kern="1200" cap="none" normalizeH="0" baseline="0" dirty="0" smtClean="0">
                        <a:ln>
                          <a:noFill/>
                        </a:ln>
                        <a:solidFill>
                          <a:srgbClr val="0000FF"/>
                        </a:solidFill>
                        <a:effectLst/>
                        <a:latin typeface="Arial (Telo)"/>
                        <a:ea typeface="宋体" pitchFamily="2" charset="-122"/>
                        <a:cs typeface="Arial" pitchFamily="34" charset="0"/>
                      </a:endParaRP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51760">
                <a:tc gridSpan="2">
                  <a:txBody>
                    <a:bodyPr/>
                    <a:lstStyle/>
                    <a:p>
                      <a:pPr marL="0" marR="0" lvl="0" indent="0" algn="l" defTabSz="1017588" rtl="0" eaLnBrk="1" fontAlgn="base" latinLnBrk="0" hangingPunct="1">
                        <a:lnSpc>
                          <a:spcPct val="100000"/>
                        </a:lnSpc>
                        <a:spcBef>
                          <a:spcPct val="20000"/>
                        </a:spcBef>
                        <a:spcAft>
                          <a:spcPct val="0"/>
                        </a:spcAft>
                        <a:buClrTx/>
                        <a:buSzTx/>
                        <a:buFontTx/>
                        <a:buNone/>
                        <a:tabLst/>
                        <a:defRPr/>
                      </a:pPr>
                      <a:r>
                        <a:rPr kumimoji="0" lang="en-US" sz="1000" b="1" i="0" u="none" strike="noStrike" cap="none" normalizeH="0" baseline="0" noProof="1" smtClean="0">
                          <a:ln>
                            <a:noFill/>
                          </a:ln>
                          <a:solidFill>
                            <a:schemeClr val="tx1">
                              <a:lumMod val="95000"/>
                              <a:lumOff val="5000"/>
                            </a:schemeClr>
                          </a:solidFill>
                          <a:effectLst/>
                          <a:latin typeface="Arial (Telo)"/>
                        </a:rPr>
                        <a:t>Part material </a:t>
                      </a:r>
                      <a:endParaRPr kumimoji="0" lang="en-US" altLang="en-US" sz="1000" b="1" i="0" u="none" strike="noStrike" cap="none" normalizeH="0" baseline="30000" noProof="1" smtClean="0">
                        <a:ln>
                          <a:noFill/>
                        </a:ln>
                        <a:solidFill>
                          <a:schemeClr val="tx1">
                            <a:lumMod val="95000"/>
                            <a:lumOff val="5000"/>
                          </a:schemeClr>
                        </a:solidFill>
                        <a:effectLst/>
                        <a:latin typeface="Arial (Telo)"/>
                        <a:ea typeface="宋体" pitchFamily="2" charset="-122"/>
                      </a:endParaRP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solidFill>
                  </a:tcPr>
                </a:tc>
                <a:tc hMerge="1">
                  <a:txBody>
                    <a:bodyPr/>
                    <a:lstStyle/>
                    <a:p>
                      <a:endParaRPr lang="en-US"/>
                    </a:p>
                  </a:txBody>
                  <a:tcPr/>
                </a:tc>
                <a:tc gridSpan="4">
                  <a:txBody>
                    <a:bodyPr/>
                    <a:lstStyle/>
                    <a:p>
                      <a:pPr marL="0" marR="0" lvl="0" indent="0" algn="l" defTabSz="946038" rtl="0" eaLnBrk="1" fontAlgn="auto" latinLnBrk="0" hangingPunct="1">
                        <a:lnSpc>
                          <a:spcPct val="100000"/>
                        </a:lnSpc>
                        <a:spcBef>
                          <a:spcPts val="0"/>
                        </a:spcBef>
                        <a:spcAft>
                          <a:spcPts val="0"/>
                        </a:spcAft>
                        <a:buClrTx/>
                        <a:buSzTx/>
                        <a:buFontTx/>
                        <a:buNone/>
                        <a:tabLst/>
                        <a:defRPr/>
                      </a:pPr>
                      <a:endParaRPr kumimoji="0" lang="en-US" altLang="en-US" sz="1000" b="1" i="0" u="none" strike="noStrike" kern="1200" cap="none" normalizeH="0" baseline="0" noProof="1" smtClean="0">
                        <a:ln>
                          <a:noFill/>
                        </a:ln>
                        <a:solidFill>
                          <a:srgbClr val="0000FF"/>
                        </a:solidFill>
                        <a:effectLst/>
                        <a:latin typeface="Arial (Telo)"/>
                        <a:ea typeface="宋体" pitchFamily="2" charset="-122"/>
                        <a:cs typeface="Arial" pitchFamily="34" charset="0"/>
                      </a:endParaRP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lvl="0" indent="0" algn="l" defTabSz="1017588" rtl="0" eaLnBrk="1" fontAlgn="base" latinLnBrk="0" hangingPunct="1">
                        <a:lnSpc>
                          <a:spcPct val="100000"/>
                        </a:lnSpc>
                        <a:spcBef>
                          <a:spcPct val="20000"/>
                        </a:spcBef>
                        <a:spcAft>
                          <a:spcPct val="0"/>
                        </a:spcAft>
                        <a:buClrTx/>
                        <a:buSzTx/>
                        <a:buFontTx/>
                        <a:buNone/>
                        <a:tabLst/>
                      </a:pPr>
                      <a:r>
                        <a:rPr kumimoji="0" lang="en-US" altLang="en-US" sz="1000" b="1" i="0" u="none" strike="noStrike" kern="1200" cap="none" normalizeH="0" baseline="0" noProof="1" smtClean="0">
                          <a:ln>
                            <a:noFill/>
                          </a:ln>
                          <a:solidFill>
                            <a:schemeClr val="tx1"/>
                          </a:solidFill>
                          <a:effectLst/>
                          <a:latin typeface="Arial (Telo)"/>
                          <a:ea typeface="+mn-ea"/>
                          <a:cs typeface="+mn-cs"/>
                        </a:rPr>
                        <a:t>Part CQP Clasification </a:t>
                      </a:r>
                      <a:r>
                        <a:rPr kumimoji="0" lang="en-US" altLang="en-US" sz="1000" b="1" i="0" u="none" strike="noStrike" cap="none" normalizeH="0" baseline="30000" noProof="1" smtClean="0">
                          <a:ln>
                            <a:noFill/>
                          </a:ln>
                          <a:solidFill>
                            <a:schemeClr val="tx1"/>
                          </a:solidFill>
                          <a:effectLst/>
                          <a:latin typeface="Arial (Telo)"/>
                          <a:ea typeface="宋体" pitchFamily="2" charset="-122"/>
                        </a:rPr>
                        <a:t>  </a:t>
                      </a:r>
                      <a:r>
                        <a:rPr kumimoji="0" lang="en-US" altLang="en-US" sz="1000" b="0" i="0" u="none" strike="noStrike" kern="1200" cap="none" normalizeH="0" baseline="0" noProof="1" smtClean="0">
                          <a:ln>
                            <a:noFill/>
                          </a:ln>
                          <a:solidFill>
                            <a:schemeClr val="tx1"/>
                          </a:solidFill>
                          <a:effectLst/>
                          <a:latin typeface="Arial (Telo)"/>
                          <a:ea typeface="+mn-ea"/>
                          <a:cs typeface="+mn-cs"/>
                        </a:rPr>
                        <a:t>[ A, B, C ] </a:t>
                      </a: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alpha val="50195"/>
                      </a:srgbClr>
                    </a:solidFill>
                  </a:tcPr>
                </a:tc>
                <a:tc hMerge="1">
                  <a:txBody>
                    <a:bodyPr/>
                    <a:lstStyle/>
                    <a:p>
                      <a:endParaRPr lang="en-US"/>
                    </a:p>
                  </a:txBody>
                  <a:tcPr/>
                </a:tc>
                <a:tc hMerge="1">
                  <a:txBody>
                    <a:bodyPr/>
                    <a:lstStyle/>
                    <a:p>
                      <a:endParaRPr 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altLang="en-US" sz="1000" b="1" i="0" u="none" strike="noStrike" kern="1200" cap="none" normalizeH="0" baseline="0" dirty="0" smtClean="0">
                        <a:ln>
                          <a:noFill/>
                        </a:ln>
                        <a:solidFill>
                          <a:srgbClr val="0000FF"/>
                        </a:solidFill>
                        <a:effectLst/>
                        <a:latin typeface="Arial (Telo)"/>
                        <a:ea typeface="宋体" pitchFamily="2" charset="-122"/>
                        <a:cs typeface="Arial" pitchFamily="34" charset="0"/>
                      </a:endParaRP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87725">
                <a:tc gridSpan="2">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altLang="en-US" sz="1000" b="1" i="0" u="none" strike="noStrike" cap="none" normalizeH="0" baseline="0" noProof="1" smtClean="0">
                          <a:ln>
                            <a:noFill/>
                          </a:ln>
                          <a:solidFill>
                            <a:schemeClr val="tx1">
                              <a:lumMod val="95000"/>
                              <a:lumOff val="5000"/>
                            </a:schemeClr>
                          </a:solidFill>
                          <a:effectLst/>
                          <a:latin typeface="Arial (Telo)"/>
                          <a:ea typeface="宋体" pitchFamily="2" charset="-122"/>
                        </a:rPr>
                        <a:t>CAD No. / Rev.-Status</a:t>
                      </a: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solidFill>
                  </a:tcPr>
                </a:tc>
                <a:tc hMerge="1">
                  <a:txBody>
                    <a:bodyPr/>
                    <a:lstStyle/>
                    <a:p>
                      <a:endParaRPr lang="en-US"/>
                    </a:p>
                  </a:txBody>
                  <a:tcPr/>
                </a:tc>
                <a:tc gridSpan="2">
                  <a:txBody>
                    <a:bodyPr/>
                    <a:lstStyle/>
                    <a:p>
                      <a:pPr marL="0" marR="0" lvl="0" indent="0" algn="l" defTabSz="946038" rtl="0" eaLnBrk="1" fontAlgn="auto" latinLnBrk="0" hangingPunct="1">
                        <a:lnSpc>
                          <a:spcPct val="100000"/>
                        </a:lnSpc>
                        <a:spcBef>
                          <a:spcPts val="0"/>
                        </a:spcBef>
                        <a:spcAft>
                          <a:spcPts val="0"/>
                        </a:spcAft>
                        <a:buClrTx/>
                        <a:buSzTx/>
                        <a:buFontTx/>
                        <a:buNone/>
                        <a:tabLst/>
                        <a:defRPr/>
                      </a:pPr>
                      <a:endParaRPr kumimoji="0" lang="en-US" altLang="en-US" sz="1000" b="1" i="0" u="none" strike="noStrike" kern="1200" cap="none" normalizeH="0" baseline="0" noProof="1" smtClean="0">
                        <a:ln>
                          <a:noFill/>
                        </a:ln>
                        <a:solidFill>
                          <a:srgbClr val="0000FF"/>
                        </a:solidFill>
                        <a:effectLst/>
                        <a:latin typeface="Arial (Telo)"/>
                        <a:ea typeface="宋体" pitchFamily="2" charset="-122"/>
                        <a:cs typeface="Arial" pitchFamily="34" charset="0"/>
                      </a:endParaRPr>
                    </a:p>
                  </a:txBody>
                  <a:tcPr marL="69280" marR="34640" marT="34934" marB="34934" anchor="ctr" horzOverflow="overflow">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46038" rtl="0" eaLnBrk="1" fontAlgn="auto" latinLnBrk="0" hangingPunct="1">
                        <a:lnSpc>
                          <a:spcPct val="100000"/>
                        </a:lnSpc>
                        <a:spcBef>
                          <a:spcPts val="0"/>
                        </a:spcBef>
                        <a:spcAft>
                          <a:spcPts val="0"/>
                        </a:spcAft>
                        <a:buClrTx/>
                        <a:buSzTx/>
                        <a:buFontTx/>
                        <a:buNone/>
                        <a:tabLst/>
                        <a:defRPr/>
                      </a:pPr>
                      <a:endParaRPr kumimoji="0" lang="en-US" altLang="en-US" sz="1000" b="1" i="0" u="none" strike="noStrike" kern="1200" cap="none" normalizeH="0" baseline="0" noProof="1" smtClean="0">
                        <a:ln>
                          <a:noFill/>
                        </a:ln>
                        <a:solidFill>
                          <a:srgbClr val="0000FF"/>
                        </a:solidFill>
                        <a:effectLst/>
                        <a:latin typeface="Arial (Telo)"/>
                        <a:ea typeface="宋体" pitchFamily="2" charset="-122"/>
                        <a:cs typeface="Arial" pitchFamily="34" charset="0"/>
                      </a:endParaRPr>
                    </a:p>
                  </a:txBody>
                  <a:tcPr marL="69280" marR="34640" marT="34934" marB="34934" anchor="ctr" horzOverflow="overflow">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3">
                  <a:txBody>
                    <a:bodyPr/>
                    <a:lstStyle/>
                    <a:p>
                      <a:pPr marL="0" marR="0" lvl="0" indent="0" algn="l" defTabSz="1017588"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noProof="1" smtClean="0">
                          <a:ln>
                            <a:noFill/>
                          </a:ln>
                          <a:solidFill>
                            <a:schemeClr val="tx1"/>
                          </a:solidFill>
                          <a:effectLst/>
                          <a:latin typeface="Arial (Telo)"/>
                        </a:rPr>
                        <a:t>Submission Date </a:t>
                      </a:r>
                      <a:endParaRPr kumimoji="0" lang="en-US" altLang="en-US" sz="1000" b="1" i="0" u="none" strike="noStrike" cap="none" normalizeH="0" baseline="0" noProof="1" smtClean="0">
                        <a:ln>
                          <a:noFill/>
                        </a:ln>
                        <a:solidFill>
                          <a:schemeClr val="tx1"/>
                        </a:solidFill>
                        <a:effectLst/>
                        <a:latin typeface="Arial (Telo)"/>
                        <a:ea typeface="宋体" pitchFamily="2" charset="-122"/>
                      </a:endParaRPr>
                    </a:p>
                  </a:txBody>
                  <a:tcPr marL="69280" marR="34640" marT="34934" marB="34934" anchor="ctr" horzOverflow="overflow">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alpha val="50195"/>
                      </a:srgbClr>
                    </a:solidFill>
                  </a:tcPr>
                </a:tc>
                <a:tc hMerge="1">
                  <a:txBody>
                    <a:bodyPr/>
                    <a:lstStyle/>
                    <a:p>
                      <a:endParaRPr lang="en-US"/>
                    </a:p>
                  </a:txBody>
                  <a:tcPr/>
                </a:tc>
                <a:tc hMerge="1">
                  <a:txBody>
                    <a:bodyPr/>
                    <a:lstStyle/>
                    <a:p>
                      <a:endParaRPr 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altLang="en-US" sz="1000" b="1" i="0" u="none" strike="noStrike" kern="1200" cap="none" normalizeH="0" baseline="0" dirty="0" smtClean="0">
                        <a:ln>
                          <a:noFill/>
                        </a:ln>
                        <a:solidFill>
                          <a:srgbClr val="0000FF"/>
                        </a:solidFill>
                        <a:effectLst/>
                        <a:latin typeface="Arial (Telo)"/>
                        <a:ea typeface="宋体" pitchFamily="2" charset="-122"/>
                        <a:cs typeface="Arial" pitchFamily="34" charset="0"/>
                      </a:endParaRP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51760">
                <a:tc rowSpan="3">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000" b="1" i="0" u="none" strike="noStrike" cap="none" normalizeH="0" baseline="0" noProof="1" smtClean="0">
                          <a:ln>
                            <a:noFill/>
                          </a:ln>
                          <a:solidFill>
                            <a:schemeClr val="tx1">
                              <a:lumMod val="95000"/>
                              <a:lumOff val="5000"/>
                            </a:schemeClr>
                          </a:solidFill>
                          <a:effectLst/>
                          <a:latin typeface="Arial (Telo)"/>
                        </a:rPr>
                        <a:t>Contact (s) </a:t>
                      </a:r>
                      <a:endParaRPr kumimoji="0" lang="en-US" altLang="en-US" sz="1000" b="1" i="0" u="none" strike="noStrike" cap="none" normalizeH="0" baseline="0" noProof="1" smtClean="0">
                        <a:ln>
                          <a:noFill/>
                        </a:ln>
                        <a:solidFill>
                          <a:schemeClr val="tx1">
                            <a:lumMod val="95000"/>
                            <a:lumOff val="5000"/>
                          </a:schemeClr>
                        </a:solidFill>
                        <a:effectLst/>
                        <a:latin typeface="Arial (Telo)"/>
                        <a:ea typeface="宋体" pitchFamily="2" charset="-122"/>
                      </a:endParaRP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altLang="en-US" sz="1000" b="1" i="0" u="none" strike="noStrike" cap="none" normalizeH="0" baseline="0" noProof="1" smtClean="0">
                          <a:ln>
                            <a:noFill/>
                          </a:ln>
                          <a:solidFill>
                            <a:schemeClr val="tx1">
                              <a:lumMod val="95000"/>
                              <a:lumOff val="5000"/>
                            </a:schemeClr>
                          </a:solidFill>
                          <a:effectLst/>
                          <a:latin typeface="Arial (Telo)"/>
                          <a:ea typeface="宋体" pitchFamily="2" charset="-122"/>
                        </a:rPr>
                        <a:t>Part</a:t>
                      </a: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altLang="en-US" sz="1000" b="1" i="0" u="none" strike="noStrike" kern="1200" cap="none" normalizeH="0" baseline="0" noProof="1" smtClean="0">
                        <a:ln>
                          <a:noFill/>
                        </a:ln>
                        <a:solidFill>
                          <a:srgbClr val="0000FF"/>
                        </a:solidFill>
                        <a:effectLst/>
                        <a:latin typeface="Arial (Telo)"/>
                        <a:ea typeface="宋体" pitchFamily="2" charset="-122"/>
                        <a:cs typeface="Arial" pitchFamily="34" charset="0"/>
                      </a:endParaRP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7">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altLang="en-US" sz="1000" b="1" i="0" u="none" strike="noStrike" kern="1200" cap="none" normalizeH="0" baseline="0" noProof="1" smtClean="0">
                        <a:ln>
                          <a:noFill/>
                        </a:ln>
                        <a:solidFill>
                          <a:srgbClr val="0000FF"/>
                        </a:solidFill>
                        <a:effectLst/>
                        <a:latin typeface="Arial (Telo)"/>
                        <a:ea typeface="宋体" pitchFamily="2" charset="-122"/>
                        <a:cs typeface="Arial" pitchFamily="34" charset="0"/>
                      </a:endParaRP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7"/>
                  </a:ext>
                </a:extLst>
              </a:tr>
              <a:tr h="251760">
                <a:tc vMerge="1">
                  <a:txBody>
                    <a:bodyPr/>
                    <a:lstStyle/>
                    <a:p>
                      <a:endParaRPr 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altLang="en-US" sz="1000" b="1" i="0" u="none" strike="noStrike" cap="none" normalizeH="0" baseline="0" noProof="1" smtClean="0">
                          <a:ln>
                            <a:noFill/>
                          </a:ln>
                          <a:solidFill>
                            <a:schemeClr val="tx1">
                              <a:lumMod val="95000"/>
                              <a:lumOff val="5000"/>
                            </a:schemeClr>
                          </a:solidFill>
                          <a:effectLst/>
                          <a:latin typeface="Arial (Telo)"/>
                          <a:ea typeface="宋体" pitchFamily="2" charset="-122"/>
                        </a:rPr>
                        <a:t>Tool</a:t>
                      </a: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altLang="en-US" sz="1000" b="1" i="0" u="none" strike="noStrike" kern="1200" cap="none" normalizeH="0" baseline="0" noProof="1" smtClean="0">
                        <a:ln>
                          <a:noFill/>
                        </a:ln>
                        <a:solidFill>
                          <a:srgbClr val="0000FF"/>
                        </a:solidFill>
                        <a:effectLst/>
                        <a:latin typeface="Arial (Telo)"/>
                        <a:ea typeface="宋体" pitchFamily="2" charset="-122"/>
                        <a:cs typeface="Arial" pitchFamily="34" charset="0"/>
                      </a:endParaRP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7">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altLang="en-US" sz="1000" b="1" i="0" u="none" strike="noStrike" kern="1200" cap="none" normalizeH="0" baseline="0" noProof="1" smtClean="0">
                        <a:ln>
                          <a:noFill/>
                        </a:ln>
                        <a:solidFill>
                          <a:srgbClr val="0000FF"/>
                        </a:solidFill>
                        <a:effectLst/>
                        <a:latin typeface="Arial (Telo)"/>
                        <a:ea typeface="宋体" pitchFamily="2" charset="-122"/>
                        <a:cs typeface="Arial" pitchFamily="34" charset="0"/>
                      </a:endParaRP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8"/>
                  </a:ext>
                </a:extLst>
              </a:tr>
              <a:tr h="251760">
                <a:tc vMerge="1">
                  <a:txBody>
                    <a:bodyPr/>
                    <a:lstStyle/>
                    <a:p>
                      <a:endParaRPr 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altLang="en-US" sz="1000" b="1" i="0" u="none" strike="noStrike" cap="none" normalizeH="0" baseline="0" noProof="1" smtClean="0">
                          <a:ln>
                            <a:noFill/>
                          </a:ln>
                          <a:solidFill>
                            <a:schemeClr val="tx1">
                              <a:lumMod val="95000"/>
                              <a:lumOff val="5000"/>
                            </a:schemeClr>
                          </a:solidFill>
                          <a:effectLst/>
                          <a:latin typeface="Arial (Telo)"/>
                          <a:ea typeface="宋体" pitchFamily="2" charset="-122"/>
                        </a:rPr>
                        <a:t>Project</a:t>
                      </a: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altLang="en-US" sz="1000" b="1" i="0" u="none" strike="noStrike" kern="1200" cap="none" normalizeH="0" baseline="0" noProof="1" smtClean="0">
                        <a:ln>
                          <a:noFill/>
                        </a:ln>
                        <a:solidFill>
                          <a:srgbClr val="0000FF"/>
                        </a:solidFill>
                        <a:effectLst/>
                        <a:latin typeface="Arial (Telo)"/>
                        <a:ea typeface="宋体" pitchFamily="2" charset="-122"/>
                        <a:cs typeface="Arial" pitchFamily="34" charset="0"/>
                      </a:endParaRP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7">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altLang="en-US" sz="1000" b="1" i="0" u="none" strike="noStrike" kern="1200" cap="none" normalizeH="0" baseline="0" noProof="1" smtClean="0">
                        <a:ln>
                          <a:noFill/>
                        </a:ln>
                        <a:solidFill>
                          <a:srgbClr val="0000FF"/>
                        </a:solidFill>
                        <a:effectLst/>
                        <a:latin typeface="Arial (Telo)"/>
                        <a:ea typeface="宋体" pitchFamily="2" charset="-122"/>
                        <a:cs typeface="Arial" pitchFamily="34" charset="0"/>
                      </a:endParaRP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9"/>
                  </a:ext>
                </a:extLst>
              </a:tr>
              <a:tr h="336409">
                <a:tc gridSpan="10">
                  <a:txBody>
                    <a:bodyPr/>
                    <a:lstStyle/>
                    <a:p>
                      <a:pPr marL="0" marR="0" lvl="0" indent="0" algn="ctr" defTabSz="1017588" rtl="0" eaLnBrk="1" fontAlgn="base" latinLnBrk="0" hangingPunct="1">
                        <a:lnSpc>
                          <a:spcPct val="100000"/>
                        </a:lnSpc>
                        <a:spcBef>
                          <a:spcPct val="50000"/>
                        </a:spcBef>
                        <a:spcAft>
                          <a:spcPct val="0"/>
                        </a:spcAft>
                        <a:buClrTx/>
                        <a:buSzTx/>
                        <a:buFontTx/>
                        <a:buNone/>
                        <a:tabLst>
                          <a:tab pos="4749800" algn="l"/>
                        </a:tabLst>
                      </a:pPr>
                      <a:r>
                        <a:rPr kumimoji="0" lang="en-US" altLang="en-US" sz="1000" b="1" i="0" u="none" strike="noStrike" kern="1200" cap="none" normalizeH="0" baseline="0" noProof="1" smtClean="0">
                          <a:ln>
                            <a:noFill/>
                          </a:ln>
                          <a:solidFill>
                            <a:schemeClr val="tx1"/>
                          </a:solidFill>
                          <a:effectLst/>
                          <a:latin typeface="Arial (Telo)"/>
                          <a:ea typeface="宋体" pitchFamily="2" charset="-122"/>
                          <a:cs typeface="+mn-cs"/>
                        </a:rPr>
                        <a:t>Mould</a:t>
                      </a:r>
                      <a:r>
                        <a:rPr kumimoji="0" lang="sl-SI" altLang="en-US" sz="1000" b="1" i="0" u="none" strike="noStrike" kern="1200" cap="none" normalizeH="0" baseline="0" noProof="1" smtClean="0">
                          <a:ln>
                            <a:noFill/>
                          </a:ln>
                          <a:solidFill>
                            <a:schemeClr val="tx1"/>
                          </a:solidFill>
                          <a:effectLst/>
                          <a:latin typeface="Arial (Telo)"/>
                          <a:ea typeface="宋体" pitchFamily="2" charset="-122"/>
                          <a:cs typeface="+mn-cs"/>
                        </a:rPr>
                        <a:t> </a:t>
                      </a:r>
                      <a:r>
                        <a:rPr kumimoji="0" lang="en-US" altLang="en-US" sz="1000" b="1" i="0" u="none" strike="noStrike" kern="1200" cap="none" normalizeH="0" baseline="0" noProof="1" smtClean="0">
                          <a:ln>
                            <a:noFill/>
                          </a:ln>
                          <a:solidFill>
                            <a:schemeClr val="tx1"/>
                          </a:solidFill>
                          <a:effectLst/>
                          <a:latin typeface="Arial (Telo)"/>
                          <a:ea typeface="宋体" pitchFamily="2" charset="-122"/>
                          <a:cs typeface="+mn-cs"/>
                        </a:rPr>
                        <a:t> Maker </a:t>
                      </a:r>
                      <a:r>
                        <a:rPr kumimoji="0" lang="sl-SI" altLang="en-US" sz="1000" b="1" i="0" u="none" strike="noStrike" kern="1200" cap="none" normalizeH="0" baseline="0" noProof="1" smtClean="0">
                          <a:ln>
                            <a:noFill/>
                          </a:ln>
                          <a:solidFill>
                            <a:schemeClr val="tx1"/>
                          </a:solidFill>
                          <a:effectLst/>
                          <a:latin typeface="Arial (Telo)"/>
                          <a:ea typeface="宋体" pitchFamily="2" charset="-122"/>
                          <a:cs typeface="+mn-cs"/>
                        </a:rPr>
                        <a:t> </a:t>
                      </a:r>
                      <a:r>
                        <a:rPr kumimoji="0" lang="en-US" altLang="en-US" sz="1000" b="1" i="0" u="none" strike="noStrike" kern="1200" cap="none" normalizeH="0" baseline="0" noProof="1" smtClean="0">
                          <a:ln>
                            <a:noFill/>
                          </a:ln>
                          <a:solidFill>
                            <a:schemeClr val="tx1"/>
                          </a:solidFill>
                          <a:effectLst/>
                          <a:latin typeface="Arial (Telo)"/>
                          <a:ea typeface="宋体" pitchFamily="2" charset="-122"/>
                          <a:cs typeface="+mn-cs"/>
                        </a:rPr>
                        <a:t>Data</a:t>
                      </a: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0"/>
                  </a:ext>
                </a:extLst>
              </a:tr>
              <a:tr h="251760">
                <a:tc gridSpan="2">
                  <a:txBody>
                    <a:bodyPr/>
                    <a:lstStyle/>
                    <a:p>
                      <a:pPr marL="0" marR="0" lvl="0" indent="0" algn="l" defTabSz="1017588" rtl="0" eaLnBrk="1" fontAlgn="base" latinLnBrk="0" hangingPunct="1">
                        <a:lnSpc>
                          <a:spcPct val="100000"/>
                        </a:lnSpc>
                        <a:spcBef>
                          <a:spcPct val="20000"/>
                        </a:spcBef>
                        <a:spcAft>
                          <a:spcPct val="0"/>
                        </a:spcAft>
                        <a:buClrTx/>
                        <a:buSzTx/>
                        <a:buFontTx/>
                        <a:buNone/>
                        <a:tabLst/>
                        <a:defRPr/>
                      </a:pPr>
                      <a:r>
                        <a:rPr kumimoji="0" lang="en-US" altLang="en-US" sz="1000" b="1" i="0" u="none" strike="noStrike" kern="1200" cap="none" normalizeH="0" baseline="0" noProof="1" smtClean="0">
                          <a:ln>
                            <a:noFill/>
                          </a:ln>
                          <a:solidFill>
                            <a:schemeClr val="tx1"/>
                          </a:solidFill>
                          <a:effectLst/>
                          <a:latin typeface="Arial (Telo)"/>
                          <a:ea typeface="宋体" pitchFamily="2" charset="-122"/>
                          <a:cs typeface="+mn-cs"/>
                        </a:rPr>
                        <a:t>Customer</a:t>
                      </a:r>
                      <a:r>
                        <a:rPr kumimoji="0" lang="en-US" altLang="en-US" sz="1000" b="1" i="0" u="none" strike="noStrike" cap="none" normalizeH="0" baseline="0" noProof="1" smtClean="0">
                          <a:ln>
                            <a:noFill/>
                          </a:ln>
                          <a:solidFill>
                            <a:schemeClr val="tx1"/>
                          </a:solidFill>
                          <a:effectLst/>
                          <a:latin typeface="Arial (Telo)"/>
                          <a:ea typeface="宋体" pitchFamily="2" charset="-122"/>
                        </a:rPr>
                        <a:t> </a:t>
                      </a:r>
                      <a:r>
                        <a:rPr kumimoji="0" lang="en-US" altLang="en-US" sz="1000" b="0" i="0" u="none" strike="noStrike" cap="none" normalizeH="0" baseline="0" noProof="1" smtClean="0">
                          <a:ln>
                            <a:noFill/>
                          </a:ln>
                          <a:solidFill>
                            <a:schemeClr val="tx1"/>
                          </a:solidFill>
                          <a:effectLst/>
                          <a:latin typeface="Arial (Telo)"/>
                          <a:ea typeface="宋体" pitchFamily="2" charset="-122"/>
                        </a:rPr>
                        <a:t>(if not BSH)</a:t>
                      </a:r>
                      <a:r>
                        <a:rPr kumimoji="0" lang="en-US" altLang="en-US" sz="1000" b="0" i="0" u="none" strike="noStrike" cap="none" normalizeH="0" baseline="30000" noProof="1" smtClean="0">
                          <a:ln>
                            <a:noFill/>
                          </a:ln>
                          <a:solidFill>
                            <a:schemeClr val="tx1"/>
                          </a:solidFill>
                          <a:effectLst/>
                          <a:latin typeface="Arial (Telo)"/>
                          <a:ea typeface="宋体" pitchFamily="2" charset="-122"/>
                        </a:rPr>
                        <a:t> </a:t>
                      </a:r>
                      <a:endParaRPr kumimoji="0" lang="en-US" altLang="en-US" sz="1000" b="1" i="0" u="none" strike="noStrike" cap="none" normalizeH="0" baseline="0" noProof="1" smtClean="0">
                        <a:ln>
                          <a:noFill/>
                        </a:ln>
                        <a:solidFill>
                          <a:schemeClr val="bg1">
                            <a:lumMod val="50000"/>
                          </a:schemeClr>
                        </a:solidFill>
                        <a:effectLst/>
                        <a:latin typeface="Arial (Telo)"/>
                        <a:ea typeface="宋体" pitchFamily="2" charset="-122"/>
                      </a:endParaRP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solidFill>
                  </a:tcPr>
                </a:tc>
                <a:tc hMerge="1">
                  <a:txBody>
                    <a:bodyPr/>
                    <a:lstStyle/>
                    <a:p>
                      <a:endParaRPr lang="en-US"/>
                    </a:p>
                  </a:txBody>
                  <a:tcPr/>
                </a:tc>
                <a:tc gridSpan="3">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altLang="en-US" sz="1000" b="1" i="0" u="none" strike="noStrike" kern="1200" cap="none" normalizeH="0" baseline="0" noProof="1" smtClean="0">
                        <a:ln>
                          <a:noFill/>
                        </a:ln>
                        <a:solidFill>
                          <a:srgbClr val="0000FF"/>
                        </a:solidFill>
                        <a:effectLst/>
                        <a:latin typeface="Arial (Telo)"/>
                        <a:ea typeface="宋体" pitchFamily="2" charset="-122"/>
                        <a:cs typeface="Arial" pitchFamily="34" charset="0"/>
                      </a:endParaRP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p>
                      <a:pPr marL="0" marR="0" lvl="0" indent="0" algn="l" defTabSz="1017588" rtl="0" eaLnBrk="1" fontAlgn="base" latinLnBrk="0" hangingPunct="1">
                        <a:lnSpc>
                          <a:spcPct val="100000"/>
                        </a:lnSpc>
                        <a:spcBef>
                          <a:spcPct val="20000"/>
                        </a:spcBef>
                        <a:spcAft>
                          <a:spcPct val="0"/>
                        </a:spcAft>
                        <a:buClrTx/>
                        <a:buSzTx/>
                        <a:buFontTx/>
                        <a:buNone/>
                        <a:tabLst/>
                        <a:defRPr/>
                      </a:pPr>
                      <a:r>
                        <a:rPr kumimoji="0" lang="en-US" sz="1000" b="1" i="0" u="none" strike="noStrike" cap="none" normalizeH="0" baseline="0" noProof="1" smtClean="0">
                          <a:ln>
                            <a:noFill/>
                          </a:ln>
                          <a:solidFill>
                            <a:schemeClr val="tx1"/>
                          </a:solidFill>
                          <a:effectLst/>
                          <a:latin typeface="Arial (Telo)"/>
                        </a:rPr>
                        <a:t>Basic Tool Dimensions (BHT)</a:t>
                      </a:r>
                      <a:r>
                        <a:rPr kumimoji="0" lang="en-US" altLang="en-US" sz="1000" b="1" i="0" u="none" strike="noStrike" cap="none" normalizeH="0" baseline="30000" noProof="1" smtClean="0">
                          <a:ln>
                            <a:noFill/>
                          </a:ln>
                          <a:solidFill>
                            <a:schemeClr val="tx1"/>
                          </a:solidFill>
                          <a:effectLst/>
                          <a:latin typeface="Arial (Telo)"/>
                          <a:ea typeface="宋体" pitchFamily="2" charset="-122"/>
                        </a:rPr>
                        <a:t> </a:t>
                      </a:r>
                      <a:endParaRPr kumimoji="0" lang="en-US" altLang="en-US" sz="1000" b="1" i="0" u="none" strike="noStrike" cap="none" normalizeH="0" baseline="0" noProof="1" smtClean="0">
                        <a:ln>
                          <a:noFill/>
                        </a:ln>
                        <a:solidFill>
                          <a:schemeClr val="tx1"/>
                        </a:solidFill>
                        <a:effectLst/>
                        <a:latin typeface="Arial (Telo)"/>
                        <a:ea typeface="宋体" pitchFamily="2" charset="-122"/>
                      </a:endParaRP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alpha val="50195"/>
                      </a:srgbClr>
                    </a:solidFill>
                  </a:tcPr>
                </a:tc>
                <a:tc hMerge="1">
                  <a:txBody>
                    <a:bodyPr/>
                    <a:lstStyle/>
                    <a:p>
                      <a:endParaRPr lang="en-US"/>
                    </a:p>
                  </a:txBody>
                  <a:tcPr/>
                </a:tc>
                <a:tc hMerge="1">
                  <a:txBody>
                    <a:bodyPr/>
                    <a:lstStyle/>
                    <a:p>
                      <a:endParaRPr lang="en-US"/>
                    </a:p>
                  </a:txBody>
                  <a:tcPr/>
                </a:tc>
                <a:tc gridSpan="2">
                  <a:txBody>
                    <a:bodyPr/>
                    <a:lstStyle/>
                    <a:p>
                      <a:pPr marL="0" marR="0" lvl="0" indent="0" algn="l" defTabSz="1017588" rtl="0" eaLnBrk="1" fontAlgn="base" latinLnBrk="0" hangingPunct="1">
                        <a:lnSpc>
                          <a:spcPct val="100000"/>
                        </a:lnSpc>
                        <a:spcBef>
                          <a:spcPct val="20000"/>
                        </a:spcBef>
                        <a:spcAft>
                          <a:spcPct val="0"/>
                        </a:spcAft>
                        <a:buClrTx/>
                        <a:buSzTx/>
                        <a:buFontTx/>
                        <a:buNone/>
                        <a:tabLst/>
                        <a:defRPr/>
                      </a:pPr>
                      <a:endParaRPr kumimoji="0" lang="en-US" altLang="en-US" sz="1000" b="1" i="0" u="none" strike="noStrike" kern="1200" cap="none" normalizeH="0" baseline="0" noProof="1" smtClean="0">
                        <a:ln>
                          <a:noFill/>
                        </a:ln>
                        <a:solidFill>
                          <a:srgbClr val="0000FF"/>
                        </a:solidFill>
                        <a:effectLst/>
                        <a:latin typeface="Arial (Telo)"/>
                        <a:ea typeface="宋体" pitchFamily="2" charset="-122"/>
                        <a:cs typeface="Arial" pitchFamily="34" charset="0"/>
                      </a:endParaRP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11"/>
                  </a:ext>
                </a:extLst>
              </a:tr>
              <a:tr h="251760">
                <a:tc gridSpan="2">
                  <a:txBody>
                    <a:bodyPr/>
                    <a:lstStyle/>
                    <a:p>
                      <a:pPr marL="0" marR="0" lvl="0" indent="0" algn="l" defTabSz="1017588" rtl="0" eaLnBrk="1" fontAlgn="base" latinLnBrk="0" hangingPunct="1">
                        <a:lnSpc>
                          <a:spcPct val="100000"/>
                        </a:lnSpc>
                        <a:spcBef>
                          <a:spcPct val="20000"/>
                        </a:spcBef>
                        <a:spcAft>
                          <a:spcPct val="0"/>
                        </a:spcAft>
                        <a:buClrTx/>
                        <a:buSzTx/>
                        <a:buFontTx/>
                        <a:buNone/>
                        <a:tabLst/>
                        <a:defRPr/>
                      </a:pPr>
                      <a:r>
                        <a:rPr kumimoji="0" lang="en-US" altLang="en-US" sz="1000" b="1" i="0" u="none" strike="noStrike" cap="none" normalizeH="0" baseline="0" noProof="1" smtClean="0">
                          <a:ln>
                            <a:noFill/>
                          </a:ln>
                          <a:solidFill>
                            <a:schemeClr val="tx1"/>
                          </a:solidFill>
                          <a:effectLst/>
                          <a:latin typeface="Arial (Telo)"/>
                          <a:ea typeface="宋体" pitchFamily="2" charset="-122"/>
                        </a:rPr>
                        <a:t>Mould Maker </a:t>
                      </a: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solidFill>
                  </a:tcPr>
                </a:tc>
                <a:tc hMerge="1">
                  <a:txBody>
                    <a:bodyPr/>
                    <a:lstStyle/>
                    <a:p>
                      <a:endParaRPr lang="en-US"/>
                    </a:p>
                  </a:txBody>
                  <a:tcPr/>
                </a:tc>
                <a:tc gridSpan="3">
                  <a:txBody>
                    <a:bodyPr/>
                    <a:lstStyle/>
                    <a:p>
                      <a:pPr marL="0" marR="0" lvl="0" indent="0" algn="l" defTabSz="1017588" rtl="0" eaLnBrk="1" fontAlgn="base" latinLnBrk="0" hangingPunct="1">
                        <a:lnSpc>
                          <a:spcPct val="100000"/>
                        </a:lnSpc>
                        <a:spcBef>
                          <a:spcPct val="20000"/>
                        </a:spcBef>
                        <a:spcAft>
                          <a:spcPct val="0"/>
                        </a:spcAft>
                        <a:buClrTx/>
                        <a:buSzTx/>
                        <a:buFontTx/>
                        <a:buNone/>
                        <a:tabLst/>
                        <a:defRPr/>
                      </a:pPr>
                      <a:endParaRPr kumimoji="0" lang="en-US" altLang="en-US" sz="1000" b="1" i="0" u="none" strike="noStrike" kern="1200" cap="none" normalizeH="0" baseline="0" noProof="1" smtClean="0">
                        <a:ln>
                          <a:noFill/>
                        </a:ln>
                        <a:solidFill>
                          <a:srgbClr val="0000FF"/>
                        </a:solidFill>
                        <a:effectLst/>
                        <a:latin typeface="Arial (Telo)"/>
                        <a:ea typeface="宋体" pitchFamily="2" charset="-122"/>
                        <a:cs typeface="Arial" pitchFamily="34" charset="0"/>
                      </a:endParaRP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p>
                      <a:pPr marL="0" marR="0" lvl="0" indent="0" algn="l" defTabSz="1017588" rtl="0" eaLnBrk="1" fontAlgn="base" latinLnBrk="0" hangingPunct="1">
                        <a:lnSpc>
                          <a:spcPct val="100000"/>
                        </a:lnSpc>
                        <a:spcBef>
                          <a:spcPct val="20000"/>
                        </a:spcBef>
                        <a:spcAft>
                          <a:spcPct val="0"/>
                        </a:spcAft>
                        <a:buClrTx/>
                        <a:buSzTx/>
                        <a:buFontTx/>
                        <a:buNone/>
                        <a:tabLst/>
                        <a:defRPr/>
                      </a:pPr>
                      <a:r>
                        <a:rPr kumimoji="0" lang="en-US" sz="1000" b="1" i="0" u="none" strike="noStrike" cap="none" normalizeH="0" baseline="0" noProof="1" smtClean="0">
                          <a:ln>
                            <a:noFill/>
                          </a:ln>
                          <a:solidFill>
                            <a:schemeClr val="tx1"/>
                          </a:solidFill>
                          <a:effectLst/>
                          <a:latin typeface="Arial (Telo)"/>
                        </a:rPr>
                        <a:t>Injection system </a:t>
                      </a:r>
                      <a:endParaRPr kumimoji="0" lang="en-US" sz="1000" b="1" i="0" u="none" strike="sngStrike" cap="none" normalizeH="0" baseline="0" noProof="1" smtClean="0">
                        <a:ln>
                          <a:noFill/>
                        </a:ln>
                        <a:solidFill>
                          <a:schemeClr val="tx1"/>
                        </a:solidFill>
                        <a:effectLst/>
                        <a:latin typeface="Arial (Telo)"/>
                      </a:endParaRP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alpha val="50195"/>
                      </a:srgbClr>
                    </a:solidFill>
                  </a:tcPr>
                </a:tc>
                <a:tc hMerge="1">
                  <a:txBody>
                    <a:bodyPr/>
                    <a:lstStyle/>
                    <a:p>
                      <a:endParaRPr lang="en-US"/>
                    </a:p>
                  </a:txBody>
                  <a:tcPr/>
                </a:tc>
                <a:tc hMerge="1">
                  <a:txBody>
                    <a:bodyPr/>
                    <a:lstStyle/>
                    <a:p>
                      <a:endParaRPr lang="en-US"/>
                    </a:p>
                  </a:txBody>
                  <a:tcPr/>
                </a:tc>
                <a:tc gridSpan="2">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altLang="en-US" sz="1000" b="1" i="0" u="none" strike="noStrike" kern="1200" cap="none" normalizeH="0" baseline="0" noProof="1" smtClean="0">
                        <a:ln>
                          <a:noFill/>
                        </a:ln>
                        <a:solidFill>
                          <a:srgbClr val="0000FF"/>
                        </a:solidFill>
                        <a:effectLst/>
                        <a:latin typeface="Arial (Telo)"/>
                        <a:ea typeface="宋体" pitchFamily="2" charset="-122"/>
                        <a:cs typeface="Arial" pitchFamily="34" charset="0"/>
                      </a:endParaRP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12"/>
                  </a:ext>
                </a:extLst>
              </a:tr>
              <a:tr h="615013">
                <a:tc gridSpan="2">
                  <a:txBody>
                    <a:bodyPr/>
                    <a:lstStyle/>
                    <a:p>
                      <a:pPr marL="0" marR="0" lvl="0" indent="0" algn="l" defTabSz="1017588" rtl="0" eaLnBrk="1" fontAlgn="base" latinLnBrk="0" hangingPunct="1">
                        <a:lnSpc>
                          <a:spcPct val="100000"/>
                        </a:lnSpc>
                        <a:spcBef>
                          <a:spcPct val="20000"/>
                        </a:spcBef>
                        <a:spcAft>
                          <a:spcPct val="0"/>
                        </a:spcAft>
                        <a:buClrTx/>
                        <a:buSzTx/>
                        <a:buFontTx/>
                        <a:buNone/>
                        <a:tabLst/>
                        <a:defRPr/>
                      </a:pPr>
                      <a:r>
                        <a:rPr kumimoji="0" lang="en-US" altLang="en-US" sz="1000" b="1" i="0" u="none" strike="noStrike" cap="none" normalizeH="0" baseline="0" noProof="1" smtClean="0">
                          <a:ln>
                            <a:noFill/>
                          </a:ln>
                          <a:solidFill>
                            <a:schemeClr val="tx1"/>
                          </a:solidFill>
                          <a:effectLst/>
                          <a:latin typeface="Arial (Telo)"/>
                          <a:ea typeface="宋体" pitchFamily="2" charset="-122"/>
                        </a:rPr>
                        <a:t>Mould Designer </a:t>
                      </a:r>
                    </a:p>
                    <a:p>
                      <a:pPr marL="0" marR="0" lvl="0" indent="0" algn="l" defTabSz="1017588" rtl="0" eaLnBrk="1" fontAlgn="base" latinLnBrk="0" hangingPunct="1">
                        <a:lnSpc>
                          <a:spcPct val="100000"/>
                        </a:lnSpc>
                        <a:spcBef>
                          <a:spcPct val="20000"/>
                        </a:spcBef>
                        <a:spcAft>
                          <a:spcPct val="0"/>
                        </a:spcAft>
                        <a:buClrTx/>
                        <a:buSzTx/>
                        <a:buFontTx/>
                        <a:buNone/>
                        <a:tabLst/>
                        <a:defRPr/>
                      </a:pPr>
                      <a:r>
                        <a:rPr kumimoji="0" lang="en-US" altLang="en-US" sz="1000" b="0" i="0" u="none" strike="noStrike" cap="none" normalizeH="0" baseline="0" noProof="1" smtClean="0">
                          <a:ln>
                            <a:noFill/>
                          </a:ln>
                          <a:solidFill>
                            <a:schemeClr val="tx1"/>
                          </a:solidFill>
                          <a:effectLst/>
                          <a:latin typeface="Arial (Telo)"/>
                          <a:ea typeface="宋体" pitchFamily="2" charset="-122"/>
                        </a:rPr>
                        <a:t>(contact1)</a:t>
                      </a: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solidFill>
                  </a:tcPr>
                </a:tc>
                <a:tc hMerge="1">
                  <a:txBody>
                    <a:bodyPr/>
                    <a:lstStyle/>
                    <a:p>
                      <a:endParaRPr lang="en-US"/>
                    </a:p>
                  </a:txBody>
                  <a:tcPr/>
                </a:tc>
                <a:tc gridSpan="5">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altLang="en-US" sz="1000" b="1" i="0" u="none" strike="noStrike" kern="1200" cap="none" normalizeH="0" baseline="0" noProof="1" smtClean="0">
                        <a:ln>
                          <a:noFill/>
                        </a:ln>
                        <a:solidFill>
                          <a:srgbClr val="0000FF"/>
                        </a:solidFill>
                        <a:effectLst/>
                        <a:latin typeface="Arial (Telo)"/>
                        <a:ea typeface="宋体" pitchFamily="2" charset="-122"/>
                        <a:cs typeface="Arial" pitchFamily="34" charset="0"/>
                      </a:endParaRP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sl-SI" sz="1200" b="1" i="0" u="none" strike="sngStrike" cap="none" normalizeH="0" baseline="0" dirty="0" smtClean="0">
                        <a:ln>
                          <a:noFill/>
                        </a:ln>
                        <a:solidFill>
                          <a:schemeClr val="tx1"/>
                        </a:solidFill>
                        <a:effectLst/>
                        <a:latin typeface="Calibri" pitchFamily="34" charset="0"/>
                      </a:endParaRPr>
                    </a:p>
                  </a:txBody>
                  <a:tcPr marL="94939" marR="94939" marT="47071" marB="4707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alpha val="50195"/>
                      </a:srgbClr>
                    </a:solidFill>
                  </a:tcPr>
                </a:tc>
                <a:tc hMerge="1">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sl-SI" altLang="en-US" sz="1200" b="1" i="0" u="none" strike="noStrike" cap="none" normalizeH="0" baseline="0" dirty="0" smtClean="0">
                        <a:ln>
                          <a:noFill/>
                        </a:ln>
                        <a:solidFill>
                          <a:schemeClr val="tx1"/>
                        </a:solidFill>
                        <a:effectLst/>
                        <a:latin typeface="Calibri" pitchFamily="34" charset="0"/>
                        <a:ea typeface="宋体" pitchFamily="2" charset="-122"/>
                      </a:endParaRPr>
                    </a:p>
                  </a:txBody>
                  <a:tcPr marL="94939" marR="94939" marT="47071" marB="4707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alpha val="50195"/>
                      </a:srgbClr>
                    </a:solidFill>
                  </a:tcPr>
                </a:tc>
                <a:tc gridSpan="2">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000" b="1" kern="1200" baseline="0" noProof="1" smtClean="0">
                          <a:solidFill>
                            <a:schemeClr val="tx1"/>
                          </a:solidFill>
                          <a:latin typeface="Arial (Telo)"/>
                          <a:ea typeface="+mn-ea"/>
                          <a:cs typeface="+mn-cs"/>
                        </a:rPr>
                        <a:t>Injection Moulding Machine  Clamping Force </a:t>
                      </a:r>
                      <a:r>
                        <a:rPr lang="en-US" sz="1000" b="0" kern="1200" baseline="0" noProof="1" smtClean="0">
                          <a:solidFill>
                            <a:schemeClr val="tx1"/>
                          </a:solidFill>
                          <a:latin typeface="Arial (Telo)"/>
                          <a:ea typeface="+mn-ea"/>
                          <a:cs typeface="+mn-cs"/>
                        </a:rPr>
                        <a:t>[kN]</a:t>
                      </a:r>
                      <a:r>
                        <a:rPr kumimoji="0" lang="en-US" altLang="en-US" sz="1000" b="1" i="0" u="none" strike="noStrike" cap="none" normalizeH="0" baseline="30000" noProof="1" smtClean="0">
                          <a:ln>
                            <a:noFill/>
                          </a:ln>
                          <a:solidFill>
                            <a:schemeClr val="tx1"/>
                          </a:solidFill>
                          <a:effectLst/>
                          <a:latin typeface="Arial (Telo)"/>
                          <a:ea typeface="宋体" pitchFamily="2" charset="-122"/>
                        </a:rPr>
                        <a:t> </a:t>
                      </a:r>
                      <a:endParaRPr kumimoji="0" lang="en-US" altLang="en-US" sz="1000" b="1" i="0" u="none" strike="noStrike" cap="none" normalizeH="0" baseline="0" noProof="1" smtClean="0">
                        <a:ln>
                          <a:noFill/>
                        </a:ln>
                        <a:solidFill>
                          <a:schemeClr val="tx1"/>
                        </a:solidFill>
                        <a:effectLst/>
                        <a:latin typeface="Arial (Telo)"/>
                        <a:ea typeface="宋体" pitchFamily="2" charset="-122"/>
                      </a:endParaRP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alpha val="50195"/>
                      </a:srgbClr>
                    </a:solidFill>
                  </a:tcPr>
                </a:tc>
                <a:tc hMerge="1">
                  <a:txBody>
                    <a:bodyPr/>
                    <a:lstStyle/>
                    <a:p>
                      <a:endParaRPr 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altLang="en-US" sz="1000" b="1" i="0" u="none" strike="noStrike" kern="1200" cap="none" normalizeH="0" baseline="0" dirty="0" smtClean="0">
                        <a:ln>
                          <a:noFill/>
                        </a:ln>
                        <a:solidFill>
                          <a:srgbClr val="0000FF"/>
                        </a:solidFill>
                        <a:effectLst/>
                        <a:latin typeface="Arial (Telo)"/>
                        <a:ea typeface="宋体" pitchFamily="2" charset="-122"/>
                        <a:cs typeface="Arial" pitchFamily="34" charset="0"/>
                      </a:endParaRP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51760">
                <a:tc rowSpan="2" gridSpan="2">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000" b="1" i="0" u="none" strike="noStrike" cap="none" normalizeH="0" baseline="0" noProof="1" smtClean="0">
                          <a:ln>
                            <a:noFill/>
                          </a:ln>
                          <a:solidFill>
                            <a:schemeClr val="tx1"/>
                          </a:solidFill>
                          <a:effectLst/>
                          <a:latin typeface="Arial (Telo)"/>
                        </a:rPr>
                        <a:t>Other</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000" b="1" i="0" u="none" strike="noStrike" cap="none" normalizeH="0" baseline="0" noProof="1" smtClean="0">
                          <a:ln>
                            <a:noFill/>
                          </a:ln>
                          <a:solidFill>
                            <a:schemeClr val="tx1"/>
                          </a:solidFill>
                          <a:effectLst/>
                          <a:latin typeface="Arial (Telo)"/>
                        </a:rPr>
                        <a:t>Contact (s)</a:t>
                      </a:r>
                      <a:r>
                        <a:rPr kumimoji="0" lang="en-US" altLang="en-US" sz="1000" b="1" i="0" u="none" strike="noStrike" cap="none" normalizeH="0" baseline="30000" noProof="1" smtClean="0">
                          <a:ln>
                            <a:noFill/>
                          </a:ln>
                          <a:solidFill>
                            <a:schemeClr val="tx1"/>
                          </a:solidFill>
                          <a:effectLst/>
                          <a:latin typeface="Arial (Telo)"/>
                          <a:ea typeface="宋体" pitchFamily="2" charset="-122"/>
                        </a:rPr>
                        <a:t> </a:t>
                      </a: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solidFill>
                  </a:tcPr>
                </a:tc>
                <a:tc rowSpan="2" hMerge="1">
                  <a:txBody>
                    <a:bodyPr/>
                    <a:lstStyle/>
                    <a:p>
                      <a:endParaRPr lang="en-US"/>
                    </a:p>
                  </a:txBody>
                  <a:tcPr/>
                </a:tc>
                <a:tc gridSpan="5">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altLang="en-US" sz="1000" b="1" i="0" u="none" strike="noStrike" kern="1200" cap="none" normalizeH="0" baseline="0" noProof="1" smtClean="0">
                        <a:ln>
                          <a:noFill/>
                        </a:ln>
                        <a:solidFill>
                          <a:srgbClr val="0000FF"/>
                        </a:solidFill>
                        <a:effectLst/>
                        <a:latin typeface="Arial (Telo)"/>
                        <a:ea typeface="宋体" pitchFamily="2" charset="-122"/>
                        <a:cs typeface="Arial" pitchFamily="34" charset="0"/>
                      </a:endParaRP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pPr marL="0" marR="0" lvl="0" indent="0" algn="l" defTabSz="946038" rtl="0" eaLnBrk="1" fontAlgn="auto" latinLnBrk="0" hangingPunct="1">
                        <a:lnSpc>
                          <a:spcPct val="100000"/>
                        </a:lnSpc>
                        <a:spcBef>
                          <a:spcPts val="0"/>
                        </a:spcBef>
                        <a:spcAft>
                          <a:spcPts val="0"/>
                        </a:spcAft>
                        <a:buClrTx/>
                        <a:buSzTx/>
                        <a:buFontTx/>
                        <a:buNone/>
                        <a:tabLst/>
                        <a:defRPr/>
                      </a:pPr>
                      <a:endParaRPr lang="en-US" sz="1200" b="1" kern="1200" baseline="0" dirty="0" smtClean="0">
                        <a:solidFill>
                          <a:schemeClr val="tx1"/>
                        </a:solidFill>
                        <a:latin typeface="Calibri" pitchFamily="34" charset="0"/>
                        <a:ea typeface="+mn-ea"/>
                        <a:cs typeface="+mn-cs"/>
                      </a:endParaRPr>
                    </a:p>
                  </a:txBody>
                  <a:tcPr marL="94939" marR="94939" marT="47071" marB="4707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alpha val="50195"/>
                      </a:srgbClr>
                    </a:solidFill>
                  </a:tcPr>
                </a:tc>
                <a:tc hMerge="1">
                  <a:txBody>
                    <a:bodyPr/>
                    <a:lstStyle/>
                    <a:p>
                      <a:pPr marL="0" marR="0" lvl="0" indent="0" algn="l" defTabSz="946038" rtl="0" eaLnBrk="1" fontAlgn="auto" latinLnBrk="0" hangingPunct="1">
                        <a:lnSpc>
                          <a:spcPct val="100000"/>
                        </a:lnSpc>
                        <a:spcBef>
                          <a:spcPts val="0"/>
                        </a:spcBef>
                        <a:spcAft>
                          <a:spcPts val="0"/>
                        </a:spcAft>
                        <a:buClrTx/>
                        <a:buSzTx/>
                        <a:buFontTx/>
                        <a:buNone/>
                        <a:tabLst/>
                        <a:defRPr/>
                      </a:pPr>
                      <a:endParaRPr lang="en-US" sz="1200" b="1" kern="1200" baseline="0" dirty="0" smtClean="0">
                        <a:solidFill>
                          <a:schemeClr val="tx1"/>
                        </a:solidFill>
                        <a:latin typeface="Calibri" pitchFamily="34" charset="0"/>
                        <a:ea typeface="+mn-ea"/>
                        <a:cs typeface="+mn-cs"/>
                      </a:endParaRPr>
                    </a:p>
                  </a:txBody>
                  <a:tcPr marL="94939" marR="94939" marT="47071" marB="4707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alpha val="50195"/>
                      </a:srgbClr>
                    </a:solidFill>
                  </a:tcPr>
                </a:tc>
                <a:tc rowSpan="2" gridSpan="2">
                  <a:txBody>
                    <a:bodyPr/>
                    <a:lstStyle/>
                    <a:p>
                      <a:pPr marL="0" marR="0" lvl="0" indent="0" algn="l" defTabSz="946038" rtl="0" eaLnBrk="1" fontAlgn="auto" latinLnBrk="0" hangingPunct="1">
                        <a:lnSpc>
                          <a:spcPct val="100000"/>
                        </a:lnSpc>
                        <a:spcBef>
                          <a:spcPts val="0"/>
                        </a:spcBef>
                        <a:spcAft>
                          <a:spcPts val="0"/>
                        </a:spcAft>
                        <a:buClrTx/>
                        <a:buSzTx/>
                        <a:buFontTx/>
                        <a:buNone/>
                        <a:tabLst/>
                        <a:defRPr/>
                      </a:pPr>
                      <a:r>
                        <a:rPr kumimoji="0" lang="sl-SI" altLang="en-US" sz="1000" b="1" i="0" u="none" strike="noStrike" kern="1200" cap="none" normalizeH="0" baseline="0" noProof="1" smtClean="0">
                          <a:ln>
                            <a:noFill/>
                          </a:ln>
                          <a:solidFill>
                            <a:schemeClr val="tx1"/>
                          </a:solidFill>
                          <a:effectLst/>
                          <a:latin typeface="Arial (Telo)"/>
                          <a:ea typeface="+mn-ea"/>
                          <a:cs typeface="+mn-cs"/>
                        </a:rPr>
                        <a:t>Shot volume </a:t>
                      </a:r>
                    </a:p>
                    <a:p>
                      <a:pPr marL="0" marR="0" lvl="0" indent="0" algn="l" defTabSz="946038" rtl="0" eaLnBrk="1" fontAlgn="auto" latinLnBrk="0" hangingPunct="1">
                        <a:lnSpc>
                          <a:spcPct val="100000"/>
                        </a:lnSpc>
                        <a:spcBef>
                          <a:spcPts val="0"/>
                        </a:spcBef>
                        <a:spcAft>
                          <a:spcPts val="0"/>
                        </a:spcAft>
                        <a:buClrTx/>
                        <a:buSzTx/>
                        <a:buFontTx/>
                        <a:buNone/>
                        <a:tabLst/>
                        <a:defRPr/>
                      </a:pPr>
                      <a:r>
                        <a:rPr kumimoji="0" lang="sl-SI" altLang="en-US" sz="1000" b="1" i="0" u="none" strike="noStrike" kern="1200" cap="none" normalizeH="0" baseline="0" noProof="1" smtClean="0">
                          <a:ln>
                            <a:noFill/>
                          </a:ln>
                          <a:solidFill>
                            <a:schemeClr val="tx1"/>
                          </a:solidFill>
                          <a:effectLst/>
                          <a:latin typeface="Arial (Telo)"/>
                          <a:ea typeface="+mn-ea"/>
                          <a:cs typeface="+mn-cs"/>
                        </a:rPr>
                        <a:t>with sprue</a:t>
                      </a:r>
                      <a:r>
                        <a:rPr kumimoji="0" lang="en-US" altLang="en-US" sz="1000" b="1" i="0" u="none" strike="noStrike" kern="1200" cap="none" normalizeH="0" baseline="0" noProof="1" smtClean="0">
                          <a:ln>
                            <a:noFill/>
                          </a:ln>
                          <a:solidFill>
                            <a:schemeClr val="tx1"/>
                          </a:solidFill>
                          <a:effectLst/>
                          <a:latin typeface="Arial (Telo)"/>
                          <a:ea typeface="+mn-ea"/>
                          <a:cs typeface="+mn-cs"/>
                        </a:rPr>
                        <a:t> </a:t>
                      </a:r>
                      <a:r>
                        <a:rPr kumimoji="0" lang="en-US" altLang="en-US" sz="1000" b="0" i="0" u="none" strike="noStrike" kern="1200" cap="none" normalizeH="0" baseline="0" noProof="1" smtClean="0">
                          <a:ln>
                            <a:noFill/>
                          </a:ln>
                          <a:solidFill>
                            <a:schemeClr val="tx1"/>
                          </a:solidFill>
                          <a:effectLst/>
                          <a:latin typeface="Arial (Telo)"/>
                          <a:ea typeface="+mn-ea"/>
                          <a:cs typeface="+mn-cs"/>
                        </a:rPr>
                        <a:t>[cm</a:t>
                      </a:r>
                      <a:r>
                        <a:rPr kumimoji="0" lang="en-US" altLang="en-US" sz="1000" b="0" i="0" u="none" strike="noStrike" kern="1200" cap="none" normalizeH="0" baseline="30000" noProof="1" smtClean="0">
                          <a:ln>
                            <a:noFill/>
                          </a:ln>
                          <a:solidFill>
                            <a:schemeClr val="tx1"/>
                          </a:solidFill>
                          <a:effectLst/>
                          <a:latin typeface="Arial (Telo)"/>
                          <a:ea typeface="+mn-ea"/>
                          <a:cs typeface="+mn-cs"/>
                        </a:rPr>
                        <a:t>3</a:t>
                      </a:r>
                      <a:r>
                        <a:rPr kumimoji="0" lang="en-US" altLang="en-US" sz="1000" b="0" i="0" u="none" strike="noStrike" kern="1200" cap="none" normalizeH="0" baseline="0" noProof="1" smtClean="0">
                          <a:ln>
                            <a:noFill/>
                          </a:ln>
                          <a:solidFill>
                            <a:schemeClr val="tx1"/>
                          </a:solidFill>
                          <a:effectLst/>
                          <a:latin typeface="Arial (Telo)"/>
                          <a:ea typeface="+mn-ea"/>
                          <a:cs typeface="+mn-cs"/>
                        </a:rPr>
                        <a:t>] </a:t>
                      </a:r>
                      <a:endParaRPr kumimoji="0" lang="en-US" altLang="en-US" sz="1000" b="1" i="0" u="none" strike="noStrike" cap="none" normalizeH="0" baseline="30000" noProof="1" smtClean="0">
                        <a:ln>
                          <a:noFill/>
                        </a:ln>
                        <a:solidFill>
                          <a:schemeClr val="tx1"/>
                        </a:solidFill>
                        <a:effectLst/>
                        <a:latin typeface="Arial (Telo)"/>
                        <a:ea typeface="宋体" pitchFamily="2" charset="-122"/>
                      </a:endParaRPr>
                    </a:p>
                    <a:p>
                      <a:pPr marL="0" marR="0" lvl="0" indent="0" algn="l" defTabSz="946038" rtl="0" eaLnBrk="1" fontAlgn="auto" latinLnBrk="0" hangingPunct="1">
                        <a:lnSpc>
                          <a:spcPct val="100000"/>
                        </a:lnSpc>
                        <a:spcBef>
                          <a:spcPts val="0"/>
                        </a:spcBef>
                        <a:spcAft>
                          <a:spcPts val="0"/>
                        </a:spcAft>
                        <a:buClrTx/>
                        <a:buSzTx/>
                        <a:buFontTx/>
                        <a:buNone/>
                        <a:tabLst/>
                        <a:defRPr/>
                      </a:pPr>
                      <a:r>
                        <a:rPr lang="en-US" sz="900" b="0" kern="1200" baseline="0" noProof="1" smtClean="0">
                          <a:solidFill>
                            <a:schemeClr val="tx1"/>
                          </a:solidFill>
                          <a:latin typeface="Arial (Telo)"/>
                          <a:ea typeface="+mn-ea"/>
                          <a:cs typeface="+mn-cs"/>
                        </a:rPr>
                        <a:t>(Foreseen value)</a:t>
                      </a: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alpha val="50195"/>
                      </a:srgbClr>
                    </a:solidFill>
                  </a:tcPr>
                </a:tc>
                <a:tc rowSpan="2" hMerge="1">
                  <a:txBody>
                    <a:bodyPr/>
                    <a:lstStyle/>
                    <a:p>
                      <a:endParaRPr lang="en-US"/>
                    </a:p>
                  </a:txBody>
                  <a:tcPr/>
                </a:tc>
                <a:tc rowSpan="2">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altLang="en-US" sz="1000" b="1" i="0" u="none" strike="noStrike" kern="1200" cap="none" normalizeH="0" baseline="0" dirty="0" smtClean="0">
                        <a:ln>
                          <a:noFill/>
                        </a:ln>
                        <a:solidFill>
                          <a:srgbClr val="0000FF"/>
                        </a:solidFill>
                        <a:effectLst/>
                        <a:latin typeface="Arial (Telo)"/>
                        <a:ea typeface="宋体" pitchFamily="2" charset="-122"/>
                        <a:cs typeface="Arial" pitchFamily="34" charset="0"/>
                      </a:endParaRP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259646">
                <a:tc gridSpan="2" vMerge="1">
                  <a:txBody>
                    <a:bodyPr/>
                    <a:lstStyle/>
                    <a:p>
                      <a:endParaRPr lang="en-US"/>
                    </a:p>
                  </a:txBody>
                  <a:tcPr/>
                </a:tc>
                <a:tc hMerge="1" vMerge="1">
                  <a:txBody>
                    <a:bodyPr/>
                    <a:lstStyle/>
                    <a:p>
                      <a:endParaRPr lang="en-US"/>
                    </a:p>
                  </a:txBody>
                  <a:tcPr/>
                </a:tc>
                <a:tc gridSpan="5">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altLang="en-US" sz="1000" b="1" i="0" u="none" strike="noStrike" kern="1200" cap="none" normalizeH="0" baseline="0" noProof="1" smtClean="0">
                        <a:ln>
                          <a:noFill/>
                        </a:ln>
                        <a:solidFill>
                          <a:srgbClr val="0000FF"/>
                        </a:solidFill>
                        <a:effectLst/>
                        <a:latin typeface="Arial (Telo)"/>
                        <a:ea typeface="宋体" pitchFamily="2" charset="-122"/>
                        <a:cs typeface="Arial" pitchFamily="34" charset="0"/>
                      </a:endParaRP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15"/>
                  </a:ext>
                </a:extLst>
              </a:tr>
              <a:tr h="613078">
                <a:tc gridSpan="2">
                  <a:txBody>
                    <a:bodyPr/>
                    <a:lstStyle/>
                    <a:p>
                      <a:pPr marL="0" marR="0" lvl="0" indent="0" algn="l" defTabSz="1017588" rtl="0" eaLnBrk="1" fontAlgn="base" latinLnBrk="0" hangingPunct="1">
                        <a:lnSpc>
                          <a:spcPct val="100000"/>
                        </a:lnSpc>
                        <a:spcBef>
                          <a:spcPct val="20000"/>
                        </a:spcBef>
                        <a:spcAft>
                          <a:spcPct val="0"/>
                        </a:spcAft>
                        <a:buClrTx/>
                        <a:buSzTx/>
                        <a:buFontTx/>
                        <a:buNone/>
                        <a:tabLst/>
                        <a:defRPr/>
                      </a:pPr>
                      <a:r>
                        <a:rPr kumimoji="0" lang="en-US" altLang="en-US" sz="1000" b="1" i="0" u="none" strike="noStrike" cap="none" normalizeH="0" baseline="0" noProof="1" smtClean="0">
                          <a:ln>
                            <a:noFill/>
                          </a:ln>
                          <a:solidFill>
                            <a:schemeClr val="tx1"/>
                          </a:solidFill>
                          <a:effectLst/>
                          <a:latin typeface="Arial (Telo)"/>
                          <a:ea typeface="宋体" pitchFamily="2" charset="-122"/>
                        </a:rPr>
                        <a:t>DFM Report Responsible </a:t>
                      </a:r>
                    </a:p>
                    <a:p>
                      <a:pPr marL="0" marR="0" lvl="0" indent="0" algn="l" defTabSz="1017588" rtl="0" eaLnBrk="1" fontAlgn="base" latinLnBrk="0" hangingPunct="1">
                        <a:lnSpc>
                          <a:spcPct val="100000"/>
                        </a:lnSpc>
                        <a:spcBef>
                          <a:spcPct val="20000"/>
                        </a:spcBef>
                        <a:spcAft>
                          <a:spcPct val="0"/>
                        </a:spcAft>
                        <a:buClrTx/>
                        <a:buSzTx/>
                        <a:buFontTx/>
                        <a:buNone/>
                        <a:tabLst/>
                        <a:defRPr/>
                      </a:pPr>
                      <a:r>
                        <a:rPr kumimoji="0" lang="en-US" altLang="en-US" sz="1000" b="0" i="0" u="none" strike="noStrike" cap="none" normalizeH="0" baseline="0" noProof="1" smtClean="0">
                          <a:ln>
                            <a:noFill/>
                          </a:ln>
                          <a:solidFill>
                            <a:schemeClr val="tx1"/>
                          </a:solidFill>
                          <a:effectLst/>
                          <a:latin typeface="Arial (Telo)"/>
                          <a:ea typeface="宋体" pitchFamily="2" charset="-122"/>
                        </a:rPr>
                        <a:t>(contact2)</a:t>
                      </a: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solidFill>
                  </a:tcPr>
                </a:tc>
                <a:tc hMerge="1">
                  <a:txBody>
                    <a:bodyPr/>
                    <a:lstStyle/>
                    <a:p>
                      <a:endParaRPr lang="en-US"/>
                    </a:p>
                  </a:txBody>
                  <a:tcPr/>
                </a:tc>
                <a:tc gridSpan="5">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altLang="en-US" sz="1000" b="1" i="0" u="none" strike="noStrike" kern="1200" cap="none" normalizeH="0" baseline="0" noProof="1" smtClean="0">
                        <a:ln>
                          <a:noFill/>
                        </a:ln>
                        <a:solidFill>
                          <a:srgbClr val="0000FF"/>
                        </a:solidFill>
                        <a:effectLst/>
                        <a:latin typeface="Arial (Telo)"/>
                        <a:ea typeface="宋体" pitchFamily="2" charset="-122"/>
                        <a:cs typeface="Arial" pitchFamily="34" charset="0"/>
                      </a:endParaRP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l" defTabSz="1017588" rtl="0" eaLnBrk="1" fontAlgn="base" latinLnBrk="0" hangingPunct="1">
                        <a:lnSpc>
                          <a:spcPct val="100000"/>
                        </a:lnSpc>
                        <a:spcBef>
                          <a:spcPct val="20000"/>
                        </a:spcBef>
                        <a:spcAft>
                          <a:spcPct val="0"/>
                        </a:spcAft>
                        <a:buClrTx/>
                        <a:buSzTx/>
                        <a:buFontTx/>
                        <a:buNone/>
                        <a:tabLst/>
                      </a:pPr>
                      <a:endParaRPr kumimoji="0" lang="sl-SI" altLang="en-US" sz="1200" b="1" i="0" u="none" strike="noStrike" cap="none" normalizeH="0" baseline="0" dirty="0" smtClean="0">
                        <a:ln>
                          <a:noFill/>
                        </a:ln>
                        <a:solidFill>
                          <a:schemeClr val="tx1"/>
                        </a:solidFill>
                        <a:effectLst/>
                        <a:latin typeface="Calibri" pitchFamily="34" charset="0"/>
                        <a:ea typeface="宋体" pitchFamily="2" charset="-122"/>
                      </a:endParaRPr>
                    </a:p>
                  </a:txBody>
                  <a:tcPr marL="94939" marR="94939" marT="47071" marB="4707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CC"/>
                    </a:solidFill>
                  </a:tcPr>
                </a:tc>
                <a:tc gridSpan="2">
                  <a:txBody>
                    <a:bodyPr/>
                    <a:lstStyle/>
                    <a:p>
                      <a:pPr marL="0" marR="0" lvl="0" indent="0" algn="l" defTabSz="1017588"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noProof="1" smtClean="0">
                          <a:ln>
                            <a:noFill/>
                          </a:ln>
                          <a:solidFill>
                            <a:schemeClr val="tx1"/>
                          </a:solidFill>
                          <a:effectLst/>
                          <a:latin typeface="Arial (Telo)"/>
                        </a:rPr>
                        <a:t>Submission Date </a:t>
                      </a:r>
                      <a:endParaRPr kumimoji="0" lang="en-US" altLang="en-US" sz="1000" b="1" i="0" u="none" strike="noStrike" cap="none" normalizeH="0" baseline="30000" noProof="1" smtClean="0">
                        <a:ln>
                          <a:noFill/>
                        </a:ln>
                        <a:solidFill>
                          <a:schemeClr val="tx1"/>
                        </a:solidFill>
                        <a:effectLst/>
                        <a:latin typeface="Arial (Telo)"/>
                        <a:ea typeface="宋体" pitchFamily="2" charset="-122"/>
                      </a:endParaRPr>
                    </a:p>
                    <a:p>
                      <a:pPr marL="0" marR="0" lvl="0" indent="0" algn="l" defTabSz="1017588" rtl="0" eaLnBrk="1" fontAlgn="base" latinLnBrk="0" hangingPunct="1">
                        <a:lnSpc>
                          <a:spcPct val="100000"/>
                        </a:lnSpc>
                        <a:spcBef>
                          <a:spcPct val="20000"/>
                        </a:spcBef>
                        <a:spcAft>
                          <a:spcPct val="0"/>
                        </a:spcAft>
                        <a:buClrTx/>
                        <a:buSzTx/>
                        <a:buFontTx/>
                        <a:buNone/>
                        <a:tabLst/>
                      </a:pPr>
                      <a:r>
                        <a:rPr kumimoji="0" lang="en-US" altLang="en-US" sz="1000" b="1" i="0" u="none" strike="noStrike" cap="none" normalizeH="0" baseline="30000" noProof="1" smtClean="0">
                          <a:ln>
                            <a:noFill/>
                          </a:ln>
                          <a:solidFill>
                            <a:srgbClr val="FF0000"/>
                          </a:solidFill>
                          <a:effectLst/>
                          <a:latin typeface="Arial (Telo)"/>
                          <a:ea typeface="宋体" pitchFamily="2" charset="-122"/>
                        </a:rPr>
                        <a:t>(Date of last revision sent to BSH)</a:t>
                      </a:r>
                      <a:endParaRPr kumimoji="0" lang="en-US" altLang="en-US" sz="1000" b="1" i="0" u="none" strike="noStrike" cap="none" normalizeH="0" baseline="0" noProof="1" smtClean="0">
                        <a:ln>
                          <a:noFill/>
                        </a:ln>
                        <a:solidFill>
                          <a:srgbClr val="FF0000"/>
                        </a:solidFill>
                        <a:effectLst/>
                        <a:latin typeface="Arial (Telo)"/>
                        <a:ea typeface="宋体" pitchFamily="2" charset="-122"/>
                      </a:endParaRP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CC"/>
                    </a:solidFill>
                  </a:tcPr>
                </a:tc>
                <a:tc hMerge="1">
                  <a:txBody>
                    <a:bodyPr/>
                    <a:lstStyle/>
                    <a:p>
                      <a:endParaRPr 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altLang="en-US" sz="1000" b="1" i="0" u="none" strike="noStrike" kern="1200" cap="none" normalizeH="0" baseline="0" dirty="0" smtClean="0">
                        <a:ln>
                          <a:noFill/>
                        </a:ln>
                        <a:solidFill>
                          <a:srgbClr val="0000FF"/>
                        </a:solidFill>
                        <a:effectLst/>
                        <a:latin typeface="Arial (Telo)"/>
                        <a:ea typeface="宋体" pitchFamily="2" charset="-122"/>
                        <a:cs typeface="Arial" pitchFamily="34" charset="0"/>
                      </a:endParaRPr>
                    </a:p>
                  </a:txBody>
                  <a:tcPr marL="69280" marR="34640" marT="34934" marB="3493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bl>
          </a:graphicData>
        </a:graphic>
      </p:graphicFrame>
      <p:sp>
        <p:nvSpPr>
          <p:cNvPr id="4" name="Naslov 1_"/>
          <p:cNvSpPr txBox="1">
            <a:spLocks/>
          </p:cNvSpPr>
          <p:nvPr>
            <p:custDataLst>
              <p:tags r:id="rId1"/>
            </p:custDataLst>
          </p:nvPr>
        </p:nvSpPr>
        <p:spPr bwMode="auto">
          <a:xfrm>
            <a:off x="542447" y="287726"/>
            <a:ext cx="3490402" cy="287725"/>
          </a:xfrm>
          <a:prstGeom prst="rect">
            <a:avLst/>
          </a:prstGeom>
          <a:noFill/>
          <a:ln w="0">
            <a:noFill/>
            <a:miter lim="800000"/>
            <a:headEnd/>
            <a:tailEnd/>
          </a:ln>
          <a:effectLst/>
        </p:spPr>
        <p:txBody>
          <a:bodyPr vert="horz" wrap="none" lIns="0" tIns="0" rIns="0" bIns="0" numCol="1" anchor="t" anchorCtr="0" compatLnSpc="1">
            <a:prstTxWarp prst="textNoShape">
              <a:avLst/>
            </a:prstTxWarp>
            <a:noAutofit/>
          </a:bodyPr>
          <a:lstStyle/>
          <a:p>
            <a:pPr defTabSz="1016570">
              <a:spcBef>
                <a:spcPts val="200"/>
              </a:spcBef>
              <a:spcAft>
                <a:spcPts val="200"/>
              </a:spcAft>
            </a:pPr>
            <a:r>
              <a:rPr lang="sl-SI" sz="1399" b="1" dirty="0">
                <a:solidFill>
                  <a:srgbClr val="000000"/>
                </a:solidFill>
                <a:latin typeface="+mj-lt"/>
                <a:ea typeface="+mj-ea"/>
                <a:cs typeface="+mj-cs"/>
              </a:rPr>
              <a:t>1.1 </a:t>
            </a:r>
            <a:r>
              <a:rPr lang="en-US" altLang="en-US" sz="1399" b="1" dirty="0">
                <a:solidFill>
                  <a:srgbClr val="000000"/>
                </a:solidFill>
                <a:latin typeface="+mj-lt"/>
                <a:ea typeface="+mj-ea"/>
                <a:cs typeface="+mj-cs"/>
              </a:rPr>
              <a:t>Project &amp; DFM Information</a:t>
            </a:r>
          </a:p>
        </p:txBody>
      </p:sp>
    </p:spTree>
    <p:extLst>
      <p:ext uri="{BB962C8B-B14F-4D97-AF65-F5344CB8AC3E}">
        <p14:creationId xmlns:p14="http://schemas.microsoft.com/office/powerpoint/2010/main" val="38209851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368300" y="383477"/>
            <a:ext cx="9081070" cy="567659"/>
          </a:xfrm>
        </p:spPr>
        <p:txBody>
          <a:bodyPr>
            <a:noAutofit/>
          </a:bodyPr>
          <a:lstStyle/>
          <a:p>
            <a:pPr algn="l"/>
            <a:r>
              <a:rPr lang="en-GB" sz="3200" noProof="0" dirty="0"/>
              <a:t>Content</a:t>
            </a:r>
          </a:p>
        </p:txBody>
      </p:sp>
      <p:sp>
        <p:nvSpPr>
          <p:cNvPr id="8" name="Inhaltsplatzhalter 2"/>
          <p:cNvSpPr>
            <a:spLocks noGrp="1"/>
          </p:cNvSpPr>
          <p:nvPr>
            <p:ph sz="half" idx="1"/>
          </p:nvPr>
        </p:nvSpPr>
        <p:spPr>
          <a:xfrm>
            <a:off x="368300" y="897067"/>
            <a:ext cx="8661725" cy="5382661"/>
          </a:xfrm>
          <a:ln>
            <a:noFill/>
          </a:ln>
        </p:spPr>
        <p:txBody>
          <a:bodyPr anchor="t" anchorCtr="0">
            <a:noAutofit/>
          </a:bodyPr>
          <a:lstStyle/>
          <a:p>
            <a:pPr>
              <a:spcBef>
                <a:spcPts val="0"/>
              </a:spcBef>
              <a:tabLst>
                <a:tab pos="2880000" algn="r"/>
                <a:tab pos="3240000" algn="l"/>
                <a:tab pos="4500000" algn="ctr"/>
                <a:tab pos="5580000" algn="ctr"/>
                <a:tab pos="6660000" algn="ctr"/>
                <a:tab pos="7740000" algn="ctr"/>
              </a:tabLst>
            </a:pPr>
            <a:r>
              <a:rPr lang="en-GB" sz="1000" dirty="0"/>
              <a:t>Title 	Page		Step </a:t>
            </a:r>
            <a:r>
              <a:rPr lang="en-GB" sz="1000" dirty="0" smtClean="0"/>
              <a:t>A</a:t>
            </a:r>
            <a:r>
              <a:rPr lang="en-GB" sz="1000" dirty="0"/>
              <a:t>	 Step B	 Step C</a:t>
            </a:r>
            <a:r>
              <a:rPr lang="en-GB" sz="800" dirty="0"/>
              <a:t>	</a:t>
            </a:r>
          </a:p>
          <a:p>
            <a:pPr>
              <a:spcBef>
                <a:spcPts val="0"/>
              </a:spcBef>
              <a:tabLst>
                <a:tab pos="2880000" algn="r"/>
                <a:tab pos="3240000" algn="l"/>
                <a:tab pos="4500000" algn="ctr"/>
                <a:tab pos="5580000" algn="ctr"/>
                <a:tab pos="6660000" algn="ctr"/>
                <a:tab pos="7740000" algn="ctr"/>
              </a:tabLst>
            </a:pPr>
            <a:r>
              <a:rPr lang="en-CA" sz="800" b="0" dirty="0"/>
              <a:t>			(BSH / </a:t>
            </a:r>
            <a:r>
              <a:rPr lang="en-CA" sz="800" b="0" dirty="0" smtClean="0"/>
              <a:t>optional)</a:t>
            </a:r>
            <a:r>
              <a:rPr lang="en-CA" sz="800" b="0" dirty="0"/>
              <a:t>	(requested supplier)	(chosen supplier)	 </a:t>
            </a:r>
          </a:p>
          <a:p>
            <a:pPr>
              <a:spcBef>
                <a:spcPts val="0"/>
              </a:spcBef>
              <a:tabLst>
                <a:tab pos="2880000" algn="r"/>
                <a:tab pos="3240000" algn="l"/>
                <a:tab pos="4500000" algn="ctr"/>
                <a:tab pos="5580000" algn="ctr"/>
                <a:tab pos="6660000" algn="ctr"/>
                <a:tab pos="7740000" algn="ctr"/>
              </a:tabLst>
            </a:pPr>
            <a:r>
              <a:rPr lang="en-CA" sz="1000" u="sng" dirty="0" smtClean="0">
                <a:solidFill>
                  <a:srgbClr val="0070C0"/>
                </a:solidFill>
              </a:rPr>
              <a:t>Result Overview	5		development	quotation	tool order		</a:t>
            </a:r>
          </a:p>
          <a:p>
            <a:pPr>
              <a:spcBef>
                <a:spcPts val="0"/>
              </a:spcBef>
              <a:tabLst>
                <a:tab pos="2880000" algn="r"/>
                <a:tab pos="3240000" algn="l"/>
                <a:tab pos="4500000" algn="ctr"/>
                <a:tab pos="5580000" algn="ctr"/>
                <a:tab pos="6660000" algn="ctr"/>
                <a:tab pos="7740000" algn="ctr"/>
              </a:tabLst>
            </a:pPr>
            <a:r>
              <a:rPr lang="en-CA" sz="800" b="0" dirty="0" smtClean="0"/>
              <a:t>Summary </a:t>
            </a:r>
            <a:r>
              <a:rPr lang="en-CA" sz="800" b="0" dirty="0"/>
              <a:t>of results	</a:t>
            </a:r>
            <a:r>
              <a:rPr lang="en-CA" sz="800" b="0" dirty="0" smtClean="0"/>
              <a:t>6</a:t>
            </a:r>
            <a:r>
              <a:rPr lang="en-CA" sz="800" b="0" dirty="0"/>
              <a:t>		</a:t>
            </a:r>
            <a:r>
              <a:rPr lang="en-CA" sz="800" b="0" dirty="0" smtClean="0"/>
              <a:t>(+)</a:t>
            </a:r>
            <a:r>
              <a:rPr lang="en-CA" sz="800" b="0" dirty="0"/>
              <a:t>	+	+</a:t>
            </a:r>
          </a:p>
          <a:p>
            <a:pPr>
              <a:spcBef>
                <a:spcPts val="0"/>
              </a:spcBef>
              <a:tabLst>
                <a:tab pos="2880000" algn="r"/>
                <a:tab pos="3240000" algn="l"/>
                <a:tab pos="4500000" algn="ctr"/>
                <a:tab pos="5580000" algn="ctr"/>
                <a:tab pos="6660000" algn="ctr"/>
                <a:tab pos="7740000" algn="ctr"/>
              </a:tabLst>
            </a:pPr>
            <a:r>
              <a:rPr lang="en-CA" sz="800" b="0" dirty="0"/>
              <a:t>Summary of Optional Supplements	</a:t>
            </a:r>
            <a:r>
              <a:rPr lang="en-CA" sz="800" b="0" dirty="0" smtClean="0"/>
              <a:t>7</a:t>
            </a:r>
            <a:r>
              <a:rPr lang="en-CA" sz="800" b="0" dirty="0"/>
              <a:t>		</a:t>
            </a:r>
            <a:r>
              <a:rPr lang="en-CA" sz="800" b="0" dirty="0" smtClean="0"/>
              <a:t>o</a:t>
            </a:r>
            <a:r>
              <a:rPr lang="en-CA" sz="800" b="0" dirty="0"/>
              <a:t>	</a:t>
            </a:r>
            <a:r>
              <a:rPr lang="en-CA" sz="800" b="0" dirty="0" smtClean="0"/>
              <a:t>o</a:t>
            </a:r>
            <a:r>
              <a:rPr lang="en-CA" sz="800" b="0" dirty="0"/>
              <a:t>	</a:t>
            </a:r>
            <a:r>
              <a:rPr lang="en-CA" sz="800" b="0" dirty="0" smtClean="0"/>
              <a:t>o</a:t>
            </a:r>
            <a:endParaRPr lang="en-CA" sz="800" b="0" dirty="0"/>
          </a:p>
          <a:p>
            <a:pPr>
              <a:spcBef>
                <a:spcPts val="0"/>
              </a:spcBef>
              <a:tabLst>
                <a:tab pos="2880000" algn="r"/>
                <a:tab pos="3240000" algn="l"/>
                <a:tab pos="4500000" algn="ctr"/>
                <a:tab pos="5580000" algn="ctr"/>
                <a:tab pos="6660000" algn="ctr"/>
                <a:tab pos="7740000" algn="ctr"/>
              </a:tabLst>
            </a:pPr>
            <a:r>
              <a:rPr lang="en-CA" sz="800" b="0" dirty="0"/>
              <a:t>Virtual Measurements	</a:t>
            </a:r>
            <a:r>
              <a:rPr lang="en-CA" sz="800" b="0" dirty="0" smtClean="0"/>
              <a:t>8 - 9</a:t>
            </a:r>
            <a:r>
              <a:rPr lang="en-CA" sz="800" b="0" dirty="0"/>
              <a:t>		o	</a:t>
            </a:r>
            <a:r>
              <a:rPr lang="en-CA" sz="800" b="0" dirty="0" smtClean="0"/>
              <a:t>o</a:t>
            </a:r>
            <a:r>
              <a:rPr lang="en-CA" sz="800" b="0" dirty="0"/>
              <a:t>	+</a:t>
            </a:r>
          </a:p>
          <a:p>
            <a:pPr>
              <a:spcBef>
                <a:spcPts val="0"/>
              </a:spcBef>
              <a:tabLst>
                <a:tab pos="2880000" algn="r"/>
                <a:tab pos="3240000" algn="l"/>
                <a:tab pos="4500000" algn="ctr"/>
                <a:tab pos="5580000" algn="ctr"/>
                <a:tab pos="6660000" algn="ctr"/>
                <a:tab pos="7740000" algn="ctr"/>
              </a:tabLst>
            </a:pPr>
            <a:r>
              <a:rPr lang="en-CA" sz="1000" u="sng" dirty="0" smtClean="0">
                <a:solidFill>
                  <a:srgbClr val="0070C0"/>
                </a:solidFill>
              </a:rPr>
              <a:t>General Information	10					</a:t>
            </a:r>
          </a:p>
          <a:p>
            <a:pPr>
              <a:spcBef>
                <a:spcPts val="0"/>
              </a:spcBef>
              <a:tabLst>
                <a:tab pos="2880000" algn="r"/>
                <a:tab pos="3240000" algn="l"/>
                <a:tab pos="4500000" algn="ctr"/>
                <a:tab pos="5580000" algn="ctr"/>
                <a:tab pos="6660000" algn="ctr"/>
                <a:tab pos="7740000" algn="ctr"/>
              </a:tabLst>
            </a:pPr>
            <a:r>
              <a:rPr lang="en-CA" sz="800" b="0" dirty="0" smtClean="0"/>
              <a:t>General Information	11		(+)	 + 	+	</a:t>
            </a:r>
            <a:endParaRPr lang="en-US" sz="800" b="0" dirty="0" smtClean="0"/>
          </a:p>
          <a:p>
            <a:pPr>
              <a:spcBef>
                <a:spcPts val="0"/>
              </a:spcBef>
              <a:tabLst>
                <a:tab pos="2880000" algn="r"/>
                <a:tab pos="3240000" algn="l"/>
                <a:tab pos="4500000" algn="ctr"/>
                <a:tab pos="5580000" algn="ctr"/>
                <a:tab pos="6660000" algn="ctr"/>
                <a:tab pos="7740000" algn="ctr"/>
              </a:tabLst>
            </a:pPr>
            <a:r>
              <a:rPr lang="en-GB" sz="800" b="0" dirty="0" smtClean="0"/>
              <a:t>Material </a:t>
            </a:r>
            <a:r>
              <a:rPr lang="en-GB" sz="800" b="0" dirty="0"/>
              <a:t>Processing Parameters	</a:t>
            </a:r>
            <a:r>
              <a:rPr lang="en-GB" sz="800" b="0" dirty="0" smtClean="0"/>
              <a:t>12</a:t>
            </a:r>
            <a:r>
              <a:rPr lang="en-GB" sz="800" b="0" dirty="0"/>
              <a:t>		+	+	+	</a:t>
            </a:r>
          </a:p>
          <a:p>
            <a:pPr>
              <a:spcBef>
                <a:spcPts val="0"/>
              </a:spcBef>
              <a:tabLst>
                <a:tab pos="2880000" algn="r"/>
                <a:tab pos="3240000" algn="l"/>
                <a:tab pos="4500000" algn="ctr"/>
                <a:tab pos="5580000" algn="ctr"/>
                <a:tab pos="6660000" algn="ctr"/>
                <a:tab pos="7740000" algn="ctr"/>
              </a:tabLst>
            </a:pPr>
            <a:r>
              <a:rPr lang="en-GB" sz="800" b="0" dirty="0"/>
              <a:t>Material data sheet or Material data set	</a:t>
            </a:r>
            <a:r>
              <a:rPr lang="en-GB" sz="800" b="0" dirty="0" smtClean="0"/>
              <a:t>13</a:t>
            </a:r>
            <a:r>
              <a:rPr lang="en-GB" sz="800" b="0" dirty="0"/>
              <a:t>		+	+	+	</a:t>
            </a:r>
          </a:p>
          <a:p>
            <a:pPr>
              <a:spcBef>
                <a:spcPts val="0"/>
              </a:spcBef>
              <a:tabLst>
                <a:tab pos="2880000" algn="r"/>
                <a:tab pos="3240000" algn="l"/>
                <a:tab pos="4500000" algn="ctr"/>
                <a:tab pos="5580000" algn="ctr"/>
                <a:tab pos="6660000" algn="ctr"/>
                <a:tab pos="7740000" algn="ctr"/>
              </a:tabLst>
            </a:pPr>
            <a:r>
              <a:rPr lang="en-GB" sz="800" b="0" dirty="0"/>
              <a:t>pvT-Diagram	</a:t>
            </a:r>
            <a:r>
              <a:rPr lang="en-GB" sz="800" b="0" dirty="0" smtClean="0"/>
              <a:t>14</a:t>
            </a:r>
            <a:r>
              <a:rPr lang="en-GB" sz="800" b="0" dirty="0"/>
              <a:t>		o	+	+	</a:t>
            </a:r>
          </a:p>
          <a:p>
            <a:pPr>
              <a:spcBef>
                <a:spcPts val="0"/>
              </a:spcBef>
              <a:tabLst>
                <a:tab pos="2880000" algn="r"/>
                <a:tab pos="3240000" algn="l"/>
                <a:tab pos="4500000" algn="ctr"/>
                <a:tab pos="5580000" algn="ctr"/>
                <a:tab pos="6660000" algn="ctr"/>
                <a:tab pos="7740000" algn="ctr"/>
              </a:tabLst>
            </a:pPr>
            <a:r>
              <a:rPr lang="en-GB" sz="800" b="0" dirty="0"/>
              <a:t>Filler information	</a:t>
            </a:r>
            <a:r>
              <a:rPr lang="en-GB" sz="800" b="0" dirty="0" smtClean="0"/>
              <a:t>15</a:t>
            </a:r>
            <a:r>
              <a:rPr lang="en-GB" sz="800" b="0" dirty="0"/>
              <a:t>	 </a:t>
            </a:r>
            <a:r>
              <a:rPr lang="en-GB" sz="800" b="0" dirty="0" smtClean="0"/>
              <a:t>(only if fillers </a:t>
            </a:r>
            <a:r>
              <a:rPr lang="en-GB" sz="800" b="0" dirty="0"/>
              <a:t>are used) 	o	</a:t>
            </a:r>
            <a:r>
              <a:rPr lang="en-GB" sz="800" b="0" dirty="0" smtClean="0"/>
              <a:t>+</a:t>
            </a:r>
            <a:r>
              <a:rPr lang="en-GB" sz="800" b="0" dirty="0"/>
              <a:t>	</a:t>
            </a:r>
            <a:r>
              <a:rPr lang="en-GB" sz="800" b="0" dirty="0" smtClean="0"/>
              <a:t>+</a:t>
            </a:r>
            <a:r>
              <a:rPr lang="en-GB" sz="800" b="0" dirty="0"/>
              <a:t>	</a:t>
            </a:r>
          </a:p>
          <a:p>
            <a:pPr>
              <a:spcBef>
                <a:spcPts val="0"/>
              </a:spcBef>
              <a:tabLst>
                <a:tab pos="2880000" algn="r"/>
                <a:tab pos="3240000" algn="l"/>
                <a:tab pos="4500000" algn="ctr"/>
                <a:tab pos="5580000" algn="ctr"/>
                <a:tab pos="6660000" algn="ctr"/>
                <a:tab pos="7740000" algn="ctr"/>
              </a:tabLst>
            </a:pPr>
            <a:r>
              <a:rPr lang="en-GB" sz="1000" u="sng" dirty="0" smtClean="0">
                <a:solidFill>
                  <a:srgbClr val="0070C0"/>
                </a:solidFill>
              </a:rPr>
              <a:t>Simulation Results “Quotation	16					</a:t>
            </a:r>
          </a:p>
          <a:p>
            <a:pPr>
              <a:spcBef>
                <a:spcPts val="0"/>
              </a:spcBef>
              <a:tabLst>
                <a:tab pos="2880000" algn="r"/>
                <a:tab pos="3240000" algn="l"/>
                <a:tab pos="4500000" algn="ctr"/>
                <a:tab pos="5580000" algn="ctr"/>
                <a:tab pos="6660000" algn="ctr"/>
                <a:tab pos="7740000" algn="ctr"/>
              </a:tabLst>
            </a:pPr>
            <a:r>
              <a:rPr lang="en-GB" sz="800" b="0" dirty="0" smtClean="0"/>
              <a:t>Wall </a:t>
            </a:r>
            <a:r>
              <a:rPr lang="en-GB" sz="800" b="0" dirty="0"/>
              <a:t>thickness analyse	</a:t>
            </a:r>
            <a:r>
              <a:rPr lang="en-GB" sz="800" b="0" dirty="0" smtClean="0"/>
              <a:t>17</a:t>
            </a:r>
            <a:r>
              <a:rPr lang="en-GB" sz="800" b="0" dirty="0"/>
              <a:t>		+	+	+	</a:t>
            </a:r>
          </a:p>
          <a:p>
            <a:pPr>
              <a:spcBef>
                <a:spcPts val="0"/>
              </a:spcBef>
              <a:tabLst>
                <a:tab pos="2880000" algn="r"/>
                <a:tab pos="3240000" algn="l"/>
                <a:tab pos="4500000" algn="ctr"/>
                <a:tab pos="5580000" algn="ctr"/>
                <a:tab pos="6660000" algn="ctr"/>
                <a:tab pos="7740000" algn="ctr"/>
              </a:tabLst>
            </a:pPr>
            <a:r>
              <a:rPr lang="en-GB" sz="800" b="0" dirty="0"/>
              <a:t>Injection System	</a:t>
            </a:r>
            <a:r>
              <a:rPr lang="en-GB" sz="800" b="0" dirty="0" smtClean="0"/>
              <a:t>18</a:t>
            </a:r>
            <a:r>
              <a:rPr lang="en-GB" sz="800" b="0" dirty="0"/>
              <a:t>		only place	simplified 	+	</a:t>
            </a:r>
          </a:p>
          <a:p>
            <a:pPr>
              <a:spcBef>
                <a:spcPts val="0"/>
              </a:spcBef>
              <a:tabLst>
                <a:tab pos="2880000" algn="r"/>
                <a:tab pos="3240000" algn="l"/>
                <a:tab pos="4500000" algn="ctr"/>
                <a:tab pos="5580000" algn="ctr"/>
                <a:tab pos="6660000" algn="ctr"/>
                <a:tab pos="7740000" algn="ctr"/>
              </a:tabLst>
            </a:pPr>
            <a:r>
              <a:rPr lang="en-GB" sz="800" b="0" dirty="0"/>
              <a:t>Cooling System	</a:t>
            </a:r>
            <a:r>
              <a:rPr lang="en-GB" sz="800" b="0" dirty="0" smtClean="0"/>
              <a:t>19</a:t>
            </a:r>
            <a:r>
              <a:rPr lang="en-GB" sz="800" b="0" dirty="0"/>
              <a:t>		-	</a:t>
            </a:r>
            <a:r>
              <a:rPr lang="en-GB" sz="800" b="0" dirty="0" smtClean="0"/>
              <a:t>(+)</a:t>
            </a:r>
            <a:r>
              <a:rPr lang="en-GB" sz="800" b="0" dirty="0"/>
              <a:t>	+	</a:t>
            </a:r>
          </a:p>
          <a:p>
            <a:pPr>
              <a:spcBef>
                <a:spcPts val="0"/>
              </a:spcBef>
              <a:tabLst>
                <a:tab pos="2880000" algn="r"/>
                <a:tab pos="3240000" algn="l"/>
                <a:tab pos="4500000" algn="ctr"/>
                <a:tab pos="5580000" algn="ctr"/>
                <a:tab pos="6660000" algn="ctr"/>
                <a:tab pos="7740000" algn="ctr"/>
              </a:tabLst>
            </a:pPr>
            <a:r>
              <a:rPr lang="en-GB" sz="800" b="0" dirty="0"/>
              <a:t>Fill Time animation	</a:t>
            </a:r>
            <a:r>
              <a:rPr lang="en-GB" sz="800" b="0" dirty="0" smtClean="0"/>
              <a:t>20</a:t>
            </a:r>
            <a:r>
              <a:rPr lang="en-GB" sz="800" b="0" dirty="0"/>
              <a:t>		+	+	+	</a:t>
            </a:r>
          </a:p>
          <a:p>
            <a:pPr>
              <a:spcBef>
                <a:spcPts val="0"/>
              </a:spcBef>
              <a:tabLst>
                <a:tab pos="2880000" algn="r"/>
                <a:tab pos="3240000" algn="l"/>
                <a:tab pos="4500000" algn="ctr"/>
                <a:tab pos="5580000" algn="ctr"/>
                <a:tab pos="6660000" algn="ctr"/>
                <a:tab pos="7740000" algn="ctr"/>
              </a:tabLst>
            </a:pPr>
            <a:r>
              <a:rPr lang="en-GB" sz="800" b="0" dirty="0"/>
              <a:t>Weld Lines	</a:t>
            </a:r>
            <a:r>
              <a:rPr lang="en-GB" sz="800" b="0" dirty="0" smtClean="0"/>
              <a:t>21</a:t>
            </a:r>
            <a:r>
              <a:rPr lang="en-GB" sz="800" b="0" dirty="0"/>
              <a:t>		+	+	+</a:t>
            </a:r>
          </a:p>
          <a:p>
            <a:pPr>
              <a:spcBef>
                <a:spcPts val="0"/>
              </a:spcBef>
              <a:tabLst>
                <a:tab pos="2880000" algn="r"/>
                <a:tab pos="3240000" algn="l"/>
                <a:tab pos="4500000" algn="ctr"/>
                <a:tab pos="5580000" algn="ctr"/>
                <a:tab pos="6660000" algn="ctr"/>
                <a:tab pos="7740000" algn="ctr"/>
              </a:tabLst>
            </a:pPr>
            <a:r>
              <a:rPr lang="en-GB" sz="800" b="0" dirty="0"/>
              <a:t>Air Traps	</a:t>
            </a:r>
            <a:r>
              <a:rPr lang="en-GB" sz="800" b="0" dirty="0" smtClean="0"/>
              <a:t>22</a:t>
            </a:r>
            <a:r>
              <a:rPr lang="en-GB" sz="800" b="0" dirty="0"/>
              <a:t>		o	+	+	</a:t>
            </a:r>
          </a:p>
          <a:p>
            <a:pPr>
              <a:spcBef>
                <a:spcPts val="0"/>
              </a:spcBef>
              <a:tabLst>
                <a:tab pos="2880000" algn="r"/>
                <a:tab pos="3240000" algn="l"/>
                <a:tab pos="4500000" algn="ctr"/>
                <a:tab pos="5580000" algn="ctr"/>
                <a:tab pos="6660000" algn="ctr"/>
                <a:tab pos="7740000" algn="ctr"/>
              </a:tabLst>
            </a:pPr>
            <a:r>
              <a:rPr lang="en-GB" sz="800" b="0" dirty="0"/>
              <a:t>Sink Marks	</a:t>
            </a:r>
            <a:r>
              <a:rPr lang="en-GB" sz="800" b="0" dirty="0" smtClean="0"/>
              <a:t>23</a:t>
            </a:r>
            <a:r>
              <a:rPr lang="en-GB" sz="800" b="0" dirty="0"/>
              <a:t>		o	+	+	</a:t>
            </a:r>
          </a:p>
          <a:p>
            <a:pPr>
              <a:spcBef>
                <a:spcPts val="0"/>
              </a:spcBef>
              <a:tabLst>
                <a:tab pos="2880000" algn="r"/>
                <a:tab pos="3240000" algn="l"/>
                <a:tab pos="4500000" algn="ctr"/>
                <a:tab pos="5580000" algn="ctr"/>
                <a:tab pos="6660000" algn="ctr"/>
                <a:tab pos="7740000" algn="ctr"/>
              </a:tabLst>
            </a:pPr>
            <a:r>
              <a:rPr lang="en-GB" sz="800" b="0" dirty="0"/>
              <a:t>Shrinkage after cooling	</a:t>
            </a:r>
            <a:r>
              <a:rPr lang="en-GB" sz="800" b="0" dirty="0" smtClean="0"/>
              <a:t>24</a:t>
            </a:r>
            <a:r>
              <a:rPr lang="en-GB" sz="800" b="0" dirty="0"/>
              <a:t>		</a:t>
            </a:r>
            <a:r>
              <a:rPr lang="en-CA" sz="800" b="0" dirty="0"/>
              <a:t> (+) </a:t>
            </a:r>
            <a:r>
              <a:rPr lang="en-GB" sz="800" b="0" dirty="0"/>
              <a:t>	+	+	</a:t>
            </a:r>
          </a:p>
          <a:p>
            <a:pPr>
              <a:spcBef>
                <a:spcPts val="0"/>
              </a:spcBef>
              <a:tabLst>
                <a:tab pos="2880000" algn="r"/>
                <a:tab pos="3240000" algn="l"/>
                <a:tab pos="4500000" algn="ctr"/>
                <a:tab pos="5580000" algn="ctr"/>
                <a:tab pos="6660000" algn="ctr"/>
                <a:tab pos="7740000" algn="ctr"/>
              </a:tabLst>
            </a:pPr>
            <a:r>
              <a:rPr lang="en-GB" sz="800" b="0" dirty="0"/>
              <a:t>Deformation after cooling (total)	</a:t>
            </a:r>
            <a:r>
              <a:rPr lang="en-GB" sz="800" b="0" dirty="0" smtClean="0"/>
              <a:t>25</a:t>
            </a:r>
            <a:r>
              <a:rPr lang="en-GB" sz="800" b="0" dirty="0"/>
              <a:t>		+	+	+	</a:t>
            </a:r>
          </a:p>
          <a:p>
            <a:pPr>
              <a:spcBef>
                <a:spcPts val="0"/>
              </a:spcBef>
              <a:tabLst>
                <a:tab pos="2880000" algn="r"/>
                <a:tab pos="3240000" algn="l"/>
                <a:tab pos="4500000" algn="ctr"/>
                <a:tab pos="5580000" algn="ctr"/>
                <a:tab pos="6660000" algn="ctr"/>
                <a:tab pos="7740000" algn="ctr"/>
              </a:tabLst>
            </a:pPr>
            <a:r>
              <a:rPr lang="en-GB" sz="800" b="0" dirty="0" smtClean="0"/>
              <a:t>Deformation </a:t>
            </a:r>
            <a:r>
              <a:rPr lang="en-GB" sz="800" b="0" dirty="0"/>
              <a:t>after cooling </a:t>
            </a:r>
            <a:r>
              <a:rPr lang="en-GB" sz="800" b="0" dirty="0" smtClean="0"/>
              <a:t>(directional vector)</a:t>
            </a:r>
            <a:r>
              <a:rPr lang="en-GB" sz="800" b="0" dirty="0"/>
              <a:t>	</a:t>
            </a:r>
            <a:r>
              <a:rPr lang="en-GB" sz="800" b="0" dirty="0" smtClean="0"/>
              <a:t>26 - 28</a:t>
            </a:r>
            <a:r>
              <a:rPr lang="en-GB" sz="800" b="0" dirty="0"/>
              <a:t>		</a:t>
            </a:r>
            <a:r>
              <a:rPr lang="en-GB" sz="800" b="0" dirty="0" smtClean="0"/>
              <a:t>o</a:t>
            </a:r>
            <a:r>
              <a:rPr lang="en-GB" sz="800" b="0" dirty="0"/>
              <a:t>	(+)	+	</a:t>
            </a:r>
          </a:p>
          <a:p>
            <a:pPr>
              <a:spcBef>
                <a:spcPts val="0"/>
              </a:spcBef>
              <a:tabLst>
                <a:tab pos="2880000" algn="r"/>
                <a:tab pos="3240000" algn="l"/>
                <a:tab pos="4500000" algn="ctr"/>
                <a:tab pos="5580000" algn="ctr"/>
                <a:tab pos="6660000" algn="ctr"/>
                <a:tab pos="7740000" algn="ctr"/>
              </a:tabLst>
            </a:pPr>
            <a:r>
              <a:rPr lang="en-GB" sz="1000" u="sng" dirty="0" smtClean="0">
                <a:solidFill>
                  <a:srgbClr val="0070C0"/>
                </a:solidFill>
              </a:rPr>
              <a:t>Simulation </a:t>
            </a:r>
            <a:r>
              <a:rPr lang="en-GB" sz="1000" u="sng" dirty="0">
                <a:solidFill>
                  <a:srgbClr val="0070C0"/>
                </a:solidFill>
              </a:rPr>
              <a:t>Results </a:t>
            </a:r>
            <a:r>
              <a:rPr lang="en-US" sz="1000" u="sng" dirty="0" smtClean="0">
                <a:solidFill>
                  <a:srgbClr val="0070C0"/>
                </a:solidFill>
              </a:rPr>
              <a:t>“</a:t>
            </a:r>
            <a:r>
              <a:rPr lang="en-US" sz="1000" u="sng" dirty="0">
                <a:solidFill>
                  <a:srgbClr val="0070C0"/>
                </a:solidFill>
              </a:rPr>
              <a:t>Tool Order</a:t>
            </a:r>
            <a:r>
              <a:rPr lang="en-US" sz="1000" u="sng" dirty="0" smtClean="0">
                <a:solidFill>
                  <a:srgbClr val="0070C0"/>
                </a:solidFill>
              </a:rPr>
              <a:t>”</a:t>
            </a:r>
            <a:r>
              <a:rPr lang="en-US" sz="1000" u="sng" dirty="0">
                <a:solidFill>
                  <a:srgbClr val="0070C0"/>
                </a:solidFill>
              </a:rPr>
              <a:t>	</a:t>
            </a:r>
            <a:r>
              <a:rPr lang="en-US" sz="1000" u="sng" dirty="0" smtClean="0">
                <a:solidFill>
                  <a:srgbClr val="0070C0"/>
                </a:solidFill>
              </a:rPr>
              <a:t>29					</a:t>
            </a:r>
            <a:r>
              <a:rPr lang="en-US" sz="800" b="0" dirty="0"/>
              <a:t>	</a:t>
            </a:r>
            <a:endParaRPr lang="en-GB" sz="800" b="0" dirty="0"/>
          </a:p>
          <a:p>
            <a:pPr>
              <a:spcBef>
                <a:spcPts val="0"/>
              </a:spcBef>
              <a:tabLst>
                <a:tab pos="2880000" algn="r"/>
                <a:tab pos="3240000" algn="l"/>
                <a:tab pos="4500000" algn="ctr"/>
                <a:tab pos="5580000" algn="ctr"/>
                <a:tab pos="6660000" algn="ctr"/>
                <a:tab pos="7740000" algn="ctr"/>
              </a:tabLst>
            </a:pPr>
            <a:r>
              <a:rPr lang="en-GB" sz="800" b="0" dirty="0"/>
              <a:t>Pressure Distribution at switchover point	</a:t>
            </a:r>
            <a:r>
              <a:rPr lang="en-GB" sz="800" b="0" dirty="0" smtClean="0"/>
              <a:t>30</a:t>
            </a:r>
            <a:r>
              <a:rPr lang="en-GB" sz="800" b="0" dirty="0"/>
              <a:t>		</a:t>
            </a:r>
            <a:r>
              <a:rPr lang="en-GB" sz="800" b="0" dirty="0" smtClean="0"/>
              <a:t>-</a:t>
            </a:r>
            <a:r>
              <a:rPr lang="en-GB" sz="800" b="0" dirty="0"/>
              <a:t>	</a:t>
            </a:r>
            <a:r>
              <a:rPr lang="en-GB" sz="800" b="0" dirty="0" smtClean="0"/>
              <a:t>o</a:t>
            </a:r>
            <a:r>
              <a:rPr lang="en-GB" sz="800" b="0" dirty="0"/>
              <a:t>	+	</a:t>
            </a:r>
          </a:p>
          <a:p>
            <a:pPr>
              <a:spcBef>
                <a:spcPts val="0"/>
              </a:spcBef>
              <a:tabLst>
                <a:tab pos="2880000" algn="r"/>
                <a:tab pos="3240000" algn="l"/>
                <a:tab pos="4500000" algn="ctr"/>
                <a:tab pos="5580000" algn="ctr"/>
                <a:tab pos="6660000" algn="ctr"/>
                <a:tab pos="7740000" algn="ctr"/>
              </a:tabLst>
            </a:pPr>
            <a:r>
              <a:rPr lang="en-GB" sz="800" b="0" dirty="0"/>
              <a:t>Pressure Analyses	</a:t>
            </a:r>
            <a:r>
              <a:rPr lang="en-GB" sz="800" b="0" dirty="0" smtClean="0"/>
              <a:t>31</a:t>
            </a:r>
            <a:r>
              <a:rPr lang="en-GB" sz="800" b="0" dirty="0"/>
              <a:t>		</a:t>
            </a:r>
            <a:r>
              <a:rPr lang="en-GB" sz="800" b="0" dirty="0" smtClean="0"/>
              <a:t>-</a:t>
            </a:r>
            <a:r>
              <a:rPr lang="en-GB" sz="800" b="0" dirty="0"/>
              <a:t>	</a:t>
            </a:r>
            <a:r>
              <a:rPr lang="en-GB" sz="800" b="0" dirty="0" smtClean="0"/>
              <a:t>o</a:t>
            </a:r>
            <a:r>
              <a:rPr lang="en-GB" sz="800" b="0" dirty="0"/>
              <a:t>	+	</a:t>
            </a:r>
          </a:p>
          <a:p>
            <a:pPr>
              <a:spcBef>
                <a:spcPts val="0"/>
              </a:spcBef>
              <a:tabLst>
                <a:tab pos="2880000" algn="r"/>
                <a:tab pos="3240000" algn="l"/>
                <a:tab pos="4500000" algn="ctr"/>
                <a:tab pos="5580000" algn="ctr"/>
                <a:tab pos="6660000" algn="ctr"/>
                <a:tab pos="7740000" algn="ctr"/>
              </a:tabLst>
            </a:pPr>
            <a:r>
              <a:rPr lang="en-GB" sz="800" b="0" dirty="0"/>
              <a:t>Pressure at machine nozzle	</a:t>
            </a:r>
            <a:r>
              <a:rPr lang="en-GB" sz="800" b="0" dirty="0" smtClean="0"/>
              <a:t>32</a:t>
            </a:r>
            <a:r>
              <a:rPr lang="en-GB" sz="800" b="0" dirty="0"/>
              <a:t>		-	o	+	</a:t>
            </a:r>
          </a:p>
          <a:p>
            <a:pPr>
              <a:spcBef>
                <a:spcPts val="0"/>
              </a:spcBef>
              <a:tabLst>
                <a:tab pos="2880000" algn="r"/>
                <a:tab pos="3240000" algn="l"/>
                <a:tab pos="4500000" algn="ctr"/>
                <a:tab pos="5580000" algn="ctr"/>
                <a:tab pos="6660000" algn="ctr"/>
                <a:tab pos="7740000" algn="ctr"/>
              </a:tabLst>
            </a:pPr>
            <a:r>
              <a:rPr lang="en-GB" sz="800" b="0" dirty="0"/>
              <a:t>Temperature Distribution	</a:t>
            </a:r>
            <a:r>
              <a:rPr lang="en-GB" sz="800" b="0" dirty="0" smtClean="0"/>
              <a:t>33</a:t>
            </a:r>
            <a:r>
              <a:rPr lang="en-GB" sz="800" b="0" dirty="0"/>
              <a:t>		</a:t>
            </a:r>
            <a:r>
              <a:rPr lang="en-GB" sz="800" b="0" dirty="0" smtClean="0"/>
              <a:t>o</a:t>
            </a:r>
            <a:r>
              <a:rPr lang="en-GB" sz="800" b="0" dirty="0"/>
              <a:t>	</a:t>
            </a:r>
            <a:r>
              <a:rPr lang="en-GB" sz="800" b="0" dirty="0" smtClean="0"/>
              <a:t>o</a:t>
            </a:r>
            <a:r>
              <a:rPr lang="en-GB" sz="800" b="0" dirty="0"/>
              <a:t>	+	</a:t>
            </a:r>
          </a:p>
          <a:p>
            <a:pPr>
              <a:spcBef>
                <a:spcPts val="0"/>
              </a:spcBef>
              <a:tabLst>
                <a:tab pos="2880000" algn="r"/>
                <a:tab pos="3240000" algn="l"/>
                <a:tab pos="4500000" algn="ctr"/>
                <a:tab pos="5580000" algn="ctr"/>
                <a:tab pos="6660000" algn="ctr"/>
                <a:tab pos="7740000" algn="ctr"/>
              </a:tabLst>
            </a:pPr>
            <a:r>
              <a:rPr lang="en-GB" sz="800" b="0" dirty="0"/>
              <a:t>Fibre Orientation	</a:t>
            </a:r>
            <a:r>
              <a:rPr lang="en-GB" sz="800" b="0" dirty="0" smtClean="0"/>
              <a:t>34</a:t>
            </a:r>
            <a:r>
              <a:rPr lang="en-GB" sz="800" b="0" dirty="0"/>
              <a:t>	</a:t>
            </a:r>
            <a:r>
              <a:rPr lang="en-GB" sz="800" b="0" dirty="0" smtClean="0"/>
              <a:t>(only if fibres are used) </a:t>
            </a:r>
            <a:r>
              <a:rPr lang="en-GB" sz="800" b="0" dirty="0"/>
              <a:t>	o	</a:t>
            </a:r>
            <a:r>
              <a:rPr lang="en-GB" sz="800" b="0" dirty="0" smtClean="0"/>
              <a:t>o</a:t>
            </a:r>
            <a:r>
              <a:rPr lang="en-GB" sz="800" b="0" dirty="0"/>
              <a:t>	</a:t>
            </a:r>
            <a:r>
              <a:rPr lang="en-GB" sz="800" b="0" dirty="0" smtClean="0"/>
              <a:t>+</a:t>
            </a:r>
            <a:r>
              <a:rPr lang="en-GB" sz="800" b="0" dirty="0"/>
              <a:t>	</a:t>
            </a:r>
          </a:p>
          <a:p>
            <a:pPr>
              <a:spcBef>
                <a:spcPts val="0"/>
              </a:spcBef>
              <a:tabLst>
                <a:tab pos="2880000" algn="r"/>
                <a:tab pos="3240000" algn="l"/>
                <a:tab pos="4500000" algn="ctr"/>
                <a:tab pos="5580000" algn="ctr"/>
                <a:tab pos="6660000" algn="ctr"/>
                <a:tab pos="7740000" algn="ctr"/>
              </a:tabLst>
            </a:pPr>
            <a:r>
              <a:rPr lang="en-GB" sz="1000" u="sng" dirty="0">
                <a:solidFill>
                  <a:srgbClr val="0070C0"/>
                </a:solidFill>
              </a:rPr>
              <a:t>Optional Supplements	</a:t>
            </a:r>
            <a:r>
              <a:rPr lang="en-GB" sz="1000" u="sng" dirty="0" smtClean="0">
                <a:solidFill>
                  <a:srgbClr val="0070C0"/>
                </a:solidFill>
              </a:rPr>
              <a:t>35</a:t>
            </a:r>
            <a:r>
              <a:rPr lang="en-GB" sz="1000" u="sng" dirty="0">
                <a:solidFill>
                  <a:srgbClr val="0070C0"/>
                </a:solidFill>
              </a:rPr>
              <a:t>	</a:t>
            </a:r>
            <a:r>
              <a:rPr lang="en-GB" sz="1000" u="sng" dirty="0" smtClean="0">
                <a:solidFill>
                  <a:srgbClr val="0070C0"/>
                </a:solidFill>
              </a:rPr>
              <a:t>				</a:t>
            </a:r>
          </a:p>
          <a:p>
            <a:pPr>
              <a:spcBef>
                <a:spcPts val="0"/>
              </a:spcBef>
              <a:tabLst>
                <a:tab pos="2880000" algn="r"/>
                <a:tab pos="3240000" algn="l"/>
                <a:tab pos="4500000" algn="ctr"/>
                <a:tab pos="5580000" algn="ctr"/>
                <a:tab pos="6660000" algn="ctr"/>
                <a:tab pos="7740000" algn="ctr"/>
              </a:tabLst>
            </a:pPr>
            <a:r>
              <a:rPr lang="en-GB" sz="800" b="0" dirty="0" smtClean="0"/>
              <a:t>Variation </a:t>
            </a:r>
            <a:r>
              <a:rPr lang="en-GB" sz="800" b="0" dirty="0"/>
              <a:t>of Injection System	</a:t>
            </a:r>
            <a:r>
              <a:rPr lang="en-GB" sz="800" b="0" dirty="0" smtClean="0"/>
              <a:t>36</a:t>
            </a:r>
            <a:r>
              <a:rPr lang="en-GB" sz="800" b="0" dirty="0"/>
              <a:t>	(</a:t>
            </a:r>
            <a:r>
              <a:rPr lang="en-GB" sz="800" b="0" dirty="0" smtClean="0"/>
              <a:t>optional)</a:t>
            </a:r>
            <a:r>
              <a:rPr lang="en-GB" sz="800" b="0" dirty="0"/>
              <a:t>	o	o	o</a:t>
            </a:r>
          </a:p>
          <a:p>
            <a:pPr>
              <a:spcBef>
                <a:spcPts val="0"/>
              </a:spcBef>
              <a:tabLst>
                <a:tab pos="2880000" algn="r"/>
                <a:tab pos="3240000" algn="l"/>
                <a:tab pos="4500000" algn="ctr"/>
                <a:tab pos="5580000" algn="ctr"/>
                <a:tab pos="6660000" algn="ctr"/>
                <a:tab pos="7740000" algn="ctr"/>
              </a:tabLst>
            </a:pPr>
            <a:r>
              <a:rPr lang="en-GB" sz="800" b="0" dirty="0"/>
              <a:t>Animation of the velocity vectors	</a:t>
            </a:r>
            <a:r>
              <a:rPr lang="en-GB" sz="800" b="0" dirty="0" smtClean="0"/>
              <a:t>37</a:t>
            </a:r>
            <a:r>
              <a:rPr lang="en-GB" sz="800" b="0" dirty="0"/>
              <a:t>	(</a:t>
            </a:r>
            <a:r>
              <a:rPr lang="en-GB" sz="800" b="0" dirty="0" smtClean="0"/>
              <a:t>optional)</a:t>
            </a:r>
            <a:r>
              <a:rPr lang="en-GB" sz="800" b="0" dirty="0"/>
              <a:t>	o	o	o	</a:t>
            </a:r>
          </a:p>
          <a:p>
            <a:pPr>
              <a:spcBef>
                <a:spcPts val="0"/>
              </a:spcBef>
              <a:tabLst>
                <a:tab pos="2880000" algn="r"/>
                <a:tab pos="3240000" algn="l"/>
                <a:tab pos="4500000" algn="ctr"/>
                <a:tab pos="5580000" algn="ctr"/>
                <a:tab pos="6660000" algn="ctr"/>
                <a:tab pos="7740000" algn="ctr"/>
              </a:tabLst>
            </a:pPr>
            <a:r>
              <a:rPr lang="en-GB" sz="800" b="0" dirty="0"/>
              <a:t>Flow Front Temperature	</a:t>
            </a:r>
            <a:r>
              <a:rPr lang="en-GB" sz="800" b="0" dirty="0" smtClean="0"/>
              <a:t>38</a:t>
            </a:r>
            <a:r>
              <a:rPr lang="en-GB" sz="800" b="0" dirty="0"/>
              <a:t>	(optional)	o	o	o	</a:t>
            </a:r>
          </a:p>
          <a:p>
            <a:pPr>
              <a:spcBef>
                <a:spcPts val="0"/>
              </a:spcBef>
              <a:tabLst>
                <a:tab pos="2880000" algn="r"/>
                <a:tab pos="3240000" algn="l"/>
                <a:tab pos="4500000" algn="ctr"/>
                <a:tab pos="5580000" algn="ctr"/>
                <a:tab pos="6660000" algn="ctr"/>
                <a:tab pos="7740000" algn="ctr"/>
              </a:tabLst>
            </a:pPr>
            <a:r>
              <a:rPr lang="en-GB" sz="800" b="0" dirty="0"/>
              <a:t>Holding Pressure Distribution	</a:t>
            </a:r>
            <a:r>
              <a:rPr lang="en-GB" sz="800" b="0" dirty="0" smtClean="0"/>
              <a:t>39</a:t>
            </a:r>
            <a:r>
              <a:rPr lang="en-GB" sz="800" b="0" dirty="0"/>
              <a:t>	(</a:t>
            </a:r>
            <a:r>
              <a:rPr lang="en-GB" sz="800" b="0" dirty="0" smtClean="0"/>
              <a:t>optional)</a:t>
            </a:r>
            <a:r>
              <a:rPr lang="en-GB" sz="800" b="0" dirty="0"/>
              <a:t>	o	o	o</a:t>
            </a:r>
          </a:p>
          <a:p>
            <a:pPr>
              <a:spcBef>
                <a:spcPts val="0"/>
              </a:spcBef>
              <a:tabLst>
                <a:tab pos="2880000" algn="r"/>
                <a:tab pos="3240000" algn="l"/>
                <a:tab pos="4500000" algn="ctr"/>
                <a:tab pos="5580000" algn="ctr"/>
                <a:tab pos="6660000" algn="ctr"/>
                <a:tab pos="7740000" algn="ctr"/>
              </a:tabLst>
            </a:pPr>
            <a:r>
              <a:rPr lang="en-US" sz="800" b="0" dirty="0"/>
              <a:t>Plastic Core Distribution during cooling	</a:t>
            </a:r>
            <a:r>
              <a:rPr lang="en-US" sz="800" b="0" dirty="0" smtClean="0"/>
              <a:t>40</a:t>
            </a:r>
            <a:r>
              <a:rPr lang="en-US" sz="800" b="0" dirty="0"/>
              <a:t>	</a:t>
            </a:r>
            <a:r>
              <a:rPr lang="en-GB" sz="800" b="0" dirty="0"/>
              <a:t>(</a:t>
            </a:r>
            <a:r>
              <a:rPr lang="en-GB" sz="800" b="0" dirty="0" smtClean="0"/>
              <a:t>optional)</a:t>
            </a:r>
            <a:r>
              <a:rPr lang="en-GB" sz="800" b="0" dirty="0"/>
              <a:t>	o	o	o</a:t>
            </a:r>
          </a:p>
          <a:p>
            <a:pPr>
              <a:spcBef>
                <a:spcPts val="0"/>
              </a:spcBef>
              <a:tabLst>
                <a:tab pos="2880000" algn="r"/>
                <a:tab pos="3240000" algn="l"/>
                <a:tab pos="4500000" algn="ctr"/>
                <a:tab pos="5580000" algn="ctr"/>
                <a:tab pos="6660000" algn="ctr"/>
                <a:tab pos="7740000" algn="ctr"/>
              </a:tabLst>
            </a:pPr>
            <a:r>
              <a:rPr lang="en-GB" sz="800" b="0" dirty="0"/>
              <a:t>Plastic Range during cooling animation	</a:t>
            </a:r>
            <a:r>
              <a:rPr lang="en-GB" sz="800" b="0" dirty="0" smtClean="0"/>
              <a:t>41</a:t>
            </a:r>
            <a:r>
              <a:rPr lang="en-GB" sz="800" b="0" dirty="0"/>
              <a:t>	</a:t>
            </a:r>
            <a:r>
              <a:rPr lang="en-GB" sz="800" b="0" dirty="0" smtClean="0"/>
              <a:t>(</a:t>
            </a:r>
            <a:r>
              <a:rPr lang="en-GB" sz="800" b="0" dirty="0"/>
              <a:t>optional) 	</a:t>
            </a:r>
            <a:r>
              <a:rPr lang="en-GB" sz="800" b="0" dirty="0" smtClean="0"/>
              <a:t>o</a:t>
            </a:r>
            <a:r>
              <a:rPr lang="en-GB" sz="800" b="0" dirty="0"/>
              <a:t>	</a:t>
            </a:r>
            <a:r>
              <a:rPr lang="en-GB" sz="800" b="0" dirty="0" smtClean="0"/>
              <a:t>o</a:t>
            </a:r>
            <a:r>
              <a:rPr lang="en-GB" sz="800" b="0" dirty="0"/>
              <a:t>	</a:t>
            </a:r>
            <a:r>
              <a:rPr lang="en-GB" sz="800" b="0" dirty="0" smtClean="0"/>
              <a:t>o</a:t>
            </a:r>
            <a:r>
              <a:rPr lang="en-GB" sz="800" b="0" dirty="0"/>
              <a:t>	</a:t>
            </a:r>
          </a:p>
          <a:p>
            <a:pPr>
              <a:spcBef>
                <a:spcPts val="0"/>
              </a:spcBef>
              <a:tabLst>
                <a:tab pos="2880000" algn="r"/>
                <a:tab pos="3240000" algn="l"/>
                <a:tab pos="4500000" algn="ctr"/>
                <a:tab pos="5580000" algn="ctr"/>
                <a:tab pos="6660000" algn="ctr"/>
                <a:tab pos="7740000" algn="ctr"/>
              </a:tabLst>
            </a:pPr>
            <a:r>
              <a:rPr lang="en-GB" sz="800" b="0" dirty="0"/>
              <a:t>Shear Rate	</a:t>
            </a:r>
            <a:r>
              <a:rPr lang="en-GB" sz="800" b="0" dirty="0" smtClean="0"/>
              <a:t>42</a:t>
            </a:r>
            <a:r>
              <a:rPr lang="en-GB" sz="800" b="0" dirty="0"/>
              <a:t>	(</a:t>
            </a:r>
            <a:r>
              <a:rPr lang="en-GB" sz="800" b="0" dirty="0" smtClean="0"/>
              <a:t>optional)</a:t>
            </a:r>
            <a:r>
              <a:rPr lang="en-GB" sz="800" b="0" dirty="0"/>
              <a:t>	o	o	o</a:t>
            </a:r>
          </a:p>
          <a:p>
            <a:pPr>
              <a:spcBef>
                <a:spcPts val="0"/>
              </a:spcBef>
              <a:tabLst>
                <a:tab pos="2880000" algn="r"/>
                <a:tab pos="3240000" algn="l"/>
                <a:tab pos="4500000" algn="ctr"/>
                <a:tab pos="5580000" algn="ctr"/>
                <a:tab pos="6660000" algn="ctr"/>
                <a:tab pos="7740000" algn="ctr"/>
              </a:tabLst>
            </a:pPr>
            <a:r>
              <a:rPr lang="en-GB" sz="800" b="0" dirty="0"/>
              <a:t>Mesh Quality	</a:t>
            </a:r>
            <a:r>
              <a:rPr lang="en-GB" sz="800" b="0" dirty="0" smtClean="0"/>
              <a:t>43</a:t>
            </a:r>
            <a:r>
              <a:rPr lang="en-GB" sz="800" b="0" dirty="0"/>
              <a:t>	(</a:t>
            </a:r>
            <a:r>
              <a:rPr lang="en-GB" sz="800" b="0" dirty="0" smtClean="0"/>
              <a:t>optional)</a:t>
            </a:r>
            <a:r>
              <a:rPr lang="en-GB" sz="800" b="0" dirty="0"/>
              <a:t>	o	o	o</a:t>
            </a:r>
          </a:p>
          <a:p>
            <a:pPr>
              <a:spcBef>
                <a:spcPts val="0"/>
              </a:spcBef>
              <a:tabLst>
                <a:tab pos="2880000" algn="r"/>
                <a:tab pos="3240000" algn="l"/>
                <a:tab pos="4500000" algn="ctr"/>
                <a:tab pos="5580000" algn="ctr"/>
                <a:tab pos="6660000" algn="ctr"/>
                <a:tab pos="7740000" algn="ctr"/>
              </a:tabLst>
            </a:pPr>
            <a:r>
              <a:rPr lang="en-GB" sz="800" b="0" dirty="0"/>
              <a:t>Reversible model	</a:t>
            </a:r>
            <a:r>
              <a:rPr lang="en-GB" sz="800" b="0" dirty="0" smtClean="0"/>
              <a:t>44</a:t>
            </a:r>
            <a:r>
              <a:rPr lang="en-GB" sz="800" b="0" dirty="0"/>
              <a:t>	(</a:t>
            </a:r>
            <a:r>
              <a:rPr lang="en-GB" sz="800" b="0" dirty="0" smtClean="0"/>
              <a:t>optional)</a:t>
            </a:r>
            <a:r>
              <a:rPr lang="en-GB" sz="800" b="0" dirty="0"/>
              <a:t>	</a:t>
            </a:r>
            <a:r>
              <a:rPr lang="en-GB" sz="800" b="0" dirty="0" smtClean="0"/>
              <a:t>o</a:t>
            </a:r>
            <a:r>
              <a:rPr lang="en-GB" sz="800" b="0" dirty="0"/>
              <a:t>	</a:t>
            </a:r>
            <a:r>
              <a:rPr lang="en-GB" sz="800" b="0" dirty="0" smtClean="0"/>
              <a:t>o</a:t>
            </a:r>
            <a:r>
              <a:rPr lang="en-GB" sz="800" b="0" dirty="0"/>
              <a:t>	o	</a:t>
            </a:r>
          </a:p>
          <a:p>
            <a:pPr>
              <a:spcBef>
                <a:spcPts val="0"/>
              </a:spcBef>
              <a:tabLst>
                <a:tab pos="2880000" algn="r"/>
                <a:tab pos="3240000" algn="l"/>
                <a:tab pos="4500000" algn="ctr"/>
                <a:tab pos="5580000" algn="ctr"/>
                <a:tab pos="6660000" algn="ctr"/>
                <a:tab pos="7740000" algn="ctr"/>
              </a:tabLst>
            </a:pPr>
            <a:r>
              <a:rPr lang="en-GB" sz="800" b="0" dirty="0"/>
              <a:t>Suggestions of optimisations	</a:t>
            </a:r>
            <a:r>
              <a:rPr lang="en-GB" sz="800" b="0" dirty="0" smtClean="0"/>
              <a:t>45</a:t>
            </a:r>
            <a:r>
              <a:rPr lang="en-GB" sz="800" b="0" dirty="0"/>
              <a:t>	(</a:t>
            </a:r>
            <a:r>
              <a:rPr lang="en-GB" sz="800" b="0" dirty="0" smtClean="0"/>
              <a:t>optional)</a:t>
            </a:r>
            <a:r>
              <a:rPr lang="en-GB" sz="800" b="0" dirty="0"/>
              <a:t>	</a:t>
            </a:r>
            <a:r>
              <a:rPr lang="en-GB" sz="800" b="0" dirty="0" smtClean="0"/>
              <a:t>o</a:t>
            </a:r>
            <a:r>
              <a:rPr lang="en-GB" sz="800" b="0" dirty="0"/>
              <a:t>	o	o	</a:t>
            </a:r>
          </a:p>
          <a:p>
            <a:pPr>
              <a:spcBef>
                <a:spcPts val="0"/>
              </a:spcBef>
              <a:tabLst>
                <a:tab pos="2880000" algn="r"/>
                <a:tab pos="3240000" algn="l"/>
                <a:tab pos="4500000" algn="ctr"/>
                <a:tab pos="5580000" algn="ctr"/>
                <a:tab pos="6660000" algn="ctr"/>
                <a:tab pos="7740000" algn="ctr"/>
              </a:tabLst>
            </a:pPr>
            <a:r>
              <a:rPr lang="en-US" sz="800" b="0" dirty="0"/>
              <a:t>Variation of material to arrive better results	</a:t>
            </a:r>
            <a:r>
              <a:rPr lang="en-US" sz="800" b="0" dirty="0" smtClean="0"/>
              <a:t>46</a:t>
            </a:r>
            <a:r>
              <a:rPr lang="en-US" sz="800" b="0" dirty="0"/>
              <a:t>	</a:t>
            </a:r>
            <a:r>
              <a:rPr lang="en-GB" sz="800" b="0" dirty="0"/>
              <a:t>(</a:t>
            </a:r>
            <a:r>
              <a:rPr lang="en-GB" sz="800" b="0" dirty="0" smtClean="0"/>
              <a:t>optional)</a:t>
            </a:r>
            <a:r>
              <a:rPr lang="en-GB" sz="800" b="0" dirty="0"/>
              <a:t>	</a:t>
            </a:r>
            <a:r>
              <a:rPr lang="en-GB" sz="800" b="0" dirty="0" smtClean="0"/>
              <a:t>o</a:t>
            </a:r>
            <a:r>
              <a:rPr lang="en-GB" sz="800" b="0" dirty="0"/>
              <a:t>	</a:t>
            </a:r>
            <a:r>
              <a:rPr lang="en-GB" sz="800" b="0" dirty="0" smtClean="0"/>
              <a:t>o</a:t>
            </a:r>
            <a:r>
              <a:rPr lang="en-GB" sz="800" b="0" dirty="0"/>
              <a:t>	o</a:t>
            </a:r>
          </a:p>
          <a:p>
            <a:pPr>
              <a:spcBef>
                <a:spcPts val="0"/>
              </a:spcBef>
              <a:tabLst>
                <a:tab pos="2880000" algn="r"/>
                <a:tab pos="3240000" algn="l"/>
                <a:tab pos="4500000" algn="ctr"/>
                <a:tab pos="5580000" algn="ctr"/>
                <a:tab pos="6660000" algn="ctr"/>
                <a:tab pos="7740000" algn="ctr"/>
              </a:tabLst>
            </a:pPr>
            <a:r>
              <a:rPr lang="en-GB" sz="800" b="0" dirty="0"/>
              <a:t>Additional Results	</a:t>
            </a:r>
            <a:r>
              <a:rPr lang="en-GB" sz="800" b="0" dirty="0" smtClean="0"/>
              <a:t>47</a:t>
            </a:r>
            <a:r>
              <a:rPr lang="en-GB" sz="800" b="0" dirty="0"/>
              <a:t>	(</a:t>
            </a:r>
            <a:r>
              <a:rPr lang="en-GB" sz="800" b="0" dirty="0" smtClean="0"/>
              <a:t>optional)</a:t>
            </a:r>
            <a:r>
              <a:rPr lang="en-GB" sz="800" b="0" dirty="0"/>
              <a:t>	o	o	o</a:t>
            </a:r>
          </a:p>
          <a:p>
            <a:pPr>
              <a:spcBef>
                <a:spcPts val="0"/>
              </a:spcBef>
              <a:tabLst>
                <a:tab pos="2880000" algn="r"/>
                <a:tab pos="3240000" algn="l"/>
                <a:tab pos="4500000" algn="ctr"/>
                <a:tab pos="5580000" algn="ctr"/>
                <a:tab pos="6660000" algn="ctr"/>
                <a:tab pos="7740000" algn="ctr"/>
              </a:tabLst>
            </a:pPr>
            <a:endParaRPr lang="en-GB" sz="800" b="0" dirty="0"/>
          </a:p>
        </p:txBody>
      </p:sp>
      <p:sp>
        <p:nvSpPr>
          <p:cNvPr id="6" name="TextBox 13"/>
          <p:cNvSpPr txBox="1"/>
          <p:nvPr/>
        </p:nvSpPr>
        <p:spPr>
          <a:xfrm>
            <a:off x="355600" y="6375400"/>
            <a:ext cx="5905500" cy="115416"/>
          </a:xfrm>
          <a:prstGeom prst="rect">
            <a:avLst/>
          </a:prstGeom>
          <a:noFill/>
        </p:spPr>
        <p:txBody>
          <a:bodyPr vert="horz" wrap="square" lIns="0" tIns="0" rIns="0" bIns="0" rtlCol="0">
            <a:spAutoFit/>
          </a:bodyPr>
          <a:lstStyle/>
          <a:p>
            <a:pPr>
              <a:lnSpc>
                <a:spcPts val="920"/>
              </a:lnSpc>
            </a:pPr>
            <a:r>
              <a:rPr lang="en-CA" sz="803" spc="300" dirty="0">
                <a:solidFill>
                  <a:srgbClr val="000000"/>
                </a:solidFill>
                <a:latin typeface="Arial"/>
                <a:cs typeface="Arial"/>
              </a:rPr>
              <a:t>BSH Hausgeräte GmbH / Product Division Consumer Products</a:t>
            </a:r>
          </a:p>
        </p:txBody>
      </p:sp>
      <p:sp>
        <p:nvSpPr>
          <p:cNvPr id="9" name="TextBox 14"/>
          <p:cNvSpPr txBox="1"/>
          <p:nvPr/>
        </p:nvSpPr>
        <p:spPr>
          <a:xfrm>
            <a:off x="7518400" y="6375400"/>
            <a:ext cx="1780937" cy="115416"/>
          </a:xfrm>
          <a:prstGeom prst="rect">
            <a:avLst/>
          </a:prstGeom>
          <a:noFill/>
        </p:spPr>
        <p:txBody>
          <a:bodyPr vert="horz" wrap="none" lIns="0" tIns="0" rIns="0" bIns="0" rtlCol="0">
            <a:spAutoFit/>
          </a:bodyPr>
          <a:lstStyle/>
          <a:p>
            <a:pPr>
              <a:lnSpc>
                <a:spcPts val="920"/>
              </a:lnSpc>
            </a:pPr>
            <a:r>
              <a:rPr lang="en-CA" sz="803" dirty="0">
                <a:solidFill>
                  <a:srgbClr val="000000"/>
                </a:solidFill>
                <a:latin typeface="Arial"/>
                <a:cs typeface="Arial"/>
              </a:rPr>
              <a:t>MF Report </a:t>
            </a:r>
            <a:r>
              <a:rPr lang="en-CA" sz="803" dirty="0" smtClean="0">
                <a:solidFill>
                  <a:srgbClr val="000000"/>
                </a:solidFill>
                <a:latin typeface="Arial"/>
                <a:cs typeface="Arial"/>
              </a:rPr>
              <a:t>(Version 08/2021) </a:t>
            </a:r>
            <a:r>
              <a:rPr lang="en-CA" sz="803" dirty="0">
                <a:solidFill>
                  <a:srgbClr val="000000"/>
                </a:solidFill>
                <a:latin typeface="Arial"/>
                <a:cs typeface="Arial"/>
              </a:rPr>
              <a:t>I Page: </a:t>
            </a:r>
            <a:fld id="{DC2CED4D-9EBB-46B0-9FDD-8A76FA4AB74B}" type="slidenum">
              <a:rPr lang="en-CA" sz="803" smtClean="0">
                <a:solidFill>
                  <a:srgbClr val="000000"/>
                </a:solidFill>
                <a:latin typeface="Arial"/>
                <a:cs typeface="Arial"/>
              </a:rPr>
              <a:t>20</a:t>
            </a:fld>
            <a:endParaRPr lang="en-CA" sz="803" dirty="0">
              <a:solidFill>
                <a:srgbClr val="000000"/>
              </a:solidFill>
              <a:latin typeface="Arial"/>
              <a:cs typeface="Arial"/>
            </a:endParaRPr>
          </a:p>
        </p:txBody>
      </p:sp>
      <p:sp>
        <p:nvSpPr>
          <p:cNvPr id="3" name="Textfeld 2"/>
          <p:cNvSpPr txBox="1"/>
          <p:nvPr/>
        </p:nvSpPr>
        <p:spPr>
          <a:xfrm>
            <a:off x="5992986" y="156442"/>
            <a:ext cx="1368152" cy="584775"/>
          </a:xfrm>
          <a:prstGeom prst="rect">
            <a:avLst/>
          </a:prstGeom>
          <a:noFill/>
        </p:spPr>
        <p:txBody>
          <a:bodyPr wrap="square" rtlCol="0">
            <a:spAutoFit/>
          </a:bodyPr>
          <a:lstStyle/>
          <a:p>
            <a:pPr>
              <a:tabLst>
                <a:tab pos="1080000" algn="ctr"/>
              </a:tabLst>
            </a:pPr>
            <a:r>
              <a:rPr lang="en-US" sz="800" dirty="0">
                <a:latin typeface="Arial" panose="020B0604020202020204" pitchFamily="34" charset="0"/>
                <a:cs typeface="Arial" panose="020B0604020202020204" pitchFamily="34" charset="0"/>
              </a:rPr>
              <a:t>not </a:t>
            </a:r>
            <a:r>
              <a:rPr lang="en-US" sz="800" dirty="0" smtClean="0">
                <a:latin typeface="Arial" panose="020B0604020202020204" pitchFamily="34" charset="0"/>
                <a:cs typeface="Arial" panose="020B0604020202020204" pitchFamily="34" charset="0"/>
              </a:rPr>
              <a:t>necessary	- </a:t>
            </a:r>
            <a:endParaRPr lang="en-US" sz="800" dirty="0">
              <a:latin typeface="Arial" panose="020B0604020202020204" pitchFamily="34" charset="0"/>
              <a:cs typeface="Arial" panose="020B0604020202020204" pitchFamily="34" charset="0"/>
            </a:endParaRPr>
          </a:p>
          <a:p>
            <a:pPr>
              <a:tabLst>
                <a:tab pos="1080000" algn="ctr"/>
              </a:tabLst>
            </a:pPr>
            <a:r>
              <a:rPr lang="en-US" sz="800" dirty="0" smtClean="0">
                <a:latin typeface="Arial" panose="020B0604020202020204" pitchFamily="34" charset="0"/>
                <a:cs typeface="Arial" panose="020B0604020202020204" pitchFamily="34" charset="0"/>
              </a:rPr>
              <a:t>optional</a:t>
            </a:r>
            <a:r>
              <a:rPr lang="en-US" sz="800" dirty="0">
                <a:latin typeface="Arial" panose="020B0604020202020204" pitchFamily="34" charset="0"/>
                <a:cs typeface="Arial" panose="020B0604020202020204" pitchFamily="34" charset="0"/>
              </a:rPr>
              <a:t>	o </a:t>
            </a:r>
          </a:p>
          <a:p>
            <a:pPr>
              <a:tabLst>
                <a:tab pos="1080000" algn="ctr"/>
              </a:tabLst>
            </a:pPr>
            <a:r>
              <a:rPr lang="en-US" sz="800" dirty="0">
                <a:latin typeface="Arial" panose="020B0604020202020204" pitchFamily="34" charset="0"/>
                <a:cs typeface="Arial" panose="020B0604020202020204" pitchFamily="34" charset="0"/>
              </a:rPr>
              <a:t>necessary 	+</a:t>
            </a:r>
          </a:p>
          <a:p>
            <a:pPr>
              <a:tabLst>
                <a:tab pos="1080000" algn="ctr"/>
              </a:tabLst>
            </a:pPr>
            <a:r>
              <a:rPr lang="en-US" sz="800" dirty="0">
                <a:latin typeface="Arial" panose="020B0604020202020204" pitchFamily="34" charset="0"/>
                <a:cs typeface="Arial" panose="020B0604020202020204" pitchFamily="34" charset="0"/>
              </a:rPr>
              <a:t>as far as possible	(+)</a:t>
            </a:r>
          </a:p>
        </p:txBody>
      </p:sp>
    </p:spTree>
    <p:extLst>
      <p:ext uri="{BB962C8B-B14F-4D97-AF65-F5344CB8AC3E}">
        <p14:creationId xmlns:p14="http://schemas.microsoft.com/office/powerpoint/2010/main" val="35915184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fik 6"/>
          <p:cNvPicPr>
            <a:picLocks noChangeAspect="1"/>
          </p:cNvPicPr>
          <p:nvPr/>
        </p:nvPicPr>
        <p:blipFill>
          <a:blip r:embed="rId2"/>
          <a:stretch>
            <a:fillRect/>
          </a:stretch>
        </p:blipFill>
        <p:spPr>
          <a:xfrm>
            <a:off x="1587" y="7937"/>
            <a:ext cx="9534525" cy="6638925"/>
          </a:xfrm>
          <a:prstGeom prst="rect">
            <a:avLst/>
          </a:prstGeom>
        </p:spPr>
      </p:pic>
      <p:sp>
        <p:nvSpPr>
          <p:cNvPr id="8" name="TextBox 13"/>
          <p:cNvSpPr txBox="1"/>
          <p:nvPr/>
        </p:nvSpPr>
        <p:spPr>
          <a:xfrm>
            <a:off x="355600" y="6375400"/>
            <a:ext cx="5905500" cy="115416"/>
          </a:xfrm>
          <a:prstGeom prst="rect">
            <a:avLst/>
          </a:prstGeom>
          <a:noFill/>
        </p:spPr>
        <p:txBody>
          <a:bodyPr vert="horz" wrap="square" lIns="0" tIns="0" rIns="0" bIns="0" rtlCol="0">
            <a:spAutoFit/>
          </a:bodyPr>
          <a:lstStyle/>
          <a:p>
            <a:pPr>
              <a:lnSpc>
                <a:spcPts val="920"/>
              </a:lnSpc>
            </a:pPr>
            <a:r>
              <a:rPr lang="en-CA" sz="803" spc="300" dirty="0">
                <a:solidFill>
                  <a:srgbClr val="000000"/>
                </a:solidFill>
                <a:latin typeface="Arial"/>
                <a:cs typeface="Arial"/>
              </a:rPr>
              <a:t>BSH Hausgeräte GmbH / Product Division Consumer Products</a:t>
            </a:r>
          </a:p>
        </p:txBody>
      </p:sp>
      <p:sp>
        <p:nvSpPr>
          <p:cNvPr id="9" name="TextBox 14"/>
          <p:cNvSpPr txBox="1"/>
          <p:nvPr/>
        </p:nvSpPr>
        <p:spPr>
          <a:xfrm>
            <a:off x="7518400" y="6375400"/>
            <a:ext cx="1780937" cy="115416"/>
          </a:xfrm>
          <a:prstGeom prst="rect">
            <a:avLst/>
          </a:prstGeom>
          <a:noFill/>
        </p:spPr>
        <p:txBody>
          <a:bodyPr vert="horz" wrap="none" lIns="0" tIns="0" rIns="0" bIns="0" rtlCol="0">
            <a:spAutoFit/>
          </a:bodyPr>
          <a:lstStyle/>
          <a:p>
            <a:pPr>
              <a:lnSpc>
                <a:spcPts val="920"/>
              </a:lnSpc>
            </a:pPr>
            <a:r>
              <a:rPr lang="en-CA" sz="803" dirty="0">
                <a:solidFill>
                  <a:srgbClr val="000000"/>
                </a:solidFill>
                <a:latin typeface="Arial"/>
                <a:cs typeface="Arial"/>
              </a:rPr>
              <a:t>MF Report </a:t>
            </a:r>
            <a:r>
              <a:rPr lang="en-CA" sz="803" dirty="0" smtClean="0">
                <a:solidFill>
                  <a:srgbClr val="000000"/>
                </a:solidFill>
                <a:latin typeface="Arial"/>
                <a:cs typeface="Arial"/>
              </a:rPr>
              <a:t>(Version 08/2021) </a:t>
            </a:r>
            <a:r>
              <a:rPr lang="en-CA" sz="803" dirty="0">
                <a:solidFill>
                  <a:srgbClr val="000000"/>
                </a:solidFill>
                <a:latin typeface="Arial"/>
                <a:cs typeface="Arial"/>
              </a:rPr>
              <a:t>I Page: </a:t>
            </a:r>
            <a:fld id="{DC2CED4D-9EBB-46B0-9FDD-8A76FA4AB74B}" type="slidenum">
              <a:rPr lang="en-CA" sz="803" smtClean="0">
                <a:solidFill>
                  <a:srgbClr val="000000"/>
                </a:solidFill>
                <a:latin typeface="Arial"/>
                <a:cs typeface="Arial"/>
              </a:rPr>
              <a:t>21</a:t>
            </a:fld>
            <a:endParaRPr lang="en-CA" sz="803" dirty="0">
              <a:solidFill>
                <a:srgbClr val="000000"/>
              </a:solidFill>
              <a:latin typeface="Arial"/>
              <a:cs typeface="Arial"/>
            </a:endParaRPr>
          </a:p>
        </p:txBody>
      </p:sp>
      <p:sp>
        <p:nvSpPr>
          <p:cNvPr id="11" name="TextBox 2"/>
          <p:cNvSpPr txBox="1"/>
          <p:nvPr/>
        </p:nvSpPr>
        <p:spPr>
          <a:xfrm>
            <a:off x="352150" y="1671216"/>
            <a:ext cx="5355633" cy="1538883"/>
          </a:xfrm>
          <a:prstGeom prst="rect">
            <a:avLst/>
          </a:prstGeom>
          <a:noFill/>
        </p:spPr>
        <p:txBody>
          <a:bodyPr vert="horz" wrap="none" lIns="0" tIns="0" rIns="0" bIns="0" rtlCol="0">
            <a:spAutoFit/>
          </a:bodyPr>
          <a:lstStyle/>
          <a:p>
            <a:pPr>
              <a:lnSpc>
                <a:spcPts val="2990"/>
              </a:lnSpc>
            </a:pPr>
            <a:r>
              <a:rPr lang="en-CA" sz="2800" b="1" dirty="0">
                <a:solidFill>
                  <a:srgbClr val="000000"/>
                </a:solidFill>
                <a:latin typeface="Arial Bold"/>
                <a:cs typeface="Arial Bold"/>
              </a:rPr>
              <a:t>Result Overview</a:t>
            </a:r>
          </a:p>
          <a:p>
            <a:pPr>
              <a:lnSpc>
                <a:spcPts val="2990"/>
              </a:lnSpc>
            </a:pPr>
            <a:endParaRPr lang="en-CA" sz="2400" dirty="0">
              <a:solidFill>
                <a:srgbClr val="000000"/>
              </a:solidFill>
              <a:latin typeface="Arial Bold"/>
              <a:cs typeface="Arial Bold"/>
            </a:endParaRPr>
          </a:p>
          <a:p>
            <a:pPr>
              <a:lnSpc>
                <a:spcPts val="2990"/>
              </a:lnSpc>
            </a:pPr>
            <a:r>
              <a:rPr lang="en-US" sz="2400" dirty="0">
                <a:solidFill>
                  <a:srgbClr val="000000"/>
                </a:solidFill>
                <a:latin typeface="Arial Bold"/>
                <a:cs typeface="Arial Bold"/>
              </a:rPr>
              <a:t>always to be filled out</a:t>
            </a:r>
          </a:p>
          <a:p>
            <a:pPr>
              <a:lnSpc>
                <a:spcPts val="2990"/>
              </a:lnSpc>
            </a:pPr>
            <a:r>
              <a:rPr lang="en-US" sz="2400" i="1" dirty="0">
                <a:solidFill>
                  <a:srgbClr val="000000"/>
                </a:solidFill>
                <a:latin typeface="Arial Bold"/>
                <a:cs typeface="Arial Bold"/>
              </a:rPr>
              <a:t>(virtual measurements only for Step C)</a:t>
            </a:r>
            <a:endParaRPr lang="en-CA" sz="2604" i="1" dirty="0">
              <a:solidFill>
                <a:srgbClr val="000000"/>
              </a:solidFill>
            </a:endParaRPr>
          </a:p>
        </p:txBody>
      </p:sp>
      <p:sp>
        <p:nvSpPr>
          <p:cNvPr id="6" name="Textfeld 5"/>
          <p:cNvSpPr txBox="1"/>
          <p:nvPr/>
        </p:nvSpPr>
        <p:spPr>
          <a:xfrm>
            <a:off x="361285" y="3487226"/>
            <a:ext cx="8706696" cy="1384995"/>
          </a:xfrm>
          <a:prstGeom prst="rect">
            <a:avLst/>
          </a:prstGeom>
          <a:noFill/>
        </p:spPr>
        <p:txBody>
          <a:bodyPr wrap="square" rtlCol="0">
            <a:spAutoFit/>
          </a:bodyPr>
          <a:lstStyle/>
          <a:p>
            <a:pPr algn="just"/>
            <a:r>
              <a:rPr lang="en-US" sz="1050" dirty="0">
                <a:solidFill>
                  <a:schemeClr val="bg1"/>
                </a:solidFill>
                <a:cs typeface="Arial" panose="020B0604020202020204" pitchFamily="34" charset="0"/>
              </a:rPr>
              <a:t>The chapter "Result Overview" must always be filled in with all results of current step. In Step C, all results of Step B must also be filled in</a:t>
            </a:r>
            <a:r>
              <a:rPr lang="en-US" sz="1050" dirty="0" smtClean="0">
                <a:solidFill>
                  <a:schemeClr val="bg1"/>
                </a:solidFill>
                <a:cs typeface="Arial" panose="020B0604020202020204" pitchFamily="34" charset="0"/>
              </a:rPr>
              <a:t>.</a:t>
            </a:r>
          </a:p>
          <a:p>
            <a:pPr algn="just"/>
            <a:endParaRPr lang="en-US" sz="1050" dirty="0">
              <a:solidFill>
                <a:schemeClr val="bg1"/>
              </a:solidFill>
              <a:cs typeface="Arial" panose="020B0604020202020204" pitchFamily="34" charset="0"/>
            </a:endParaRPr>
          </a:p>
          <a:p>
            <a:pPr algn="just"/>
            <a:r>
              <a:rPr lang="en-US" sz="1050" dirty="0">
                <a:solidFill>
                  <a:schemeClr val="bg1"/>
                </a:solidFill>
                <a:cs typeface="Arial" panose="020B0604020202020204" pitchFamily="34" charset="0"/>
              </a:rPr>
              <a:t>The chapter "</a:t>
            </a:r>
            <a:r>
              <a:rPr lang="en-US" sz="1050" dirty="0" smtClean="0">
                <a:solidFill>
                  <a:schemeClr val="bg1"/>
                </a:solidFill>
                <a:cs typeface="Arial" panose="020B0604020202020204" pitchFamily="34" charset="0"/>
              </a:rPr>
              <a:t>Result Overview</a:t>
            </a:r>
            <a:r>
              <a:rPr lang="en-US" sz="1050" dirty="0">
                <a:solidFill>
                  <a:schemeClr val="bg1"/>
                </a:solidFill>
                <a:cs typeface="Arial" panose="020B0604020202020204" pitchFamily="34" charset="0"/>
              </a:rPr>
              <a:t>" is a summary of </a:t>
            </a:r>
            <a:r>
              <a:rPr lang="en-US" sz="1050" dirty="0" smtClean="0">
                <a:solidFill>
                  <a:schemeClr val="bg1"/>
                </a:solidFill>
                <a:cs typeface="Arial" panose="020B0604020202020204" pitchFamily="34" charset="0"/>
              </a:rPr>
              <a:t>all requested </a:t>
            </a:r>
            <a:r>
              <a:rPr lang="en-US" sz="1050" dirty="0">
                <a:solidFill>
                  <a:schemeClr val="bg1"/>
                </a:solidFill>
                <a:cs typeface="Arial" panose="020B0604020202020204" pitchFamily="34" charset="0"/>
              </a:rPr>
              <a:t>foils of chapter "Simulation Results" (Step B as well as Step C)</a:t>
            </a:r>
          </a:p>
          <a:p>
            <a:pPr algn="just"/>
            <a:endParaRPr lang="en-US" sz="1050" dirty="0">
              <a:solidFill>
                <a:schemeClr val="bg1"/>
              </a:solidFill>
              <a:cs typeface="Arial" panose="020B0604020202020204" pitchFamily="34" charset="0"/>
            </a:endParaRPr>
          </a:p>
          <a:p>
            <a:pPr algn="just"/>
            <a:r>
              <a:rPr lang="en-US" sz="1050" dirty="0">
                <a:solidFill>
                  <a:schemeClr val="bg1"/>
                </a:solidFill>
                <a:cs typeface="Arial" panose="020B0604020202020204" pitchFamily="34" charset="0"/>
              </a:rPr>
              <a:t>From Step C at the latest, all results must be based on a Moldflow (see optional simplification for Step B). Also in the case of simplification for Step B, the results table including risk assessment must be completed</a:t>
            </a:r>
          </a:p>
          <a:p>
            <a:pPr algn="just"/>
            <a:endParaRPr lang="en-US" sz="1050" dirty="0">
              <a:solidFill>
                <a:schemeClr val="bg1"/>
              </a:solidFill>
              <a:cs typeface="Arial" panose="020B0604020202020204" pitchFamily="34" charset="0"/>
            </a:endParaRPr>
          </a:p>
          <a:p>
            <a:pPr algn="just"/>
            <a:r>
              <a:rPr lang="en-US" sz="1050" dirty="0">
                <a:solidFill>
                  <a:schemeClr val="bg1"/>
                </a:solidFill>
                <a:cs typeface="Arial" panose="020B0604020202020204" pitchFamily="34" charset="0"/>
              </a:rPr>
              <a:t>The virtual measurement report is only required for Step C on.</a:t>
            </a:r>
          </a:p>
        </p:txBody>
      </p:sp>
    </p:spTree>
    <p:extLst>
      <p:ext uri="{BB962C8B-B14F-4D97-AF65-F5344CB8AC3E}">
        <p14:creationId xmlns:p14="http://schemas.microsoft.com/office/powerpoint/2010/main" val="24539703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368300" y="383477"/>
            <a:ext cx="9081070" cy="567659"/>
          </a:xfrm>
        </p:spPr>
        <p:txBody>
          <a:bodyPr>
            <a:noAutofit/>
          </a:bodyPr>
          <a:lstStyle/>
          <a:p>
            <a:pPr algn="l"/>
            <a:r>
              <a:rPr lang="en-GB" sz="3200" noProof="0" dirty="0"/>
              <a:t>Summary of results</a:t>
            </a:r>
          </a:p>
        </p:txBody>
      </p:sp>
      <p:graphicFrame>
        <p:nvGraphicFramePr>
          <p:cNvPr id="7" name="Inhaltsplatzhalter 6"/>
          <p:cNvGraphicFramePr>
            <a:graphicFrameLocks noGrp="1"/>
          </p:cNvGraphicFramePr>
          <p:nvPr>
            <p:ph sz="half" idx="2"/>
            <p:extLst>
              <p:ext uri="{D42A27DB-BD31-4B8C-83A1-F6EECF244321}">
                <p14:modId xmlns:p14="http://schemas.microsoft.com/office/powerpoint/2010/main" val="1114452838"/>
              </p:ext>
            </p:extLst>
          </p:nvPr>
        </p:nvGraphicFramePr>
        <p:xfrm>
          <a:off x="391336" y="1239169"/>
          <a:ext cx="8770002" cy="3578696"/>
        </p:xfrm>
        <a:graphic>
          <a:graphicData uri="http://schemas.openxmlformats.org/drawingml/2006/table">
            <a:tbl>
              <a:tblPr firstRow="1" bandRow="1">
                <a:tableStyleId>{5C22544A-7EE6-4342-B048-85BDC9FD1C3A}</a:tableStyleId>
              </a:tblPr>
              <a:tblGrid>
                <a:gridCol w="1569202">
                  <a:extLst>
                    <a:ext uri="{9D8B030D-6E8A-4147-A177-3AD203B41FA5}">
                      <a16:colId xmlns:a16="http://schemas.microsoft.com/office/drawing/2014/main" val="1306755108"/>
                    </a:ext>
                  </a:extLst>
                </a:gridCol>
                <a:gridCol w="3420380">
                  <a:extLst>
                    <a:ext uri="{9D8B030D-6E8A-4147-A177-3AD203B41FA5}">
                      <a16:colId xmlns:a16="http://schemas.microsoft.com/office/drawing/2014/main" val="3688285355"/>
                    </a:ext>
                  </a:extLst>
                </a:gridCol>
                <a:gridCol w="3420380">
                  <a:extLst>
                    <a:ext uri="{9D8B030D-6E8A-4147-A177-3AD203B41FA5}">
                      <a16:colId xmlns:a16="http://schemas.microsoft.com/office/drawing/2014/main" val="3298017129"/>
                    </a:ext>
                  </a:extLst>
                </a:gridCol>
                <a:gridCol w="360040">
                  <a:extLst>
                    <a:ext uri="{9D8B030D-6E8A-4147-A177-3AD203B41FA5}">
                      <a16:colId xmlns:a16="http://schemas.microsoft.com/office/drawing/2014/main" val="442613201"/>
                    </a:ext>
                  </a:extLst>
                </a:gridCol>
              </a:tblGrid>
              <a:tr h="1972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1" kern="1200" dirty="0">
                          <a:solidFill>
                            <a:schemeClr val="dk1"/>
                          </a:solidFill>
                          <a:latin typeface="+mn-lt"/>
                          <a:ea typeface="+mn-ea"/>
                          <a:cs typeface="+mn-cs"/>
                        </a:rPr>
                        <a:t>Page / Information</a:t>
                      </a: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1" kern="1200" dirty="0">
                          <a:solidFill>
                            <a:schemeClr val="dk1"/>
                          </a:solidFill>
                          <a:latin typeface="+mn-lt"/>
                          <a:ea typeface="+mn-ea"/>
                          <a:cs typeface="+mn-cs"/>
                        </a:rPr>
                        <a:t>supplier comment/ result</a:t>
                      </a: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b="1" kern="1200" dirty="0">
                          <a:solidFill>
                            <a:schemeClr val="dk1"/>
                          </a:solidFill>
                          <a:latin typeface="+mn-lt"/>
                          <a:ea typeface="+mn-ea"/>
                          <a:cs typeface="+mn-cs"/>
                        </a:rPr>
                        <a:t>planed prevention </a:t>
                      </a:r>
                      <a:r>
                        <a:rPr lang="en-GB" sz="900" b="1" kern="1200" dirty="0" smtClean="0">
                          <a:solidFill>
                            <a:schemeClr val="dk1"/>
                          </a:solidFill>
                          <a:latin typeface="+mn-lt"/>
                          <a:ea typeface="+mn-ea"/>
                          <a:cs typeface="+mn-cs"/>
                        </a:rPr>
                        <a:t>action (if necessary)</a:t>
                      </a:r>
                      <a:endParaRPr lang="en-GB" sz="900" b="1"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en-GB" sz="900" b="1" kern="1200" noProof="0" dirty="0">
                          <a:solidFill>
                            <a:schemeClr val="dk1"/>
                          </a:solidFill>
                          <a:latin typeface="+mn-lt"/>
                          <a:ea typeface="+mn-ea"/>
                          <a:cs typeface="+mn-cs"/>
                        </a:rPr>
                        <a:t>rating</a:t>
                      </a: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892918893"/>
                  </a:ext>
                </a:extLst>
              </a:tr>
              <a:tr h="183548">
                <a:tc gridSpan="4">
                  <a:txBody>
                    <a:bodyPr/>
                    <a:lstStyle/>
                    <a:p>
                      <a:pPr algn="ctr"/>
                      <a:r>
                        <a:rPr lang="en-US" sz="900" dirty="0"/>
                        <a:t>Step B and following</a:t>
                      </a: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15470267"/>
                  </a:ext>
                </a:extLst>
              </a:tr>
              <a:tr h="1835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kern="1200" noProof="0" dirty="0">
                          <a:solidFill>
                            <a:schemeClr val="dk1"/>
                          </a:solidFill>
                          <a:latin typeface="+mn-lt"/>
                          <a:ea typeface="+mn-ea"/>
                          <a:cs typeface="+mn-cs"/>
                        </a:rPr>
                        <a:t>Wall thickness</a:t>
                      </a: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59921811"/>
                  </a:ext>
                </a:extLst>
              </a:tr>
              <a:tr h="1835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kern="1200" noProof="0" dirty="0">
                          <a:solidFill>
                            <a:schemeClr val="dk1"/>
                          </a:solidFill>
                          <a:latin typeface="+mn-lt"/>
                          <a:ea typeface="+mn-ea"/>
                          <a:cs typeface="+mn-cs"/>
                        </a:rPr>
                        <a:t>Fill Time</a:t>
                      </a: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00605027"/>
                  </a:ext>
                </a:extLst>
              </a:tr>
              <a:tr h="1835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kern="1200" noProof="0" dirty="0">
                          <a:solidFill>
                            <a:schemeClr val="dk1"/>
                          </a:solidFill>
                          <a:latin typeface="+mn-lt"/>
                          <a:ea typeface="+mn-ea"/>
                          <a:cs typeface="+mn-cs"/>
                        </a:rPr>
                        <a:t>Weld Lines</a:t>
                      </a: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8791812"/>
                  </a:ext>
                </a:extLst>
              </a:tr>
              <a:tr h="1835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kern="1200" noProof="0" dirty="0">
                          <a:solidFill>
                            <a:schemeClr val="dk1"/>
                          </a:solidFill>
                          <a:latin typeface="+mn-lt"/>
                          <a:ea typeface="+mn-ea"/>
                          <a:cs typeface="+mn-cs"/>
                        </a:rPr>
                        <a:t>Air Traps</a:t>
                      </a: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86199647"/>
                  </a:ext>
                </a:extLst>
              </a:tr>
              <a:tr h="1835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kern="1200" noProof="0" dirty="0">
                          <a:solidFill>
                            <a:schemeClr val="dk1"/>
                          </a:solidFill>
                          <a:latin typeface="+mn-lt"/>
                          <a:ea typeface="+mn-ea"/>
                          <a:cs typeface="+mn-cs"/>
                        </a:rPr>
                        <a:t>Sink Marks</a:t>
                      </a: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29746627"/>
                  </a:ext>
                </a:extLst>
              </a:tr>
              <a:tr h="1835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kern="1200" noProof="0" dirty="0">
                          <a:solidFill>
                            <a:schemeClr val="dk1"/>
                          </a:solidFill>
                          <a:latin typeface="+mn-lt"/>
                          <a:ea typeface="+mn-ea"/>
                          <a:cs typeface="+mn-cs"/>
                        </a:rPr>
                        <a:t>Shrinkage</a:t>
                      </a: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i="1"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96897622"/>
                  </a:ext>
                </a:extLst>
              </a:tr>
              <a:tr h="1835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kern="1200" noProof="0" dirty="0" smtClean="0">
                          <a:solidFill>
                            <a:schemeClr val="dk1"/>
                          </a:solidFill>
                          <a:latin typeface="+mn-lt"/>
                          <a:ea typeface="+mn-ea"/>
                          <a:cs typeface="+mn-cs"/>
                        </a:rPr>
                        <a:t>Warpage/ Deformation (Total)</a:t>
                      </a: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40771650"/>
                  </a:ext>
                </a:extLst>
              </a:tr>
              <a:tr h="1835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kern="1200" noProof="0" dirty="0">
                          <a:solidFill>
                            <a:schemeClr val="dk1"/>
                          </a:solidFill>
                          <a:latin typeface="+mn-lt"/>
                          <a:ea typeface="+mn-ea"/>
                          <a:cs typeface="+mn-cs"/>
                        </a:rPr>
                        <a:t>Deformation (X-Direction)</a:t>
                      </a: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71119389"/>
                  </a:ext>
                </a:extLst>
              </a:tr>
              <a:tr h="1835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kern="1200" noProof="0" dirty="0">
                          <a:solidFill>
                            <a:schemeClr val="dk1"/>
                          </a:solidFill>
                          <a:latin typeface="+mn-lt"/>
                          <a:ea typeface="+mn-ea"/>
                          <a:cs typeface="+mn-cs"/>
                        </a:rPr>
                        <a:t>Deformation (Y-Direction)</a:t>
                      </a: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649910"/>
                  </a:ext>
                </a:extLst>
              </a:tr>
              <a:tr h="1835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kern="1200" noProof="0" dirty="0">
                          <a:solidFill>
                            <a:schemeClr val="dk1"/>
                          </a:solidFill>
                          <a:latin typeface="+mn-lt"/>
                          <a:ea typeface="+mn-ea"/>
                          <a:cs typeface="+mn-cs"/>
                        </a:rPr>
                        <a:t>Deformation (Z-Direction)</a:t>
                      </a: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i="1"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33995394"/>
                  </a:ext>
                </a:extLst>
              </a:tr>
              <a:tr h="183548">
                <a:tc gridSpan="4">
                  <a:txBody>
                    <a:bodyPr/>
                    <a:lstStyle/>
                    <a:p>
                      <a:pPr algn="ctr"/>
                      <a:r>
                        <a:rPr lang="en-US" sz="900" dirty="0"/>
                        <a:t>Step C and following</a:t>
                      </a:r>
                      <a:r>
                        <a:rPr lang="en-US" sz="900" baseline="0" dirty="0"/>
                        <a:t> </a:t>
                      </a:r>
                      <a:endParaRPr lang="en-US" sz="900" dirty="0"/>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2882775"/>
                  </a:ext>
                </a:extLst>
              </a:tr>
              <a:tr h="1835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kern="1200" noProof="0" dirty="0">
                          <a:solidFill>
                            <a:schemeClr val="dk1"/>
                          </a:solidFill>
                          <a:latin typeface="+mn-lt"/>
                          <a:ea typeface="+mn-ea"/>
                          <a:cs typeface="+mn-cs"/>
                        </a:rPr>
                        <a:t>Pressure Distribution</a:t>
                      </a: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17788581"/>
                  </a:ext>
                </a:extLst>
              </a:tr>
              <a:tr h="1835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kern="1200" noProof="0" dirty="0">
                          <a:solidFill>
                            <a:schemeClr val="dk1"/>
                          </a:solidFill>
                          <a:latin typeface="+mn-lt"/>
                          <a:ea typeface="+mn-ea"/>
                          <a:cs typeface="+mn-cs"/>
                        </a:rPr>
                        <a:t>Pressure Analyses</a:t>
                      </a: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58151925"/>
                  </a:ext>
                </a:extLst>
              </a:tr>
              <a:tr h="1835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kern="1200" noProof="0" dirty="0">
                          <a:solidFill>
                            <a:schemeClr val="dk1"/>
                          </a:solidFill>
                          <a:latin typeface="+mn-lt"/>
                          <a:ea typeface="+mn-ea"/>
                          <a:cs typeface="+mn-cs"/>
                        </a:rPr>
                        <a:t>Pressure at machine nozzle</a:t>
                      </a: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23401108"/>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kern="1200" noProof="0" dirty="0">
                          <a:solidFill>
                            <a:schemeClr val="dk1"/>
                          </a:solidFill>
                          <a:latin typeface="+mn-lt"/>
                          <a:ea typeface="+mn-ea"/>
                          <a:cs typeface="+mn-cs"/>
                        </a:rPr>
                        <a:t>Temperature Distribution</a:t>
                      </a: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42161359"/>
                  </a:ext>
                </a:extLst>
              </a:tr>
              <a:tr h="12307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kern="1200" noProof="0" dirty="0">
                          <a:solidFill>
                            <a:schemeClr val="dk1"/>
                          </a:solidFill>
                          <a:latin typeface="+mn-lt"/>
                          <a:ea typeface="+mn-ea"/>
                          <a:cs typeface="+mn-cs"/>
                        </a:rPr>
                        <a:t>Plastic </a:t>
                      </a:r>
                      <a:r>
                        <a:rPr lang="en-GB" sz="900" b="0" kern="1200" noProof="0" dirty="0" smtClean="0">
                          <a:solidFill>
                            <a:schemeClr val="dk1"/>
                          </a:solidFill>
                          <a:latin typeface="+mn-lt"/>
                          <a:ea typeface="+mn-ea"/>
                          <a:cs typeface="+mn-cs"/>
                        </a:rPr>
                        <a:t>Core (optional)</a:t>
                      </a:r>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7573331"/>
                  </a:ext>
                </a:extLst>
              </a:tr>
              <a:tr h="12307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kern="1200" noProof="0" dirty="0">
                          <a:solidFill>
                            <a:schemeClr val="dk1"/>
                          </a:solidFill>
                          <a:latin typeface="+mn-lt"/>
                          <a:ea typeface="+mn-ea"/>
                          <a:cs typeface="+mn-cs"/>
                        </a:rPr>
                        <a:t>Fibre </a:t>
                      </a:r>
                      <a:r>
                        <a:rPr lang="en-GB" sz="900" b="0" kern="1200" noProof="0" dirty="0" smtClean="0">
                          <a:solidFill>
                            <a:schemeClr val="dk1"/>
                          </a:solidFill>
                          <a:latin typeface="+mn-lt"/>
                          <a:ea typeface="+mn-ea"/>
                          <a:cs typeface="+mn-cs"/>
                        </a:rPr>
                        <a:t>Orientation </a:t>
                      </a:r>
                      <a:r>
                        <a:rPr lang="en-GB" sz="900" b="0" kern="1200" noProof="0" smtClean="0">
                          <a:solidFill>
                            <a:schemeClr val="dk1"/>
                          </a:solidFill>
                          <a:latin typeface="+mn-lt"/>
                          <a:ea typeface="+mn-ea"/>
                          <a:cs typeface="+mn-cs"/>
                        </a:rPr>
                        <a:t>(optional)</a:t>
                      </a:r>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41389271"/>
                  </a:ext>
                </a:extLst>
              </a:tr>
            </a:tbl>
          </a:graphicData>
        </a:graphic>
      </p:graphicFrame>
      <p:sp>
        <p:nvSpPr>
          <p:cNvPr id="5" name="TextBox 13"/>
          <p:cNvSpPr txBox="1"/>
          <p:nvPr/>
        </p:nvSpPr>
        <p:spPr>
          <a:xfrm>
            <a:off x="355600" y="6375400"/>
            <a:ext cx="5905500" cy="115416"/>
          </a:xfrm>
          <a:prstGeom prst="rect">
            <a:avLst/>
          </a:prstGeom>
          <a:noFill/>
        </p:spPr>
        <p:txBody>
          <a:bodyPr vert="horz" wrap="square" lIns="0" tIns="0" rIns="0" bIns="0" rtlCol="0">
            <a:spAutoFit/>
          </a:bodyPr>
          <a:lstStyle/>
          <a:p>
            <a:pPr>
              <a:lnSpc>
                <a:spcPts val="920"/>
              </a:lnSpc>
            </a:pPr>
            <a:r>
              <a:rPr lang="en-CA" sz="803" spc="300" dirty="0">
                <a:solidFill>
                  <a:srgbClr val="000000"/>
                </a:solidFill>
                <a:latin typeface="Arial"/>
                <a:cs typeface="Arial"/>
              </a:rPr>
              <a:t>BSH Hausgeräte GmbH / Product Division Consumer Products</a:t>
            </a:r>
          </a:p>
        </p:txBody>
      </p:sp>
      <p:sp>
        <p:nvSpPr>
          <p:cNvPr id="6" name="TextBox 14"/>
          <p:cNvSpPr txBox="1"/>
          <p:nvPr/>
        </p:nvSpPr>
        <p:spPr>
          <a:xfrm>
            <a:off x="7518400" y="6375400"/>
            <a:ext cx="1780937" cy="115416"/>
          </a:xfrm>
          <a:prstGeom prst="rect">
            <a:avLst/>
          </a:prstGeom>
          <a:noFill/>
        </p:spPr>
        <p:txBody>
          <a:bodyPr vert="horz" wrap="none" lIns="0" tIns="0" rIns="0" bIns="0" rtlCol="0">
            <a:spAutoFit/>
          </a:bodyPr>
          <a:lstStyle/>
          <a:p>
            <a:pPr>
              <a:lnSpc>
                <a:spcPts val="920"/>
              </a:lnSpc>
            </a:pPr>
            <a:r>
              <a:rPr lang="en-CA" sz="803" dirty="0">
                <a:solidFill>
                  <a:srgbClr val="000000"/>
                </a:solidFill>
                <a:latin typeface="Arial"/>
                <a:cs typeface="Arial"/>
              </a:rPr>
              <a:t>MF Report </a:t>
            </a:r>
            <a:r>
              <a:rPr lang="en-CA" sz="803" dirty="0" smtClean="0">
                <a:solidFill>
                  <a:srgbClr val="000000"/>
                </a:solidFill>
                <a:latin typeface="Arial"/>
                <a:cs typeface="Arial"/>
              </a:rPr>
              <a:t>(Version 08/2021) </a:t>
            </a:r>
            <a:r>
              <a:rPr lang="en-CA" sz="803" dirty="0">
                <a:solidFill>
                  <a:srgbClr val="000000"/>
                </a:solidFill>
                <a:latin typeface="Arial"/>
                <a:cs typeface="Arial"/>
              </a:rPr>
              <a:t>I Page: </a:t>
            </a:r>
            <a:fld id="{DC2CED4D-9EBB-46B0-9FDD-8A76FA4AB74B}" type="slidenum">
              <a:rPr lang="en-CA" sz="803" smtClean="0">
                <a:solidFill>
                  <a:srgbClr val="000000"/>
                </a:solidFill>
                <a:latin typeface="Arial"/>
                <a:cs typeface="Arial"/>
              </a:rPr>
              <a:t>22</a:t>
            </a:fld>
            <a:endParaRPr lang="en-CA" sz="803" dirty="0">
              <a:solidFill>
                <a:srgbClr val="000000"/>
              </a:solidFill>
              <a:latin typeface="Arial"/>
              <a:cs typeface="Arial"/>
            </a:endParaRPr>
          </a:p>
        </p:txBody>
      </p:sp>
      <p:sp>
        <p:nvSpPr>
          <p:cNvPr id="9" name="Textfeld 8"/>
          <p:cNvSpPr txBox="1"/>
          <p:nvPr/>
        </p:nvSpPr>
        <p:spPr>
          <a:xfrm>
            <a:off x="304354" y="843348"/>
            <a:ext cx="8850712" cy="415498"/>
          </a:xfrm>
          <a:prstGeom prst="rect">
            <a:avLst/>
          </a:prstGeom>
          <a:noFill/>
        </p:spPr>
        <p:txBody>
          <a:bodyPr wrap="square" rtlCol="0">
            <a:spAutoFit/>
          </a:bodyPr>
          <a:lstStyle/>
          <a:p>
            <a:pPr algn="just"/>
            <a:r>
              <a:rPr lang="en-GB" sz="1050" i="1" dirty="0"/>
              <a:t>For medium and high risk, please note planed prevention action, risks (also if they are named) do not exempt from feasibility commitment and duty to arrive tolerances and requirements at real part.</a:t>
            </a:r>
            <a:endParaRPr lang="en-GB" sz="1050" dirty="0">
              <a:solidFill>
                <a:schemeClr val="dk1"/>
              </a:solidFill>
            </a:endParaRPr>
          </a:p>
        </p:txBody>
      </p:sp>
      <p:graphicFrame>
        <p:nvGraphicFramePr>
          <p:cNvPr id="11" name="Inhaltsplatzhalter 2"/>
          <p:cNvGraphicFramePr>
            <a:graphicFrameLocks noGrp="1"/>
          </p:cNvGraphicFramePr>
          <p:nvPr>
            <p:ph sz="half" idx="1"/>
            <p:extLst>
              <p:ext uri="{D42A27DB-BD31-4B8C-83A1-F6EECF244321}">
                <p14:modId xmlns:p14="http://schemas.microsoft.com/office/powerpoint/2010/main" val="4243239354"/>
              </p:ext>
            </p:extLst>
          </p:nvPr>
        </p:nvGraphicFramePr>
        <p:xfrm>
          <a:off x="6261100" y="4844257"/>
          <a:ext cx="2910426" cy="1356360"/>
        </p:xfrm>
        <a:graphic>
          <a:graphicData uri="http://schemas.openxmlformats.org/drawingml/2006/table">
            <a:tbl>
              <a:tblPr firstRow="1" bandRow="1">
                <a:tableStyleId>{5C22544A-7EE6-4342-B048-85BDC9FD1C3A}</a:tableStyleId>
              </a:tblPr>
              <a:tblGrid>
                <a:gridCol w="2910426">
                  <a:extLst>
                    <a:ext uri="{9D8B030D-6E8A-4147-A177-3AD203B41FA5}">
                      <a16:colId xmlns:a16="http://schemas.microsoft.com/office/drawing/2014/main" val="1015664809"/>
                    </a:ext>
                  </a:extLst>
                </a:gridCol>
              </a:tblGrid>
              <a:tr h="232077">
                <a:tc>
                  <a:txBody>
                    <a:bodyPr/>
                    <a:lstStyle/>
                    <a:p>
                      <a:pPr algn="ctr">
                        <a:spcAft>
                          <a:spcPts val="0"/>
                        </a:spcAft>
                      </a:pPr>
                      <a:r>
                        <a:rPr lang="en-GB" sz="1100" dirty="0">
                          <a:effectLst/>
                        </a:rPr>
                        <a:t>BSH remark</a:t>
                      </a:r>
                      <a:endParaRPr lang="de-DE" sz="1100" dirty="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4226306607"/>
                  </a:ext>
                </a:extLst>
              </a:tr>
              <a:tr h="1010130">
                <a:tc>
                  <a:txBody>
                    <a:bodyPr/>
                    <a:lstStyle/>
                    <a:p>
                      <a:pPr algn="ctr">
                        <a:spcAft>
                          <a:spcPts val="0"/>
                        </a:spcAft>
                      </a:pPr>
                      <a:r>
                        <a:rPr lang="en-GB" sz="1100" dirty="0">
                          <a:effectLst/>
                        </a:rPr>
                        <a:t>Comment</a:t>
                      </a:r>
                      <a:endParaRPr lang="de-DE" sz="1100" dirty="0">
                        <a:effectLst/>
                      </a:endParaRPr>
                    </a:p>
                    <a:p>
                      <a:pPr algn="ctr">
                        <a:spcAft>
                          <a:spcPts val="0"/>
                        </a:spcAft>
                      </a:pPr>
                      <a:r>
                        <a:rPr lang="en-GB" sz="1100" dirty="0">
                          <a:effectLst/>
                        </a:rPr>
                        <a:t> </a:t>
                      </a:r>
                      <a:endParaRPr lang="de-DE" sz="1100" dirty="0">
                        <a:effectLst/>
                      </a:endParaRPr>
                    </a:p>
                    <a:p>
                      <a:pPr algn="ctr">
                        <a:spcAft>
                          <a:spcPts val="0"/>
                        </a:spcAft>
                      </a:pPr>
                      <a:r>
                        <a:rPr lang="en-GB" sz="1100" dirty="0">
                          <a:effectLst/>
                        </a:rPr>
                        <a:t> </a:t>
                      </a:r>
                      <a:endParaRPr lang="en-GB" sz="1100" dirty="0" smtClean="0">
                        <a:effectLst/>
                      </a:endParaRPr>
                    </a:p>
                    <a:p>
                      <a:pPr algn="ctr">
                        <a:spcAft>
                          <a:spcPts val="0"/>
                        </a:spcAft>
                      </a:pPr>
                      <a:endParaRPr lang="de-DE" sz="1100" dirty="0">
                        <a:effectLst/>
                      </a:endParaRPr>
                    </a:p>
                    <a:p>
                      <a:pPr algn="ctr">
                        <a:spcAft>
                          <a:spcPts val="0"/>
                        </a:spcAft>
                      </a:pPr>
                      <a:r>
                        <a:rPr lang="en-GB" sz="1100" dirty="0">
                          <a:effectLst/>
                        </a:rPr>
                        <a:t> </a:t>
                      </a:r>
                      <a:r>
                        <a:rPr lang="en-US" sz="1100" dirty="0" smtClean="0">
                          <a:effectLst/>
                        </a:rPr>
                        <a:t> </a:t>
                      </a:r>
                      <a:endParaRPr lang="de-DE" sz="1100" dirty="0" smtClean="0">
                        <a:effectLst/>
                      </a:endParaRPr>
                    </a:p>
                    <a:p>
                      <a:pPr algn="ctr">
                        <a:spcAft>
                          <a:spcPts val="0"/>
                        </a:spcAft>
                      </a:pPr>
                      <a:r>
                        <a:rPr lang="en-GB" sz="1100" dirty="0" smtClean="0">
                          <a:effectLst/>
                        </a:rPr>
                        <a:t>Name </a:t>
                      </a:r>
                      <a:r>
                        <a:rPr lang="en-GB" sz="1100" dirty="0">
                          <a:effectLst/>
                        </a:rPr>
                        <a:t>/ Date</a:t>
                      </a:r>
                      <a:endParaRPr lang="de-DE" sz="1100" dirty="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451080745"/>
                  </a:ext>
                </a:extLst>
              </a:tr>
            </a:tbl>
          </a:graphicData>
        </a:graphic>
      </p:graphicFrame>
      <p:graphicFrame>
        <p:nvGraphicFramePr>
          <p:cNvPr id="12" name="Tabelle 11"/>
          <p:cNvGraphicFramePr>
            <a:graphicFrameLocks noGrp="1"/>
          </p:cNvGraphicFramePr>
          <p:nvPr>
            <p:extLst>
              <p:ext uri="{D42A27DB-BD31-4B8C-83A1-F6EECF244321}">
                <p14:modId xmlns:p14="http://schemas.microsoft.com/office/powerpoint/2010/main" val="2971524007"/>
              </p:ext>
            </p:extLst>
          </p:nvPr>
        </p:nvGraphicFramePr>
        <p:xfrm>
          <a:off x="6394028" y="373471"/>
          <a:ext cx="1402150" cy="487680"/>
        </p:xfrm>
        <a:graphic>
          <a:graphicData uri="http://schemas.openxmlformats.org/drawingml/2006/table">
            <a:tbl>
              <a:tblPr firstRow="1" bandRow="1">
                <a:tableStyleId>{5C22544A-7EE6-4342-B048-85BDC9FD1C3A}</a:tableStyleId>
              </a:tblPr>
              <a:tblGrid>
                <a:gridCol w="233284">
                  <a:extLst>
                    <a:ext uri="{9D8B030D-6E8A-4147-A177-3AD203B41FA5}">
                      <a16:colId xmlns:a16="http://schemas.microsoft.com/office/drawing/2014/main" val="2994320276"/>
                    </a:ext>
                  </a:extLst>
                </a:gridCol>
                <a:gridCol w="1168866">
                  <a:extLst>
                    <a:ext uri="{9D8B030D-6E8A-4147-A177-3AD203B41FA5}">
                      <a16:colId xmlns:a16="http://schemas.microsoft.com/office/drawing/2014/main" val="1178001316"/>
                    </a:ext>
                  </a:extLst>
                </a:gridCol>
              </a:tblGrid>
              <a:tr h="0">
                <a:tc>
                  <a:txBody>
                    <a:bodyPr/>
                    <a:lstStyle/>
                    <a:p>
                      <a:endParaRPr lang="en-GB" sz="800" noProof="0" dirty="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r>
                        <a:rPr lang="en-GB" sz="800" noProof="0" dirty="0">
                          <a:solidFill>
                            <a:schemeClr val="tx1"/>
                          </a:solidFill>
                        </a:rPr>
                        <a:t>No influence at part</a:t>
                      </a:r>
                    </a:p>
                  </a:txBody>
                  <a:tcPr marL="5400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61228758"/>
                  </a:ext>
                </a:extLst>
              </a:tr>
              <a:tr h="0">
                <a:tc>
                  <a:txBody>
                    <a:bodyPr/>
                    <a:lstStyle/>
                    <a:p>
                      <a:endParaRPr lang="en-GB" sz="800" noProof="0" dirty="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algn="l" defTabSz="914400" rtl="0" eaLnBrk="1" latinLnBrk="0" hangingPunct="1"/>
                      <a:r>
                        <a:rPr lang="en-GB" sz="800" b="1" kern="1200" noProof="0" dirty="0">
                          <a:solidFill>
                            <a:schemeClr val="tx1"/>
                          </a:solidFill>
                          <a:latin typeface="+mn-lt"/>
                          <a:ea typeface="+mn-ea"/>
                          <a:cs typeface="+mn-cs"/>
                        </a:rPr>
                        <a:t>Low risk</a:t>
                      </a:r>
                    </a:p>
                  </a:txBody>
                  <a:tcPr marL="5400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03668514"/>
                  </a:ext>
                </a:extLst>
              </a:tr>
              <a:tr h="52575">
                <a:tc>
                  <a:txBody>
                    <a:bodyPr/>
                    <a:lstStyle/>
                    <a:p>
                      <a:endParaRPr lang="en-GB" sz="800" noProof="0" dirty="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latin typeface="+mn-lt"/>
                          <a:ea typeface="+mn-ea"/>
                          <a:cs typeface="+mn-cs"/>
                        </a:rPr>
                        <a:t>Medium risk</a:t>
                      </a:r>
                    </a:p>
                  </a:txBody>
                  <a:tcPr marL="5400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05437327"/>
                  </a:ext>
                </a:extLst>
              </a:tr>
              <a:tr h="0">
                <a:tc>
                  <a:txBody>
                    <a:bodyPr/>
                    <a:lstStyle/>
                    <a:p>
                      <a:endParaRPr lang="en-GB" sz="800" noProof="0" dirty="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marL="0" algn="l" defTabSz="914400" rtl="0" eaLnBrk="1" latinLnBrk="0" hangingPunct="1"/>
                      <a:r>
                        <a:rPr lang="en-GB" sz="800" b="1" kern="1200" noProof="0" dirty="0">
                          <a:solidFill>
                            <a:schemeClr val="tx1"/>
                          </a:solidFill>
                          <a:latin typeface="+mn-lt"/>
                          <a:ea typeface="+mn-ea"/>
                          <a:cs typeface="+mn-cs"/>
                        </a:rPr>
                        <a:t>High risk</a:t>
                      </a:r>
                    </a:p>
                  </a:txBody>
                  <a:tcPr marL="5400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68769165"/>
                  </a:ext>
                </a:extLst>
              </a:tr>
            </a:tbl>
          </a:graphicData>
        </a:graphic>
      </p:graphicFrame>
    </p:spTree>
    <p:extLst>
      <p:ext uri="{BB962C8B-B14F-4D97-AF65-F5344CB8AC3E}">
        <p14:creationId xmlns:p14="http://schemas.microsoft.com/office/powerpoint/2010/main" val="17268090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368300" y="383477"/>
            <a:ext cx="9081070" cy="567659"/>
          </a:xfrm>
        </p:spPr>
        <p:txBody>
          <a:bodyPr>
            <a:noAutofit/>
          </a:bodyPr>
          <a:lstStyle/>
          <a:p>
            <a:pPr lvl="0" algn="l">
              <a:spcBef>
                <a:spcPts val="0"/>
              </a:spcBef>
              <a:defRPr/>
            </a:pPr>
            <a:r>
              <a:rPr lang="en-GB" sz="3200" noProof="0" dirty="0"/>
              <a:t>Summary of </a:t>
            </a:r>
            <a:r>
              <a:rPr lang="en-GB" sz="3200" dirty="0">
                <a:solidFill>
                  <a:schemeClr val="dk1"/>
                </a:solidFill>
              </a:rPr>
              <a:t>Optional Supplements</a:t>
            </a:r>
          </a:p>
        </p:txBody>
      </p:sp>
      <p:graphicFrame>
        <p:nvGraphicFramePr>
          <p:cNvPr id="7" name="Inhaltsplatzhalter 6"/>
          <p:cNvGraphicFramePr>
            <a:graphicFrameLocks noGrp="1"/>
          </p:cNvGraphicFramePr>
          <p:nvPr>
            <p:ph sz="half" idx="2"/>
            <p:extLst>
              <p:ext uri="{D42A27DB-BD31-4B8C-83A1-F6EECF244321}">
                <p14:modId xmlns:p14="http://schemas.microsoft.com/office/powerpoint/2010/main" val="1357312543"/>
              </p:ext>
            </p:extLst>
          </p:nvPr>
        </p:nvGraphicFramePr>
        <p:xfrm>
          <a:off x="391336" y="1239169"/>
          <a:ext cx="8770002" cy="3023200"/>
        </p:xfrm>
        <a:graphic>
          <a:graphicData uri="http://schemas.openxmlformats.org/drawingml/2006/table">
            <a:tbl>
              <a:tblPr firstRow="1" bandRow="1">
                <a:tableStyleId>{5C22544A-7EE6-4342-B048-85BDC9FD1C3A}</a:tableStyleId>
              </a:tblPr>
              <a:tblGrid>
                <a:gridCol w="1569202">
                  <a:extLst>
                    <a:ext uri="{9D8B030D-6E8A-4147-A177-3AD203B41FA5}">
                      <a16:colId xmlns:a16="http://schemas.microsoft.com/office/drawing/2014/main" val="1306755108"/>
                    </a:ext>
                  </a:extLst>
                </a:gridCol>
                <a:gridCol w="3420380">
                  <a:extLst>
                    <a:ext uri="{9D8B030D-6E8A-4147-A177-3AD203B41FA5}">
                      <a16:colId xmlns:a16="http://schemas.microsoft.com/office/drawing/2014/main" val="3688285355"/>
                    </a:ext>
                  </a:extLst>
                </a:gridCol>
                <a:gridCol w="3420380">
                  <a:extLst>
                    <a:ext uri="{9D8B030D-6E8A-4147-A177-3AD203B41FA5}">
                      <a16:colId xmlns:a16="http://schemas.microsoft.com/office/drawing/2014/main" val="3298017129"/>
                    </a:ext>
                  </a:extLst>
                </a:gridCol>
                <a:gridCol w="360040">
                  <a:extLst>
                    <a:ext uri="{9D8B030D-6E8A-4147-A177-3AD203B41FA5}">
                      <a16:colId xmlns:a16="http://schemas.microsoft.com/office/drawing/2014/main" val="442613201"/>
                    </a:ext>
                  </a:extLst>
                </a:gridCol>
              </a:tblGrid>
              <a:tr h="1972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1" kern="1200" dirty="0">
                          <a:solidFill>
                            <a:schemeClr val="dk1"/>
                          </a:solidFill>
                          <a:latin typeface="+mn-lt"/>
                          <a:ea typeface="+mn-ea"/>
                          <a:cs typeface="+mn-cs"/>
                        </a:rPr>
                        <a:t>Page / Information</a:t>
                      </a: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1" kern="1200" dirty="0">
                          <a:solidFill>
                            <a:schemeClr val="dk1"/>
                          </a:solidFill>
                          <a:latin typeface="+mn-lt"/>
                          <a:ea typeface="+mn-ea"/>
                          <a:cs typeface="+mn-cs"/>
                        </a:rPr>
                        <a:t>supplier comment/ result</a:t>
                      </a: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b="1" kern="1200" dirty="0">
                          <a:solidFill>
                            <a:schemeClr val="dk1"/>
                          </a:solidFill>
                          <a:latin typeface="+mn-lt"/>
                          <a:ea typeface="+mn-ea"/>
                          <a:cs typeface="+mn-cs"/>
                        </a:rPr>
                        <a:t>planed </a:t>
                      </a:r>
                      <a:r>
                        <a:rPr lang="en-GB" sz="900" b="1" kern="1200">
                          <a:solidFill>
                            <a:schemeClr val="dk1"/>
                          </a:solidFill>
                          <a:latin typeface="+mn-lt"/>
                          <a:ea typeface="+mn-ea"/>
                          <a:cs typeface="+mn-cs"/>
                        </a:rPr>
                        <a:t>prevention </a:t>
                      </a:r>
                      <a:r>
                        <a:rPr lang="en-GB" sz="900" b="1" kern="1200" smtClean="0">
                          <a:solidFill>
                            <a:schemeClr val="dk1"/>
                          </a:solidFill>
                          <a:latin typeface="+mn-lt"/>
                          <a:ea typeface="+mn-ea"/>
                          <a:cs typeface="+mn-cs"/>
                        </a:rPr>
                        <a:t>action (if necessary)</a:t>
                      </a:r>
                      <a:endParaRPr lang="en-GB" sz="900" b="1"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en-GB" sz="900" b="1" kern="1200" noProof="0" dirty="0">
                          <a:solidFill>
                            <a:schemeClr val="dk1"/>
                          </a:solidFill>
                          <a:latin typeface="+mn-lt"/>
                          <a:ea typeface="+mn-ea"/>
                          <a:cs typeface="+mn-cs"/>
                        </a:rPr>
                        <a:t>rating</a:t>
                      </a: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892918893"/>
                  </a:ext>
                </a:extLst>
              </a:tr>
              <a:tr h="1835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59921811"/>
                  </a:ext>
                </a:extLst>
              </a:tr>
              <a:tr h="1835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00605027"/>
                  </a:ext>
                </a:extLst>
              </a:tr>
              <a:tr h="1835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8791812"/>
                  </a:ext>
                </a:extLst>
              </a:tr>
              <a:tr h="1835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86199647"/>
                  </a:ext>
                </a:extLst>
              </a:tr>
              <a:tr h="1835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29746627"/>
                  </a:ext>
                </a:extLst>
              </a:tr>
              <a:tr h="1835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i="1"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96897622"/>
                  </a:ext>
                </a:extLst>
              </a:tr>
              <a:tr h="1835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40771650"/>
                  </a:ext>
                </a:extLst>
              </a:tr>
              <a:tr h="1835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30967899"/>
                  </a:ext>
                </a:extLst>
              </a:tr>
              <a:tr h="1835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71119389"/>
                  </a:ext>
                </a:extLst>
              </a:tr>
              <a:tr h="1835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649910"/>
                  </a:ext>
                </a:extLst>
              </a:tr>
              <a:tr h="1835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i="1"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33995394"/>
                  </a:ext>
                </a:extLst>
              </a:tr>
              <a:tr h="1835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17788581"/>
                  </a:ext>
                </a:extLst>
              </a:tr>
              <a:tr h="1835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58151925"/>
                  </a:ext>
                </a:extLst>
              </a:tr>
              <a:tr h="1835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23401108"/>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900" b="0" kern="1200" noProof="0" dirty="0">
                        <a:solidFill>
                          <a:schemeClr val="dk1"/>
                        </a:solidFill>
                        <a:latin typeface="+mn-lt"/>
                        <a:ea typeface="+mn-ea"/>
                        <a:cs typeface="+mn-cs"/>
                      </a:endParaRP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000" b="0" kern="1200" noProof="0" dirty="0">
                        <a:solidFill>
                          <a:schemeClr val="dk1"/>
                        </a:solidFill>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42161359"/>
                  </a:ext>
                </a:extLst>
              </a:tr>
            </a:tbl>
          </a:graphicData>
        </a:graphic>
      </p:graphicFrame>
      <p:graphicFrame>
        <p:nvGraphicFramePr>
          <p:cNvPr id="3" name="Tabelle 2"/>
          <p:cNvGraphicFramePr>
            <a:graphicFrameLocks noGrp="1"/>
          </p:cNvGraphicFramePr>
          <p:nvPr>
            <p:extLst>
              <p:ext uri="{D42A27DB-BD31-4B8C-83A1-F6EECF244321}">
                <p14:modId xmlns:p14="http://schemas.microsoft.com/office/powerpoint/2010/main" val="2237224392"/>
              </p:ext>
            </p:extLst>
          </p:nvPr>
        </p:nvGraphicFramePr>
        <p:xfrm>
          <a:off x="6394028" y="373471"/>
          <a:ext cx="1402150" cy="487680"/>
        </p:xfrm>
        <a:graphic>
          <a:graphicData uri="http://schemas.openxmlformats.org/drawingml/2006/table">
            <a:tbl>
              <a:tblPr firstRow="1" bandRow="1">
                <a:tableStyleId>{5C22544A-7EE6-4342-B048-85BDC9FD1C3A}</a:tableStyleId>
              </a:tblPr>
              <a:tblGrid>
                <a:gridCol w="233284">
                  <a:extLst>
                    <a:ext uri="{9D8B030D-6E8A-4147-A177-3AD203B41FA5}">
                      <a16:colId xmlns:a16="http://schemas.microsoft.com/office/drawing/2014/main" val="2994320276"/>
                    </a:ext>
                  </a:extLst>
                </a:gridCol>
                <a:gridCol w="1168866">
                  <a:extLst>
                    <a:ext uri="{9D8B030D-6E8A-4147-A177-3AD203B41FA5}">
                      <a16:colId xmlns:a16="http://schemas.microsoft.com/office/drawing/2014/main" val="1178001316"/>
                    </a:ext>
                  </a:extLst>
                </a:gridCol>
              </a:tblGrid>
              <a:tr h="0">
                <a:tc>
                  <a:txBody>
                    <a:bodyPr/>
                    <a:lstStyle/>
                    <a:p>
                      <a:endParaRPr lang="en-GB" sz="800" noProof="0" dirty="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r>
                        <a:rPr lang="en-GB" sz="800" noProof="0" dirty="0">
                          <a:solidFill>
                            <a:schemeClr val="tx1"/>
                          </a:solidFill>
                        </a:rPr>
                        <a:t>No influence at part</a:t>
                      </a:r>
                    </a:p>
                  </a:txBody>
                  <a:tcPr marL="5400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61228758"/>
                  </a:ext>
                </a:extLst>
              </a:tr>
              <a:tr h="0">
                <a:tc>
                  <a:txBody>
                    <a:bodyPr/>
                    <a:lstStyle/>
                    <a:p>
                      <a:endParaRPr lang="en-GB" sz="800" noProof="0" dirty="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algn="l" defTabSz="914400" rtl="0" eaLnBrk="1" latinLnBrk="0" hangingPunct="1"/>
                      <a:r>
                        <a:rPr lang="en-GB" sz="800" b="1" kern="1200" noProof="0" dirty="0">
                          <a:solidFill>
                            <a:schemeClr val="tx1"/>
                          </a:solidFill>
                          <a:latin typeface="+mn-lt"/>
                          <a:ea typeface="+mn-ea"/>
                          <a:cs typeface="+mn-cs"/>
                        </a:rPr>
                        <a:t>Low risk</a:t>
                      </a:r>
                    </a:p>
                  </a:txBody>
                  <a:tcPr marL="5400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03668514"/>
                  </a:ext>
                </a:extLst>
              </a:tr>
              <a:tr h="52575">
                <a:tc>
                  <a:txBody>
                    <a:bodyPr/>
                    <a:lstStyle/>
                    <a:p>
                      <a:endParaRPr lang="en-GB" sz="800" noProof="0" dirty="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latin typeface="+mn-lt"/>
                          <a:ea typeface="+mn-ea"/>
                          <a:cs typeface="+mn-cs"/>
                        </a:rPr>
                        <a:t>Medium risk</a:t>
                      </a:r>
                    </a:p>
                  </a:txBody>
                  <a:tcPr marL="5400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05437327"/>
                  </a:ext>
                </a:extLst>
              </a:tr>
              <a:tr h="0">
                <a:tc>
                  <a:txBody>
                    <a:bodyPr/>
                    <a:lstStyle/>
                    <a:p>
                      <a:endParaRPr lang="en-GB" sz="800" noProof="0" dirty="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marL="0" algn="l" defTabSz="914400" rtl="0" eaLnBrk="1" latinLnBrk="0" hangingPunct="1"/>
                      <a:r>
                        <a:rPr lang="en-GB" sz="800" b="1" kern="1200" noProof="0" dirty="0">
                          <a:solidFill>
                            <a:schemeClr val="tx1"/>
                          </a:solidFill>
                          <a:latin typeface="+mn-lt"/>
                          <a:ea typeface="+mn-ea"/>
                          <a:cs typeface="+mn-cs"/>
                        </a:rPr>
                        <a:t>High risk</a:t>
                      </a:r>
                    </a:p>
                  </a:txBody>
                  <a:tcPr marL="5400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68769165"/>
                  </a:ext>
                </a:extLst>
              </a:tr>
            </a:tbl>
          </a:graphicData>
        </a:graphic>
      </p:graphicFrame>
      <p:sp>
        <p:nvSpPr>
          <p:cNvPr id="5" name="TextBox 13"/>
          <p:cNvSpPr txBox="1"/>
          <p:nvPr/>
        </p:nvSpPr>
        <p:spPr>
          <a:xfrm>
            <a:off x="355600" y="6375400"/>
            <a:ext cx="5905500" cy="115416"/>
          </a:xfrm>
          <a:prstGeom prst="rect">
            <a:avLst/>
          </a:prstGeom>
          <a:noFill/>
        </p:spPr>
        <p:txBody>
          <a:bodyPr vert="horz" wrap="square" lIns="0" tIns="0" rIns="0" bIns="0" rtlCol="0">
            <a:spAutoFit/>
          </a:bodyPr>
          <a:lstStyle/>
          <a:p>
            <a:pPr>
              <a:lnSpc>
                <a:spcPts val="920"/>
              </a:lnSpc>
            </a:pPr>
            <a:r>
              <a:rPr lang="en-CA" sz="803" spc="300" dirty="0">
                <a:solidFill>
                  <a:srgbClr val="000000"/>
                </a:solidFill>
                <a:latin typeface="Arial"/>
                <a:cs typeface="Arial"/>
              </a:rPr>
              <a:t>BSH Hausgeräte GmbH / Product Division Consumer Products</a:t>
            </a:r>
          </a:p>
        </p:txBody>
      </p:sp>
      <p:sp>
        <p:nvSpPr>
          <p:cNvPr id="6" name="TextBox 14"/>
          <p:cNvSpPr txBox="1"/>
          <p:nvPr/>
        </p:nvSpPr>
        <p:spPr>
          <a:xfrm>
            <a:off x="7518400" y="6375400"/>
            <a:ext cx="1780937" cy="115416"/>
          </a:xfrm>
          <a:prstGeom prst="rect">
            <a:avLst/>
          </a:prstGeom>
          <a:noFill/>
        </p:spPr>
        <p:txBody>
          <a:bodyPr vert="horz" wrap="none" lIns="0" tIns="0" rIns="0" bIns="0" rtlCol="0">
            <a:spAutoFit/>
          </a:bodyPr>
          <a:lstStyle/>
          <a:p>
            <a:pPr>
              <a:lnSpc>
                <a:spcPts val="920"/>
              </a:lnSpc>
            </a:pPr>
            <a:r>
              <a:rPr lang="en-CA" sz="803" dirty="0">
                <a:solidFill>
                  <a:srgbClr val="000000"/>
                </a:solidFill>
                <a:latin typeface="Arial"/>
                <a:cs typeface="Arial"/>
              </a:rPr>
              <a:t>MF Report </a:t>
            </a:r>
            <a:r>
              <a:rPr lang="en-CA" sz="803" dirty="0" smtClean="0">
                <a:solidFill>
                  <a:srgbClr val="000000"/>
                </a:solidFill>
                <a:latin typeface="Arial"/>
                <a:cs typeface="Arial"/>
              </a:rPr>
              <a:t>(Version 08/2021) </a:t>
            </a:r>
            <a:r>
              <a:rPr lang="en-CA" sz="803" dirty="0">
                <a:solidFill>
                  <a:srgbClr val="000000"/>
                </a:solidFill>
                <a:latin typeface="Arial"/>
                <a:cs typeface="Arial"/>
              </a:rPr>
              <a:t>I Page: </a:t>
            </a:r>
            <a:fld id="{DC2CED4D-9EBB-46B0-9FDD-8A76FA4AB74B}" type="slidenum">
              <a:rPr lang="en-CA" sz="803" smtClean="0">
                <a:solidFill>
                  <a:srgbClr val="000000"/>
                </a:solidFill>
                <a:latin typeface="Arial"/>
                <a:cs typeface="Arial"/>
              </a:rPr>
              <a:t>23</a:t>
            </a:fld>
            <a:endParaRPr lang="en-CA" sz="803" dirty="0">
              <a:solidFill>
                <a:srgbClr val="000000"/>
              </a:solidFill>
              <a:latin typeface="Arial"/>
              <a:cs typeface="Arial"/>
            </a:endParaRPr>
          </a:p>
        </p:txBody>
      </p:sp>
      <p:sp>
        <p:nvSpPr>
          <p:cNvPr id="9" name="Textfeld 8"/>
          <p:cNvSpPr txBox="1"/>
          <p:nvPr/>
        </p:nvSpPr>
        <p:spPr>
          <a:xfrm>
            <a:off x="304354" y="843348"/>
            <a:ext cx="8850712" cy="415498"/>
          </a:xfrm>
          <a:prstGeom prst="rect">
            <a:avLst/>
          </a:prstGeom>
          <a:noFill/>
        </p:spPr>
        <p:txBody>
          <a:bodyPr wrap="square" rtlCol="0">
            <a:spAutoFit/>
          </a:bodyPr>
          <a:lstStyle/>
          <a:p>
            <a:pPr algn="just"/>
            <a:r>
              <a:rPr lang="en-GB" sz="1050" i="1" dirty="0"/>
              <a:t>For medium and high risk, please note planed prevention action, risks (also if they are named) do not exempt from feasibility commitment and duty to arrive tolerances and requirements at real part.</a:t>
            </a:r>
            <a:endParaRPr lang="en-GB" sz="1050" dirty="0">
              <a:solidFill>
                <a:schemeClr val="dk1"/>
              </a:solidFill>
            </a:endParaRPr>
          </a:p>
        </p:txBody>
      </p:sp>
      <p:graphicFrame>
        <p:nvGraphicFramePr>
          <p:cNvPr id="11" name="Inhaltsplatzhalter 2"/>
          <p:cNvGraphicFramePr>
            <a:graphicFrameLocks noGrp="1"/>
          </p:cNvGraphicFramePr>
          <p:nvPr>
            <p:ph sz="half" idx="1"/>
            <p:extLst>
              <p:ext uri="{D42A27DB-BD31-4B8C-83A1-F6EECF244321}">
                <p14:modId xmlns:p14="http://schemas.microsoft.com/office/powerpoint/2010/main" val="2113479860"/>
              </p:ext>
            </p:extLst>
          </p:nvPr>
        </p:nvGraphicFramePr>
        <p:xfrm>
          <a:off x="6261343" y="4550402"/>
          <a:ext cx="2910426" cy="1691640"/>
        </p:xfrm>
        <a:graphic>
          <a:graphicData uri="http://schemas.openxmlformats.org/drawingml/2006/table">
            <a:tbl>
              <a:tblPr firstRow="1" bandRow="1">
                <a:tableStyleId>{5C22544A-7EE6-4342-B048-85BDC9FD1C3A}</a:tableStyleId>
              </a:tblPr>
              <a:tblGrid>
                <a:gridCol w="2910426">
                  <a:extLst>
                    <a:ext uri="{9D8B030D-6E8A-4147-A177-3AD203B41FA5}">
                      <a16:colId xmlns:a16="http://schemas.microsoft.com/office/drawing/2014/main" val="1015664809"/>
                    </a:ext>
                  </a:extLst>
                </a:gridCol>
              </a:tblGrid>
              <a:tr h="186055">
                <a:tc>
                  <a:txBody>
                    <a:bodyPr/>
                    <a:lstStyle/>
                    <a:p>
                      <a:pPr algn="ctr">
                        <a:spcAft>
                          <a:spcPts val="0"/>
                        </a:spcAft>
                      </a:pPr>
                      <a:r>
                        <a:rPr lang="en-GB" sz="1100" dirty="0">
                          <a:effectLst/>
                        </a:rPr>
                        <a:t>BSH remark</a:t>
                      </a:r>
                      <a:endParaRPr lang="de-DE" sz="1100" dirty="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4226306607"/>
                  </a:ext>
                </a:extLst>
              </a:tr>
              <a:tr h="1189355">
                <a:tc>
                  <a:txBody>
                    <a:bodyPr/>
                    <a:lstStyle/>
                    <a:p>
                      <a:pPr algn="ctr">
                        <a:spcAft>
                          <a:spcPts val="0"/>
                        </a:spcAft>
                      </a:pPr>
                      <a:r>
                        <a:rPr lang="en-GB" sz="1100" dirty="0">
                          <a:effectLst/>
                        </a:rPr>
                        <a:t>Comment</a:t>
                      </a:r>
                      <a:endParaRPr lang="de-DE" sz="1100" dirty="0">
                        <a:effectLst/>
                      </a:endParaRPr>
                    </a:p>
                    <a:p>
                      <a:pPr algn="ctr">
                        <a:spcAft>
                          <a:spcPts val="0"/>
                        </a:spcAft>
                      </a:pPr>
                      <a:r>
                        <a:rPr lang="en-GB" sz="1100" dirty="0">
                          <a:effectLst/>
                        </a:rPr>
                        <a:t> </a:t>
                      </a:r>
                      <a:endParaRPr lang="de-DE" sz="1100" dirty="0">
                        <a:effectLst/>
                      </a:endParaRPr>
                    </a:p>
                    <a:p>
                      <a:pPr algn="ctr">
                        <a:spcAft>
                          <a:spcPts val="0"/>
                        </a:spcAft>
                      </a:pPr>
                      <a:r>
                        <a:rPr lang="en-GB" sz="1100" dirty="0">
                          <a:effectLst/>
                        </a:rPr>
                        <a:t> </a:t>
                      </a:r>
                      <a:endParaRPr lang="de-DE" sz="1100" dirty="0">
                        <a:effectLst/>
                      </a:endParaRPr>
                    </a:p>
                    <a:p>
                      <a:pPr algn="ctr">
                        <a:spcAft>
                          <a:spcPts val="0"/>
                        </a:spcAft>
                      </a:pPr>
                      <a:r>
                        <a:rPr lang="en-GB" sz="1100" dirty="0">
                          <a:effectLst/>
                        </a:rPr>
                        <a:t> </a:t>
                      </a:r>
                      <a:endParaRPr lang="de-DE" sz="1100" dirty="0">
                        <a:effectLst/>
                      </a:endParaRPr>
                    </a:p>
                    <a:p>
                      <a:pPr algn="ctr">
                        <a:spcAft>
                          <a:spcPts val="0"/>
                        </a:spcAft>
                      </a:pPr>
                      <a:r>
                        <a:rPr lang="en-GB" sz="1100" dirty="0">
                          <a:effectLst/>
                        </a:rPr>
                        <a:t> </a:t>
                      </a:r>
                      <a:endParaRPr lang="de-DE" sz="1100" dirty="0">
                        <a:effectLst/>
                      </a:endParaRPr>
                    </a:p>
                    <a:p>
                      <a:pPr algn="ctr">
                        <a:spcAft>
                          <a:spcPts val="0"/>
                        </a:spcAft>
                      </a:pPr>
                      <a:r>
                        <a:rPr lang="en-GB" sz="1100" dirty="0">
                          <a:effectLst/>
                        </a:rPr>
                        <a:t> </a:t>
                      </a:r>
                      <a:endParaRPr lang="de-DE" sz="1100" dirty="0">
                        <a:effectLst/>
                      </a:endParaRPr>
                    </a:p>
                    <a:p>
                      <a:pPr algn="ctr">
                        <a:spcAft>
                          <a:spcPts val="0"/>
                        </a:spcAft>
                      </a:pPr>
                      <a:r>
                        <a:rPr lang="en-US" sz="1100" dirty="0">
                          <a:effectLst/>
                        </a:rPr>
                        <a:t> </a:t>
                      </a:r>
                      <a:endParaRPr lang="de-DE" sz="1100" dirty="0">
                        <a:effectLst/>
                      </a:endParaRPr>
                    </a:p>
                    <a:p>
                      <a:pPr algn="ctr">
                        <a:spcAft>
                          <a:spcPts val="0"/>
                        </a:spcAft>
                      </a:pPr>
                      <a:r>
                        <a:rPr lang="en-GB" sz="1100" dirty="0">
                          <a:effectLst/>
                        </a:rPr>
                        <a:t>Name / Date</a:t>
                      </a:r>
                      <a:endParaRPr lang="de-DE" sz="1100" dirty="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451080745"/>
                  </a:ext>
                </a:extLst>
              </a:tr>
            </a:tbl>
          </a:graphicData>
        </a:graphic>
      </p:graphicFrame>
      <p:sp>
        <p:nvSpPr>
          <p:cNvPr id="10" name="Rechteck 9"/>
          <p:cNvSpPr/>
          <p:nvPr/>
        </p:nvSpPr>
        <p:spPr>
          <a:xfrm>
            <a:off x="3567926" y="77748"/>
            <a:ext cx="2415149" cy="369332"/>
          </a:xfrm>
          <a:prstGeom prst="rect">
            <a:avLst/>
          </a:prstGeom>
          <a:solidFill>
            <a:srgbClr val="FFFF00"/>
          </a:solidFill>
        </p:spPr>
        <p:txBody>
          <a:bodyPr wrap="none" lIns="91440" tIns="45720" rIns="91440" bIns="45720">
            <a:spAutoFit/>
          </a:bodyPr>
          <a:lstStyle/>
          <a:p>
            <a:pPr algn="ctr"/>
            <a:r>
              <a:rPr lang="en-GB" dirty="0">
                <a:ln w="0"/>
                <a:effectLst>
                  <a:outerShdw blurRad="38100" dist="19050" dir="2700000" algn="tl" rotWithShape="0">
                    <a:schemeClr val="dk1">
                      <a:alpha val="40000"/>
                    </a:schemeClr>
                  </a:outerShdw>
                </a:effectLst>
              </a:rPr>
              <a:t>for optional results only</a:t>
            </a:r>
            <a:endParaRPr lang="en-GB" b="0" cap="none"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4488045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368300" y="383477"/>
            <a:ext cx="9081070" cy="567659"/>
          </a:xfrm>
        </p:spPr>
        <p:txBody>
          <a:bodyPr>
            <a:noAutofit/>
          </a:bodyPr>
          <a:lstStyle/>
          <a:p>
            <a:pPr algn="l"/>
            <a:r>
              <a:rPr lang="en-GB" sz="3200" noProof="0" dirty="0"/>
              <a:t>Virtual Measurements</a:t>
            </a:r>
          </a:p>
        </p:txBody>
      </p:sp>
      <p:sp>
        <p:nvSpPr>
          <p:cNvPr id="6" name="Textfeld 5"/>
          <p:cNvSpPr txBox="1"/>
          <p:nvPr/>
        </p:nvSpPr>
        <p:spPr>
          <a:xfrm>
            <a:off x="395934" y="823670"/>
            <a:ext cx="8759132" cy="577081"/>
          </a:xfrm>
          <a:prstGeom prst="rect">
            <a:avLst/>
          </a:prstGeom>
          <a:noFill/>
        </p:spPr>
        <p:txBody>
          <a:bodyPr wrap="square" rtlCol="0">
            <a:spAutoFit/>
          </a:bodyPr>
          <a:lstStyle/>
          <a:p>
            <a:pPr algn="just"/>
            <a:r>
              <a:rPr lang="en-GB" sz="1050" i="1" dirty="0"/>
              <a:t>Measurements at virtual final part (STL model of mould flow measured at measurement department)</a:t>
            </a:r>
            <a:r>
              <a:rPr lang="en-GB" sz="1050" dirty="0">
                <a:latin typeface="Arial" panose="020B0604020202020204" pitchFamily="34" charset="0"/>
                <a:cs typeface="Arial" panose="020B0604020202020204" pitchFamily="34" charset="0"/>
              </a:rPr>
              <a:t> </a:t>
            </a:r>
            <a:r>
              <a:rPr lang="en-GB" sz="1050" dirty="0">
                <a:latin typeface="Arial" panose="020B0604020202020204" pitchFamily="34" charset="0"/>
                <a:cs typeface="Arial" panose="020B0604020202020204" pitchFamily="34" charset="0"/>
                <a:sym typeface="Wingdings" panose="05000000000000000000" pitchFamily="2" charset="2"/>
              </a:rPr>
              <a:t> model have to be</a:t>
            </a:r>
            <a:r>
              <a:rPr lang="en-GB" sz="1050" dirty="0">
                <a:latin typeface="Arial" panose="020B0604020202020204" pitchFamily="34" charset="0"/>
                <a:cs typeface="Arial" panose="020B0604020202020204" pitchFamily="34" charset="0"/>
              </a:rPr>
              <a:t> </a:t>
            </a:r>
            <a:r>
              <a:rPr lang="en-GB" sz="1050" i="1" dirty="0"/>
              <a:t>cleaned up of shrinkage, positioning must be done according to reference system. For </a:t>
            </a:r>
            <a:r>
              <a:rPr lang="en-US" sz="1050" i="1" dirty="0"/>
              <a:t>dimensions out of tolerance or close to tolerance limit (2/3 of tolerance range) prevention action have to be noted. </a:t>
            </a:r>
            <a:r>
              <a:rPr lang="en-GB" sz="1050" i="1" dirty="0"/>
              <a:t>Deviations of virtual measurements do not exempt from feasibility commitment and duty to arrive tolerances at real part.</a:t>
            </a:r>
          </a:p>
        </p:txBody>
      </p:sp>
      <p:sp>
        <p:nvSpPr>
          <p:cNvPr id="5" name="TextBox 13"/>
          <p:cNvSpPr txBox="1"/>
          <p:nvPr/>
        </p:nvSpPr>
        <p:spPr>
          <a:xfrm>
            <a:off x="355600" y="6375400"/>
            <a:ext cx="5905500" cy="115416"/>
          </a:xfrm>
          <a:prstGeom prst="rect">
            <a:avLst/>
          </a:prstGeom>
          <a:noFill/>
        </p:spPr>
        <p:txBody>
          <a:bodyPr vert="horz" wrap="square" lIns="0" tIns="0" rIns="0" bIns="0" rtlCol="0">
            <a:spAutoFit/>
          </a:bodyPr>
          <a:lstStyle/>
          <a:p>
            <a:pPr>
              <a:lnSpc>
                <a:spcPts val="920"/>
              </a:lnSpc>
            </a:pPr>
            <a:r>
              <a:rPr lang="en-CA" sz="803" spc="300" dirty="0">
                <a:solidFill>
                  <a:srgbClr val="000000"/>
                </a:solidFill>
                <a:latin typeface="Arial"/>
                <a:cs typeface="Arial"/>
              </a:rPr>
              <a:t>BSH Hausgeräte GmbH / Product Division Consumer Products</a:t>
            </a:r>
          </a:p>
        </p:txBody>
      </p:sp>
      <p:sp>
        <p:nvSpPr>
          <p:cNvPr id="8" name="TextBox 14"/>
          <p:cNvSpPr txBox="1"/>
          <p:nvPr/>
        </p:nvSpPr>
        <p:spPr>
          <a:xfrm>
            <a:off x="7518400" y="6375400"/>
            <a:ext cx="1780937" cy="115416"/>
          </a:xfrm>
          <a:prstGeom prst="rect">
            <a:avLst/>
          </a:prstGeom>
          <a:noFill/>
        </p:spPr>
        <p:txBody>
          <a:bodyPr vert="horz" wrap="none" lIns="0" tIns="0" rIns="0" bIns="0" rtlCol="0">
            <a:spAutoFit/>
          </a:bodyPr>
          <a:lstStyle/>
          <a:p>
            <a:pPr>
              <a:lnSpc>
                <a:spcPts val="920"/>
              </a:lnSpc>
            </a:pPr>
            <a:r>
              <a:rPr lang="en-CA" sz="803" dirty="0">
                <a:solidFill>
                  <a:srgbClr val="000000"/>
                </a:solidFill>
                <a:latin typeface="Arial"/>
                <a:cs typeface="Arial"/>
              </a:rPr>
              <a:t>MF Report </a:t>
            </a:r>
            <a:r>
              <a:rPr lang="en-CA" sz="803" dirty="0" smtClean="0">
                <a:solidFill>
                  <a:srgbClr val="000000"/>
                </a:solidFill>
                <a:latin typeface="Arial"/>
                <a:cs typeface="Arial"/>
              </a:rPr>
              <a:t>(Version 08/2021) </a:t>
            </a:r>
            <a:r>
              <a:rPr lang="en-CA" sz="803" dirty="0">
                <a:solidFill>
                  <a:srgbClr val="000000"/>
                </a:solidFill>
                <a:latin typeface="Arial"/>
                <a:cs typeface="Arial"/>
              </a:rPr>
              <a:t>I Page: </a:t>
            </a:r>
            <a:fld id="{DC2CED4D-9EBB-46B0-9FDD-8A76FA4AB74B}" type="slidenum">
              <a:rPr lang="en-CA" sz="803" smtClean="0">
                <a:solidFill>
                  <a:srgbClr val="000000"/>
                </a:solidFill>
                <a:latin typeface="Arial"/>
                <a:cs typeface="Arial"/>
              </a:rPr>
              <a:t>24</a:t>
            </a:fld>
            <a:endParaRPr lang="en-CA" sz="803" dirty="0">
              <a:solidFill>
                <a:srgbClr val="000000"/>
              </a:solidFill>
              <a:latin typeface="Arial"/>
              <a:cs typeface="Arial"/>
            </a:endParaRPr>
          </a:p>
        </p:txBody>
      </p:sp>
      <p:sp>
        <p:nvSpPr>
          <p:cNvPr id="10" name="Textfeld 9"/>
          <p:cNvSpPr txBox="1"/>
          <p:nvPr/>
        </p:nvSpPr>
        <p:spPr>
          <a:xfrm>
            <a:off x="395934" y="1355303"/>
            <a:ext cx="8759132" cy="4747453"/>
          </a:xfrm>
          <a:prstGeom prst="rect">
            <a:avLst/>
          </a:prstGeom>
          <a:noFill/>
          <a:ln>
            <a:solidFill>
              <a:schemeClr val="tx1"/>
            </a:solidFill>
          </a:ln>
        </p:spPr>
        <p:txBody>
          <a:bodyPr wrap="square" rtlCol="0">
            <a:spAutoFit/>
          </a:bodyPr>
          <a:lstStyle/>
          <a:p>
            <a:r>
              <a:rPr lang="en-GB" sz="1050" b="1" i="1" dirty="0"/>
              <a:t>Rules for automatic measurement report otherwise use BSH template of Sample inspection report:</a:t>
            </a:r>
          </a:p>
          <a:p>
            <a:endParaRPr lang="en-GB" sz="400" i="1" dirty="0"/>
          </a:p>
          <a:p>
            <a:pPr algn="just"/>
            <a:r>
              <a:rPr lang="en-GB" sz="1050" i="1" dirty="0"/>
              <a:t>In general: Document must be written in English, geometrical tolerances with reference have to noted with “min” and “max” value (see example picture 2). </a:t>
            </a:r>
          </a:p>
          <a:p>
            <a:endParaRPr lang="en-GB" sz="1000" i="1" dirty="0"/>
          </a:p>
          <a:p>
            <a:r>
              <a:rPr lang="en-GB" sz="1050" i="1" dirty="0"/>
              <a:t>Necessary information:</a:t>
            </a:r>
          </a:p>
          <a:p>
            <a:endParaRPr lang="en-GB" sz="500" i="1" dirty="0"/>
          </a:p>
          <a:p>
            <a:r>
              <a:rPr lang="en-GB" sz="1050" i="1" u="sng" dirty="0"/>
              <a:t>Head of document:</a:t>
            </a:r>
            <a:r>
              <a:rPr lang="en-GB" sz="1050" i="1" dirty="0"/>
              <a:t>				</a:t>
            </a:r>
            <a:r>
              <a:rPr lang="en-GB" sz="1050" i="1" u="sng" dirty="0"/>
              <a:t>example pictures:</a:t>
            </a:r>
          </a:p>
          <a:p>
            <a:endParaRPr lang="en-GB" sz="1050" i="1" u="sng" dirty="0"/>
          </a:p>
          <a:p>
            <a:r>
              <a:rPr lang="en-GB" sz="1050" i="1" dirty="0"/>
              <a:t>1 part name</a:t>
            </a:r>
          </a:p>
          <a:p>
            <a:r>
              <a:rPr lang="en-GB" sz="1050" i="1" dirty="0"/>
              <a:t>2 part number of BSH with revision</a:t>
            </a:r>
          </a:p>
          <a:p>
            <a:r>
              <a:rPr lang="en-GB" sz="1050" i="1" dirty="0"/>
              <a:t>3 SAP code of BSH</a:t>
            </a:r>
          </a:p>
          <a:p>
            <a:r>
              <a:rPr lang="en-GB" sz="1050" i="1" dirty="0"/>
              <a:t>4 supplier name</a:t>
            </a:r>
          </a:p>
          <a:p>
            <a:r>
              <a:rPr lang="en-GB" sz="1050" i="1" dirty="0"/>
              <a:t>5 date</a:t>
            </a:r>
          </a:p>
          <a:p>
            <a:r>
              <a:rPr lang="en-GB" sz="1050" i="1" dirty="0"/>
              <a:t>6 place for comments</a:t>
            </a:r>
          </a:p>
          <a:p>
            <a:endParaRPr lang="en-GB" sz="1050" i="1" dirty="0"/>
          </a:p>
          <a:p>
            <a:endParaRPr lang="en-GB" sz="1050" i="1" dirty="0"/>
          </a:p>
          <a:p>
            <a:endParaRPr lang="en-GB" sz="1050" i="1" dirty="0"/>
          </a:p>
          <a:p>
            <a:endParaRPr lang="en-GB" sz="1050" i="1" dirty="0"/>
          </a:p>
          <a:p>
            <a:r>
              <a:rPr lang="en-GB" sz="1050" i="1" u="sng" dirty="0"/>
              <a:t>Measurements:</a:t>
            </a:r>
          </a:p>
          <a:p>
            <a:endParaRPr lang="en-GB" sz="1050" i="1" u="sng" dirty="0"/>
          </a:p>
          <a:p>
            <a:r>
              <a:rPr lang="en-GB" sz="1050" i="1" dirty="0"/>
              <a:t>1 symbol of indication (</a:t>
            </a:r>
            <a:r>
              <a:rPr lang="en-GB" sz="1050" i="1" dirty="0" smtClean="0"/>
              <a:t>optional)</a:t>
            </a:r>
            <a:endParaRPr lang="en-GB" sz="1050" i="1" dirty="0"/>
          </a:p>
          <a:p>
            <a:r>
              <a:rPr lang="en-GB" sz="1050" i="1" dirty="0"/>
              <a:t>2 BCT number of drawing</a:t>
            </a:r>
          </a:p>
          <a:p>
            <a:r>
              <a:rPr lang="en-GB" sz="1050" i="1" dirty="0"/>
              <a:t>3 nominal value</a:t>
            </a:r>
          </a:p>
          <a:p>
            <a:r>
              <a:rPr lang="en-GB" sz="1050" i="1" dirty="0"/>
              <a:t>4 upper tolerance</a:t>
            </a:r>
          </a:p>
          <a:p>
            <a:r>
              <a:rPr lang="en-GB" sz="1050" i="1" dirty="0"/>
              <a:t>5 lower tolerance</a:t>
            </a:r>
          </a:p>
          <a:p>
            <a:r>
              <a:rPr lang="en-GB" sz="1050" i="1" dirty="0"/>
              <a:t>6 measurement value, values out of tolerance must be red marked</a:t>
            </a:r>
          </a:p>
          <a:p>
            <a:r>
              <a:rPr lang="en-GB" sz="1050" i="1" dirty="0"/>
              <a:t>(if more variations are measured, each variation in one </a:t>
            </a:r>
            <a:r>
              <a:rPr lang="de-DE" sz="1050" i="1" dirty="0" err="1"/>
              <a:t>column</a:t>
            </a:r>
            <a:r>
              <a:rPr lang="en-GB" sz="1050" i="1" dirty="0" smtClean="0"/>
              <a:t>)</a:t>
            </a:r>
          </a:p>
          <a:p>
            <a:r>
              <a:rPr lang="en-US" sz="1050" i="1" dirty="0" smtClean="0"/>
              <a:t>(For </a:t>
            </a:r>
            <a:r>
              <a:rPr lang="en-US" sz="1050" i="1" dirty="0"/>
              <a:t>FFOT samples, three parts per cavity must be measured, each </a:t>
            </a:r>
            <a:endParaRPr lang="en-US" sz="1050" i="1" dirty="0" smtClean="0"/>
          </a:p>
          <a:p>
            <a:r>
              <a:rPr lang="en-US" sz="1050" i="1" dirty="0" smtClean="0"/>
              <a:t>with </a:t>
            </a:r>
            <a:r>
              <a:rPr lang="en-US" sz="1050" i="1" dirty="0"/>
              <a:t>its own </a:t>
            </a:r>
            <a:r>
              <a:rPr lang="en-US" sz="1050" i="1" dirty="0" smtClean="0"/>
              <a:t>column </a:t>
            </a:r>
            <a:r>
              <a:rPr lang="en-US" sz="1050" i="1" dirty="0" smtClean="0">
                <a:sym typeface="Wingdings" panose="05000000000000000000" pitchFamily="2" charset="2"/>
              </a:rPr>
              <a:t> see SIR document</a:t>
            </a:r>
            <a:r>
              <a:rPr lang="en-US" sz="1050" i="1" dirty="0" smtClean="0"/>
              <a:t>)</a:t>
            </a:r>
            <a:endParaRPr lang="en-GB" sz="1050" i="1" dirty="0"/>
          </a:p>
          <a:p>
            <a:r>
              <a:rPr lang="en-GB" sz="1050" i="1" dirty="0"/>
              <a:t>7 </a:t>
            </a:r>
            <a:r>
              <a:rPr lang="en-GB" sz="1050" i="1" dirty="0" smtClean="0"/>
              <a:t>place for comments </a:t>
            </a:r>
            <a:r>
              <a:rPr lang="en-GB" sz="1050" i="1" dirty="0"/>
              <a:t>(for example: </a:t>
            </a:r>
            <a:r>
              <a:rPr lang="en-US" sz="1050" i="1" dirty="0"/>
              <a:t>prevention action </a:t>
            </a:r>
            <a:r>
              <a:rPr lang="en-US" sz="1050" i="1" dirty="0" smtClean="0"/>
              <a:t>)</a:t>
            </a:r>
            <a:endParaRPr lang="en-US" sz="1050" i="1" dirty="0"/>
          </a:p>
        </p:txBody>
      </p:sp>
      <p:pic>
        <p:nvPicPr>
          <p:cNvPr id="12" name="Grafik 11"/>
          <p:cNvPicPr>
            <a:picLocks noChangeAspect="1"/>
          </p:cNvPicPr>
          <p:nvPr/>
        </p:nvPicPr>
        <p:blipFill rotWithShape="1">
          <a:blip r:embed="rId3"/>
          <a:srcRect l="-1" t="5682" r="-3176"/>
          <a:stretch/>
        </p:blipFill>
        <p:spPr>
          <a:xfrm>
            <a:off x="4770040" y="2391296"/>
            <a:ext cx="3671218" cy="1440160"/>
          </a:xfrm>
          <a:prstGeom prst="rect">
            <a:avLst/>
          </a:prstGeom>
          <a:ln>
            <a:solidFill>
              <a:schemeClr val="tx1"/>
            </a:solidFill>
          </a:ln>
        </p:spPr>
      </p:pic>
      <p:pic>
        <p:nvPicPr>
          <p:cNvPr id="13" name="Grafik 12"/>
          <p:cNvPicPr>
            <a:picLocks noChangeAspect="1"/>
          </p:cNvPicPr>
          <p:nvPr/>
        </p:nvPicPr>
        <p:blipFill>
          <a:blip r:embed="rId4"/>
          <a:stretch>
            <a:fillRect/>
          </a:stretch>
        </p:blipFill>
        <p:spPr>
          <a:xfrm>
            <a:off x="4768849" y="3903464"/>
            <a:ext cx="3672409" cy="2139903"/>
          </a:xfrm>
          <a:prstGeom prst="rect">
            <a:avLst/>
          </a:prstGeom>
          <a:ln>
            <a:solidFill>
              <a:schemeClr val="tx1"/>
            </a:solidFill>
          </a:ln>
        </p:spPr>
      </p:pic>
      <p:sp>
        <p:nvSpPr>
          <p:cNvPr id="11" name="Rechteck 10"/>
          <p:cNvSpPr/>
          <p:nvPr/>
        </p:nvSpPr>
        <p:spPr>
          <a:xfrm>
            <a:off x="4386259" y="77748"/>
            <a:ext cx="778482" cy="369332"/>
          </a:xfrm>
          <a:prstGeom prst="rect">
            <a:avLst/>
          </a:prstGeom>
          <a:solidFill>
            <a:srgbClr val="FFFF00"/>
          </a:solidFill>
        </p:spPr>
        <p:txBody>
          <a:bodyPr wrap="none" lIns="91440" tIns="45720" rIns="91440" bIns="45720">
            <a:spAutoFit/>
          </a:bodyPr>
          <a:lstStyle/>
          <a:p>
            <a:pPr algn="ctr"/>
            <a:r>
              <a:rPr lang="en-GB" dirty="0">
                <a:ln w="0"/>
                <a:effectLst>
                  <a:outerShdw blurRad="38100" dist="19050" dir="2700000" algn="tl" rotWithShape="0">
                    <a:schemeClr val="dk1">
                      <a:alpha val="40000"/>
                    </a:schemeClr>
                  </a:outerShdw>
                </a:effectLst>
              </a:rPr>
              <a:t>Step C</a:t>
            </a:r>
            <a:endParaRPr lang="en-GB" b="0" cap="none"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9632934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368300" y="383477"/>
            <a:ext cx="9081070" cy="567659"/>
          </a:xfrm>
        </p:spPr>
        <p:txBody>
          <a:bodyPr>
            <a:noAutofit/>
          </a:bodyPr>
          <a:lstStyle/>
          <a:p>
            <a:pPr algn="l"/>
            <a:r>
              <a:rPr lang="en-GB" sz="3200" dirty="0"/>
              <a:t>Virtual Measurements</a:t>
            </a:r>
            <a:endParaRPr lang="en-GB" sz="3200" noProof="0" dirty="0"/>
          </a:p>
        </p:txBody>
      </p:sp>
      <p:sp>
        <p:nvSpPr>
          <p:cNvPr id="6" name="Textfeld 5"/>
          <p:cNvSpPr txBox="1"/>
          <p:nvPr/>
        </p:nvSpPr>
        <p:spPr>
          <a:xfrm>
            <a:off x="368300" y="920980"/>
            <a:ext cx="6336704" cy="253916"/>
          </a:xfrm>
          <a:prstGeom prst="rect">
            <a:avLst/>
          </a:prstGeom>
          <a:noFill/>
        </p:spPr>
        <p:txBody>
          <a:bodyPr wrap="square" rtlCol="0">
            <a:spAutoFit/>
          </a:bodyPr>
          <a:lstStyle/>
          <a:p>
            <a:r>
              <a:rPr lang="en-GB" sz="1050" i="1" dirty="0"/>
              <a:t>Expected measurements at final part</a:t>
            </a:r>
            <a:r>
              <a:rPr lang="en-GB" sz="1050" dirty="0">
                <a:latin typeface="Arial" panose="020B0604020202020204" pitchFamily="34" charset="0"/>
                <a:cs typeface="Arial" panose="020B0604020202020204" pitchFamily="34" charset="0"/>
              </a:rPr>
              <a:t> </a:t>
            </a:r>
            <a:r>
              <a:rPr lang="en-GB" sz="1050" dirty="0">
                <a:latin typeface="Arial" panose="020B0604020202020204" pitchFamily="34" charset="0"/>
                <a:cs typeface="Arial" panose="020B0604020202020204" pitchFamily="34" charset="0"/>
                <a:sym typeface="Wingdings" panose="05000000000000000000" pitchFamily="2" charset="2"/>
              </a:rPr>
              <a:t></a:t>
            </a:r>
            <a:r>
              <a:rPr lang="en-GB" sz="1050" dirty="0">
                <a:latin typeface="Arial" panose="020B0604020202020204" pitchFamily="34" charset="0"/>
                <a:cs typeface="Arial" panose="020B0604020202020204" pitchFamily="34" charset="0"/>
              </a:rPr>
              <a:t> </a:t>
            </a:r>
            <a:r>
              <a:rPr lang="en-GB" sz="1050" i="1" dirty="0"/>
              <a:t>cleaned up of shrinkage. </a:t>
            </a:r>
            <a:endParaRPr lang="en-GB" sz="1050" dirty="0">
              <a:latin typeface="Arial" panose="020B0604020202020204" pitchFamily="34" charset="0"/>
              <a:cs typeface="Arial" panose="020B0604020202020204" pitchFamily="34" charset="0"/>
            </a:endParaRPr>
          </a:p>
        </p:txBody>
      </p:sp>
      <p:sp>
        <p:nvSpPr>
          <p:cNvPr id="5" name="TextBox 13"/>
          <p:cNvSpPr txBox="1"/>
          <p:nvPr/>
        </p:nvSpPr>
        <p:spPr>
          <a:xfrm>
            <a:off x="355600" y="6375400"/>
            <a:ext cx="5905500" cy="115416"/>
          </a:xfrm>
          <a:prstGeom prst="rect">
            <a:avLst/>
          </a:prstGeom>
          <a:noFill/>
        </p:spPr>
        <p:txBody>
          <a:bodyPr vert="horz" wrap="square" lIns="0" tIns="0" rIns="0" bIns="0" rtlCol="0">
            <a:spAutoFit/>
          </a:bodyPr>
          <a:lstStyle/>
          <a:p>
            <a:pPr>
              <a:lnSpc>
                <a:spcPts val="920"/>
              </a:lnSpc>
            </a:pPr>
            <a:r>
              <a:rPr lang="en-CA" sz="803" spc="300" dirty="0">
                <a:solidFill>
                  <a:srgbClr val="000000"/>
                </a:solidFill>
                <a:latin typeface="Arial"/>
                <a:cs typeface="Arial"/>
              </a:rPr>
              <a:t>BSH Hausgeräte GmbH / Product Division Consumer Products</a:t>
            </a:r>
          </a:p>
        </p:txBody>
      </p:sp>
      <p:sp>
        <p:nvSpPr>
          <p:cNvPr id="8" name="TextBox 14"/>
          <p:cNvSpPr txBox="1"/>
          <p:nvPr/>
        </p:nvSpPr>
        <p:spPr>
          <a:xfrm>
            <a:off x="7518400" y="6375400"/>
            <a:ext cx="1838645" cy="115416"/>
          </a:xfrm>
          <a:prstGeom prst="rect">
            <a:avLst/>
          </a:prstGeom>
          <a:noFill/>
        </p:spPr>
        <p:txBody>
          <a:bodyPr vert="horz" wrap="none" lIns="0" tIns="0" rIns="0" bIns="0" rtlCol="0">
            <a:spAutoFit/>
          </a:bodyPr>
          <a:lstStyle/>
          <a:p>
            <a:pPr>
              <a:lnSpc>
                <a:spcPts val="920"/>
              </a:lnSpc>
            </a:pPr>
            <a:r>
              <a:rPr lang="en-CA" sz="803" dirty="0">
                <a:solidFill>
                  <a:srgbClr val="000000"/>
                </a:solidFill>
                <a:latin typeface="Arial"/>
                <a:cs typeface="Arial"/>
              </a:rPr>
              <a:t>MF Report </a:t>
            </a:r>
            <a:r>
              <a:rPr lang="en-CA" sz="803" dirty="0" smtClean="0">
                <a:solidFill>
                  <a:srgbClr val="000000"/>
                </a:solidFill>
                <a:latin typeface="Arial"/>
                <a:cs typeface="Arial"/>
              </a:rPr>
              <a:t>(Version 08/2021) </a:t>
            </a:r>
            <a:r>
              <a:rPr lang="en-CA" sz="803" dirty="0">
                <a:solidFill>
                  <a:srgbClr val="000000"/>
                </a:solidFill>
                <a:latin typeface="Arial"/>
                <a:cs typeface="Arial"/>
              </a:rPr>
              <a:t>I Page: </a:t>
            </a:r>
            <a:fld id="{DC2CED4D-9EBB-46B0-9FDD-8A76FA4AB74B}" type="slidenum">
              <a:rPr lang="en-CA" sz="803" smtClean="0">
                <a:solidFill>
                  <a:srgbClr val="000000"/>
                </a:solidFill>
                <a:latin typeface="Arial"/>
                <a:cs typeface="Arial"/>
              </a:rPr>
              <a:t>25</a:t>
            </a:fld>
            <a:endParaRPr lang="en-CA" sz="803" dirty="0">
              <a:solidFill>
                <a:srgbClr val="000000"/>
              </a:solidFill>
              <a:latin typeface="Arial"/>
              <a:cs typeface="Arial"/>
            </a:endParaRPr>
          </a:p>
        </p:txBody>
      </p:sp>
      <p:sp>
        <p:nvSpPr>
          <p:cNvPr id="3" name="Inhaltsplatzhalter 2"/>
          <p:cNvSpPr>
            <a:spLocks noGrp="1"/>
          </p:cNvSpPr>
          <p:nvPr>
            <p:ph sz="half" idx="2"/>
          </p:nvPr>
        </p:nvSpPr>
        <p:spPr>
          <a:xfrm>
            <a:off x="304354" y="1383184"/>
            <a:ext cx="8928992" cy="4896544"/>
          </a:xfrm>
        </p:spPr>
        <p:txBody>
          <a:bodyPr/>
          <a:lstStyle/>
          <a:p>
            <a:endParaRPr lang="en-GB" dirty="0"/>
          </a:p>
        </p:txBody>
      </p:sp>
      <p:sp>
        <p:nvSpPr>
          <p:cNvPr id="11" name="Rechteck 10"/>
          <p:cNvSpPr/>
          <p:nvPr/>
        </p:nvSpPr>
        <p:spPr>
          <a:xfrm>
            <a:off x="4386259" y="77748"/>
            <a:ext cx="778482" cy="369332"/>
          </a:xfrm>
          <a:prstGeom prst="rect">
            <a:avLst/>
          </a:prstGeom>
          <a:solidFill>
            <a:srgbClr val="FFFF00"/>
          </a:solidFill>
        </p:spPr>
        <p:txBody>
          <a:bodyPr wrap="none" lIns="91440" tIns="45720" rIns="91440" bIns="45720">
            <a:spAutoFit/>
          </a:bodyPr>
          <a:lstStyle/>
          <a:p>
            <a:pPr algn="ctr"/>
            <a:r>
              <a:rPr lang="en-GB" dirty="0">
                <a:ln w="0"/>
                <a:effectLst>
                  <a:outerShdw blurRad="38100" dist="19050" dir="2700000" algn="tl" rotWithShape="0">
                    <a:schemeClr val="dk1">
                      <a:alpha val="40000"/>
                    </a:schemeClr>
                  </a:outerShdw>
                </a:effectLst>
              </a:rPr>
              <a:t>Step C</a:t>
            </a:r>
            <a:endParaRPr lang="en-GB" b="0" cap="none" dirty="0">
              <a:ln w="0"/>
              <a:solidFill>
                <a:schemeClr val="tx1"/>
              </a:solidFill>
              <a:effectLst>
                <a:outerShdw blurRad="38100" dist="19050" dir="2700000" algn="tl" rotWithShape="0">
                  <a:schemeClr val="dk1">
                    <a:alpha val="40000"/>
                  </a:schemeClr>
                </a:outerShdw>
              </a:effectLst>
            </a:endParaRPr>
          </a:p>
        </p:txBody>
      </p:sp>
      <p:graphicFrame>
        <p:nvGraphicFramePr>
          <p:cNvPr id="12" name="Inhaltsplatzhalter 2"/>
          <p:cNvGraphicFramePr>
            <a:graphicFrameLocks noGrp="1"/>
          </p:cNvGraphicFramePr>
          <p:nvPr>
            <p:ph sz="half" idx="1"/>
          </p:nvPr>
        </p:nvGraphicFramePr>
        <p:xfrm>
          <a:off x="6922843" y="4551536"/>
          <a:ext cx="2533015" cy="1691640"/>
        </p:xfrm>
        <a:graphic>
          <a:graphicData uri="http://schemas.openxmlformats.org/drawingml/2006/table">
            <a:tbl>
              <a:tblPr firstRow="1" bandRow="1">
                <a:tableStyleId>{5C22544A-7EE6-4342-B048-85BDC9FD1C3A}</a:tableStyleId>
              </a:tblPr>
              <a:tblGrid>
                <a:gridCol w="2533015">
                  <a:extLst>
                    <a:ext uri="{9D8B030D-6E8A-4147-A177-3AD203B41FA5}">
                      <a16:colId xmlns:a16="http://schemas.microsoft.com/office/drawing/2014/main" val="1015664809"/>
                    </a:ext>
                  </a:extLst>
                </a:gridCol>
              </a:tblGrid>
              <a:tr h="186055">
                <a:tc>
                  <a:txBody>
                    <a:bodyPr/>
                    <a:lstStyle/>
                    <a:p>
                      <a:pPr algn="ctr">
                        <a:spcAft>
                          <a:spcPts val="0"/>
                        </a:spcAft>
                      </a:pPr>
                      <a:r>
                        <a:rPr lang="en-GB" sz="1100" dirty="0">
                          <a:effectLst/>
                        </a:rPr>
                        <a:t>BSH remark</a:t>
                      </a:r>
                      <a:endParaRPr lang="de-DE" sz="1100" dirty="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4226306607"/>
                  </a:ext>
                </a:extLst>
              </a:tr>
              <a:tr h="1189355">
                <a:tc>
                  <a:txBody>
                    <a:bodyPr/>
                    <a:lstStyle/>
                    <a:p>
                      <a:pPr algn="ctr">
                        <a:spcAft>
                          <a:spcPts val="0"/>
                        </a:spcAft>
                      </a:pPr>
                      <a:r>
                        <a:rPr lang="en-GB" sz="1100" dirty="0">
                          <a:effectLst/>
                        </a:rPr>
                        <a:t>Comment</a:t>
                      </a:r>
                      <a:endParaRPr lang="de-DE" sz="1100" dirty="0">
                        <a:effectLst/>
                      </a:endParaRPr>
                    </a:p>
                    <a:p>
                      <a:pPr algn="ctr">
                        <a:spcAft>
                          <a:spcPts val="0"/>
                        </a:spcAft>
                      </a:pPr>
                      <a:r>
                        <a:rPr lang="en-GB" sz="1100" dirty="0">
                          <a:effectLst/>
                        </a:rPr>
                        <a:t> </a:t>
                      </a:r>
                      <a:endParaRPr lang="de-DE" sz="1100" dirty="0">
                        <a:effectLst/>
                      </a:endParaRPr>
                    </a:p>
                    <a:p>
                      <a:pPr algn="ctr">
                        <a:spcAft>
                          <a:spcPts val="0"/>
                        </a:spcAft>
                      </a:pPr>
                      <a:r>
                        <a:rPr lang="en-GB" sz="1100" dirty="0">
                          <a:effectLst/>
                        </a:rPr>
                        <a:t> </a:t>
                      </a:r>
                      <a:endParaRPr lang="de-DE" sz="1100" dirty="0">
                        <a:effectLst/>
                      </a:endParaRPr>
                    </a:p>
                    <a:p>
                      <a:pPr algn="ctr">
                        <a:spcAft>
                          <a:spcPts val="0"/>
                        </a:spcAft>
                      </a:pPr>
                      <a:r>
                        <a:rPr lang="en-GB" sz="1100" dirty="0">
                          <a:effectLst/>
                        </a:rPr>
                        <a:t> </a:t>
                      </a:r>
                      <a:endParaRPr lang="de-DE" sz="1100" dirty="0">
                        <a:effectLst/>
                      </a:endParaRPr>
                    </a:p>
                    <a:p>
                      <a:pPr algn="ctr">
                        <a:spcAft>
                          <a:spcPts val="0"/>
                        </a:spcAft>
                      </a:pPr>
                      <a:r>
                        <a:rPr lang="en-GB" sz="1100" dirty="0">
                          <a:effectLst/>
                        </a:rPr>
                        <a:t> </a:t>
                      </a:r>
                      <a:endParaRPr lang="de-DE" sz="1100" dirty="0">
                        <a:effectLst/>
                      </a:endParaRPr>
                    </a:p>
                    <a:p>
                      <a:pPr algn="ctr">
                        <a:spcAft>
                          <a:spcPts val="0"/>
                        </a:spcAft>
                      </a:pPr>
                      <a:r>
                        <a:rPr lang="en-GB" sz="1100" dirty="0">
                          <a:effectLst/>
                        </a:rPr>
                        <a:t> </a:t>
                      </a:r>
                      <a:endParaRPr lang="de-DE" sz="1100" dirty="0">
                        <a:effectLst/>
                      </a:endParaRPr>
                    </a:p>
                    <a:p>
                      <a:pPr algn="ctr">
                        <a:spcAft>
                          <a:spcPts val="0"/>
                        </a:spcAft>
                      </a:pPr>
                      <a:r>
                        <a:rPr lang="en-US" sz="1100" dirty="0">
                          <a:effectLst/>
                        </a:rPr>
                        <a:t> </a:t>
                      </a:r>
                      <a:endParaRPr lang="de-DE" sz="1100" dirty="0">
                        <a:effectLst/>
                      </a:endParaRPr>
                    </a:p>
                    <a:p>
                      <a:pPr algn="ctr">
                        <a:spcAft>
                          <a:spcPts val="0"/>
                        </a:spcAft>
                      </a:pPr>
                      <a:r>
                        <a:rPr lang="en-GB" sz="1100" dirty="0">
                          <a:effectLst/>
                        </a:rPr>
                        <a:t>Name / Date</a:t>
                      </a:r>
                      <a:endParaRPr lang="de-DE" sz="1100" dirty="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451080745"/>
                  </a:ext>
                </a:extLst>
              </a:tr>
            </a:tbl>
          </a:graphicData>
        </a:graphic>
      </p:graphicFrame>
    </p:spTree>
    <p:extLst>
      <p:ext uri="{BB962C8B-B14F-4D97-AF65-F5344CB8AC3E}">
        <p14:creationId xmlns:p14="http://schemas.microsoft.com/office/powerpoint/2010/main" val="32346079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fik 6"/>
          <p:cNvPicPr>
            <a:picLocks noChangeAspect="1"/>
          </p:cNvPicPr>
          <p:nvPr/>
        </p:nvPicPr>
        <p:blipFill>
          <a:blip r:embed="rId2"/>
          <a:stretch>
            <a:fillRect/>
          </a:stretch>
        </p:blipFill>
        <p:spPr>
          <a:xfrm>
            <a:off x="1587" y="7937"/>
            <a:ext cx="9534525" cy="6638925"/>
          </a:xfrm>
          <a:prstGeom prst="rect">
            <a:avLst/>
          </a:prstGeom>
        </p:spPr>
      </p:pic>
      <p:sp>
        <p:nvSpPr>
          <p:cNvPr id="8" name="TextBox 13"/>
          <p:cNvSpPr txBox="1"/>
          <p:nvPr/>
        </p:nvSpPr>
        <p:spPr>
          <a:xfrm>
            <a:off x="355600" y="6375400"/>
            <a:ext cx="5905500" cy="115416"/>
          </a:xfrm>
          <a:prstGeom prst="rect">
            <a:avLst/>
          </a:prstGeom>
          <a:noFill/>
        </p:spPr>
        <p:txBody>
          <a:bodyPr vert="horz" wrap="square" lIns="0" tIns="0" rIns="0" bIns="0" rtlCol="0">
            <a:spAutoFit/>
          </a:bodyPr>
          <a:lstStyle/>
          <a:p>
            <a:pPr>
              <a:lnSpc>
                <a:spcPts val="920"/>
              </a:lnSpc>
            </a:pPr>
            <a:r>
              <a:rPr lang="en-CA" sz="803" spc="300" dirty="0">
                <a:solidFill>
                  <a:srgbClr val="000000"/>
                </a:solidFill>
                <a:latin typeface="Arial"/>
                <a:cs typeface="Arial"/>
              </a:rPr>
              <a:t>BSH Hausgeräte GmbH / Product Division Consumer Products</a:t>
            </a:r>
          </a:p>
        </p:txBody>
      </p:sp>
      <p:sp>
        <p:nvSpPr>
          <p:cNvPr id="9" name="TextBox 14"/>
          <p:cNvSpPr txBox="1"/>
          <p:nvPr/>
        </p:nvSpPr>
        <p:spPr>
          <a:xfrm>
            <a:off x="7518400" y="6375400"/>
            <a:ext cx="1838645" cy="115416"/>
          </a:xfrm>
          <a:prstGeom prst="rect">
            <a:avLst/>
          </a:prstGeom>
          <a:noFill/>
        </p:spPr>
        <p:txBody>
          <a:bodyPr vert="horz" wrap="none" lIns="0" tIns="0" rIns="0" bIns="0" rtlCol="0">
            <a:spAutoFit/>
          </a:bodyPr>
          <a:lstStyle/>
          <a:p>
            <a:pPr>
              <a:lnSpc>
                <a:spcPts val="920"/>
              </a:lnSpc>
            </a:pPr>
            <a:r>
              <a:rPr lang="en-CA" sz="803" dirty="0">
                <a:solidFill>
                  <a:srgbClr val="000000"/>
                </a:solidFill>
                <a:latin typeface="Arial"/>
                <a:cs typeface="Arial"/>
              </a:rPr>
              <a:t>MF Report </a:t>
            </a:r>
            <a:r>
              <a:rPr lang="en-CA" sz="803" dirty="0" smtClean="0">
                <a:solidFill>
                  <a:srgbClr val="000000"/>
                </a:solidFill>
                <a:latin typeface="Arial"/>
                <a:cs typeface="Arial"/>
              </a:rPr>
              <a:t>(Version 08/2021) </a:t>
            </a:r>
            <a:r>
              <a:rPr lang="en-CA" sz="803" dirty="0">
                <a:solidFill>
                  <a:srgbClr val="000000"/>
                </a:solidFill>
                <a:latin typeface="Arial"/>
                <a:cs typeface="Arial"/>
              </a:rPr>
              <a:t>I Page: </a:t>
            </a:r>
            <a:fld id="{DC2CED4D-9EBB-46B0-9FDD-8A76FA4AB74B}" type="slidenum">
              <a:rPr lang="en-CA" sz="803" smtClean="0">
                <a:solidFill>
                  <a:srgbClr val="000000"/>
                </a:solidFill>
                <a:latin typeface="Arial"/>
                <a:cs typeface="Arial"/>
              </a:rPr>
              <a:t>26</a:t>
            </a:fld>
            <a:endParaRPr lang="en-CA" sz="803" dirty="0">
              <a:solidFill>
                <a:srgbClr val="000000"/>
              </a:solidFill>
              <a:latin typeface="Arial"/>
              <a:cs typeface="Arial"/>
            </a:endParaRPr>
          </a:p>
        </p:txBody>
      </p:sp>
      <p:sp>
        <p:nvSpPr>
          <p:cNvPr id="11" name="TextBox 2"/>
          <p:cNvSpPr txBox="1"/>
          <p:nvPr/>
        </p:nvSpPr>
        <p:spPr>
          <a:xfrm>
            <a:off x="352150" y="1671216"/>
            <a:ext cx="3414396" cy="1538883"/>
          </a:xfrm>
          <a:prstGeom prst="rect">
            <a:avLst/>
          </a:prstGeom>
          <a:noFill/>
        </p:spPr>
        <p:txBody>
          <a:bodyPr vert="horz" wrap="none" lIns="0" tIns="0" rIns="0" bIns="0" rtlCol="0">
            <a:spAutoFit/>
          </a:bodyPr>
          <a:lstStyle/>
          <a:p>
            <a:pPr>
              <a:lnSpc>
                <a:spcPts val="2990"/>
              </a:lnSpc>
            </a:pPr>
            <a:r>
              <a:rPr lang="en-CA" sz="2800" b="1" dirty="0">
                <a:solidFill>
                  <a:srgbClr val="000000"/>
                </a:solidFill>
                <a:latin typeface="Arial Bold"/>
                <a:cs typeface="Arial Bold"/>
              </a:rPr>
              <a:t>General information</a:t>
            </a:r>
          </a:p>
          <a:p>
            <a:pPr>
              <a:lnSpc>
                <a:spcPts val="2990"/>
              </a:lnSpc>
            </a:pPr>
            <a:endParaRPr lang="en-CA" sz="2400" dirty="0">
              <a:solidFill>
                <a:srgbClr val="000000"/>
              </a:solidFill>
              <a:latin typeface="Arial Bold"/>
              <a:cs typeface="Arial Bold"/>
            </a:endParaRPr>
          </a:p>
          <a:p>
            <a:pPr>
              <a:lnSpc>
                <a:spcPts val="2990"/>
              </a:lnSpc>
            </a:pPr>
            <a:r>
              <a:rPr lang="en-US" sz="2400" dirty="0">
                <a:solidFill>
                  <a:srgbClr val="000000"/>
                </a:solidFill>
                <a:latin typeface="Arial Bold"/>
                <a:cs typeface="Arial Bold"/>
              </a:rPr>
              <a:t>always to be filled out</a:t>
            </a:r>
          </a:p>
          <a:p>
            <a:pPr>
              <a:lnSpc>
                <a:spcPts val="2990"/>
              </a:lnSpc>
            </a:pPr>
            <a:endParaRPr lang="en-CA" sz="2604" i="1" dirty="0">
              <a:solidFill>
                <a:srgbClr val="000000"/>
              </a:solidFill>
            </a:endParaRPr>
          </a:p>
        </p:txBody>
      </p:sp>
      <p:sp>
        <p:nvSpPr>
          <p:cNvPr id="6" name="Textfeld 5"/>
          <p:cNvSpPr txBox="1"/>
          <p:nvPr/>
        </p:nvSpPr>
        <p:spPr>
          <a:xfrm>
            <a:off x="361285" y="3487226"/>
            <a:ext cx="8706696" cy="1061829"/>
          </a:xfrm>
          <a:prstGeom prst="rect">
            <a:avLst/>
          </a:prstGeom>
          <a:noFill/>
        </p:spPr>
        <p:txBody>
          <a:bodyPr wrap="square" rtlCol="0">
            <a:spAutoFit/>
          </a:bodyPr>
          <a:lstStyle/>
          <a:p>
            <a:pPr algn="just"/>
            <a:r>
              <a:rPr lang="en-US" sz="1050" dirty="0">
                <a:solidFill>
                  <a:schemeClr val="bg1"/>
                </a:solidFill>
                <a:cs typeface="Arial" panose="020B0604020202020204" pitchFamily="34" charset="0"/>
              </a:rPr>
              <a:t>Input values of the simulation / </a:t>
            </a:r>
            <a:r>
              <a:rPr lang="en-US" sz="1050" dirty="0" smtClean="0">
                <a:solidFill>
                  <a:schemeClr val="bg1"/>
                </a:solidFill>
                <a:cs typeface="Arial" panose="020B0604020202020204" pitchFamily="34" charset="0"/>
              </a:rPr>
              <a:t>basis data </a:t>
            </a:r>
            <a:r>
              <a:rPr lang="en-US" sz="1050" dirty="0">
                <a:solidFill>
                  <a:schemeClr val="bg1"/>
                </a:solidFill>
                <a:cs typeface="Arial" panose="020B0604020202020204" pitchFamily="34" charset="0"/>
              </a:rPr>
              <a:t>of the </a:t>
            </a:r>
            <a:r>
              <a:rPr lang="en-US" sz="1050" dirty="0" smtClean="0">
                <a:solidFill>
                  <a:schemeClr val="bg1"/>
                </a:solidFill>
                <a:cs typeface="Arial" panose="020B0604020202020204" pitchFamily="34" charset="0"/>
              </a:rPr>
              <a:t>Moldflow</a:t>
            </a:r>
          </a:p>
          <a:p>
            <a:pPr algn="just"/>
            <a:endParaRPr lang="en-US" sz="1050" dirty="0">
              <a:solidFill>
                <a:schemeClr val="bg1"/>
              </a:solidFill>
              <a:cs typeface="Arial" panose="020B0604020202020204" pitchFamily="34" charset="0"/>
            </a:endParaRPr>
          </a:p>
          <a:p>
            <a:pPr algn="just"/>
            <a:r>
              <a:rPr lang="en-US" sz="1050" dirty="0">
                <a:solidFill>
                  <a:schemeClr val="bg1"/>
                </a:solidFill>
                <a:cs typeface="Arial" panose="020B0604020202020204" pitchFamily="34" charset="0"/>
              </a:rPr>
              <a:t>In the special case "Fill in on the basis of experience" (see </a:t>
            </a:r>
            <a:r>
              <a:rPr lang="en-US" sz="1050" dirty="0" smtClean="0">
                <a:solidFill>
                  <a:schemeClr val="bg1"/>
                </a:solidFill>
                <a:cs typeface="Arial" panose="020B0604020202020204" pitchFamily="34" charset="0"/>
              </a:rPr>
              <a:t>results of Step </a:t>
            </a:r>
            <a:r>
              <a:rPr lang="en-US" sz="1050" dirty="0">
                <a:solidFill>
                  <a:schemeClr val="bg1"/>
                </a:solidFill>
                <a:cs typeface="Arial" panose="020B0604020202020204" pitchFamily="34" charset="0"/>
              </a:rPr>
              <a:t>B/ Status Quotation), the fields are to be filled in as far as possible</a:t>
            </a:r>
            <a:r>
              <a:rPr lang="en-US" sz="1050" dirty="0" smtClean="0">
                <a:solidFill>
                  <a:schemeClr val="bg1"/>
                </a:solidFill>
                <a:cs typeface="Arial" panose="020B0604020202020204" pitchFamily="34" charset="0"/>
              </a:rPr>
              <a:t>.</a:t>
            </a:r>
          </a:p>
          <a:p>
            <a:pPr algn="just"/>
            <a:endParaRPr lang="en-US" sz="1050" dirty="0">
              <a:solidFill>
                <a:schemeClr val="bg1"/>
              </a:solidFill>
              <a:cs typeface="Arial" panose="020B0604020202020204" pitchFamily="34" charset="0"/>
            </a:endParaRPr>
          </a:p>
          <a:p>
            <a:pPr algn="just"/>
            <a:r>
              <a:rPr lang="en-US" sz="1050" dirty="0">
                <a:solidFill>
                  <a:schemeClr val="bg1"/>
                </a:solidFill>
                <a:cs typeface="Arial" panose="020B0604020202020204" pitchFamily="34" charset="0"/>
              </a:rPr>
              <a:t>The material data / material parameters of the material used for simulation must be entered in this document. If this material differs from the one indicated on the drawing, a justification must be given.</a:t>
            </a:r>
          </a:p>
        </p:txBody>
      </p:sp>
    </p:spTree>
    <p:extLst>
      <p:ext uri="{BB962C8B-B14F-4D97-AF65-F5344CB8AC3E}">
        <p14:creationId xmlns:p14="http://schemas.microsoft.com/office/powerpoint/2010/main" val="427553629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graphicFrame>
        <p:nvGraphicFramePr>
          <p:cNvPr id="54" name="Tabelle 53"/>
          <p:cNvGraphicFramePr>
            <a:graphicFrameLocks noGrp="1"/>
          </p:cNvGraphicFramePr>
          <p:nvPr>
            <p:extLst>
              <p:ext uri="{D42A27DB-BD31-4B8C-83A1-F6EECF244321}">
                <p14:modId xmlns:p14="http://schemas.microsoft.com/office/powerpoint/2010/main" val="3194898076"/>
              </p:ext>
            </p:extLst>
          </p:nvPr>
        </p:nvGraphicFramePr>
        <p:xfrm>
          <a:off x="355598" y="1265446"/>
          <a:ext cx="8877748" cy="4939440"/>
        </p:xfrm>
        <a:graphic>
          <a:graphicData uri="http://schemas.openxmlformats.org/drawingml/2006/table">
            <a:tbl>
              <a:tblPr firstRow="1" bandRow="1">
                <a:tableStyleId>{5C22544A-7EE6-4342-B048-85BDC9FD1C3A}</a:tableStyleId>
              </a:tblPr>
              <a:tblGrid>
                <a:gridCol w="1144116">
                  <a:extLst>
                    <a:ext uri="{9D8B030D-6E8A-4147-A177-3AD203B41FA5}">
                      <a16:colId xmlns:a16="http://schemas.microsoft.com/office/drawing/2014/main" val="1039159976"/>
                    </a:ext>
                  </a:extLst>
                </a:gridCol>
                <a:gridCol w="342739">
                  <a:extLst>
                    <a:ext uri="{9D8B030D-6E8A-4147-A177-3AD203B41FA5}">
                      <a16:colId xmlns:a16="http://schemas.microsoft.com/office/drawing/2014/main" val="1614838181"/>
                    </a:ext>
                  </a:extLst>
                </a:gridCol>
                <a:gridCol w="161319">
                  <a:extLst>
                    <a:ext uri="{9D8B030D-6E8A-4147-A177-3AD203B41FA5}">
                      <a16:colId xmlns:a16="http://schemas.microsoft.com/office/drawing/2014/main" val="1930750775"/>
                    </a:ext>
                  </a:extLst>
                </a:gridCol>
                <a:gridCol w="560491">
                  <a:extLst>
                    <a:ext uri="{9D8B030D-6E8A-4147-A177-3AD203B41FA5}">
                      <a16:colId xmlns:a16="http://schemas.microsoft.com/office/drawing/2014/main" val="4035473186"/>
                    </a:ext>
                  </a:extLst>
                </a:gridCol>
                <a:gridCol w="375611">
                  <a:extLst>
                    <a:ext uri="{9D8B030D-6E8A-4147-A177-3AD203B41FA5}">
                      <a16:colId xmlns:a16="http://schemas.microsoft.com/office/drawing/2014/main" val="144968808"/>
                    </a:ext>
                  </a:extLst>
                </a:gridCol>
                <a:gridCol w="346199">
                  <a:extLst>
                    <a:ext uri="{9D8B030D-6E8A-4147-A177-3AD203B41FA5}">
                      <a16:colId xmlns:a16="http://schemas.microsoft.com/office/drawing/2014/main" val="2154256497"/>
                    </a:ext>
                  </a:extLst>
                </a:gridCol>
                <a:gridCol w="690689">
                  <a:extLst>
                    <a:ext uri="{9D8B030D-6E8A-4147-A177-3AD203B41FA5}">
                      <a16:colId xmlns:a16="http://schemas.microsoft.com/office/drawing/2014/main" val="1065183104"/>
                    </a:ext>
                  </a:extLst>
                </a:gridCol>
                <a:gridCol w="259259">
                  <a:extLst>
                    <a:ext uri="{9D8B030D-6E8A-4147-A177-3AD203B41FA5}">
                      <a16:colId xmlns:a16="http://schemas.microsoft.com/office/drawing/2014/main" val="484767270"/>
                    </a:ext>
                  </a:extLst>
                </a:gridCol>
                <a:gridCol w="345600">
                  <a:extLst>
                    <a:ext uri="{9D8B030D-6E8A-4147-A177-3AD203B41FA5}">
                      <a16:colId xmlns:a16="http://schemas.microsoft.com/office/drawing/2014/main" val="1184933540"/>
                    </a:ext>
                  </a:extLst>
                </a:gridCol>
                <a:gridCol w="2635501">
                  <a:extLst>
                    <a:ext uri="{9D8B030D-6E8A-4147-A177-3AD203B41FA5}">
                      <a16:colId xmlns:a16="http://schemas.microsoft.com/office/drawing/2014/main" val="2324655080"/>
                    </a:ext>
                  </a:extLst>
                </a:gridCol>
                <a:gridCol w="2016224">
                  <a:extLst>
                    <a:ext uri="{9D8B030D-6E8A-4147-A177-3AD203B41FA5}">
                      <a16:colId xmlns:a16="http://schemas.microsoft.com/office/drawing/2014/main" val="782570723"/>
                    </a:ext>
                  </a:extLst>
                </a:gridCol>
              </a:tblGrid>
              <a:tr h="274828">
                <a:tc gridSpan="11">
                  <a:txBody>
                    <a:bodyPr/>
                    <a:lstStyle/>
                    <a:p>
                      <a:pPr algn="ctr"/>
                      <a:r>
                        <a:rPr lang="en-GB" sz="1200" noProof="0" dirty="0"/>
                        <a:t>Part</a:t>
                      </a:r>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de-DE"/>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de-DE" dirty="0"/>
                    </a:p>
                  </a:txBody>
                  <a:tcPr>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extLst>
                  <a:ext uri="{0D108BD9-81ED-4DB2-BD59-A6C34878D82A}">
                    <a16:rowId xmlns:a16="http://schemas.microsoft.com/office/drawing/2014/main" val="3335016606"/>
                  </a:ext>
                </a:extLst>
              </a:tr>
              <a:tr h="274828">
                <a:tc gridSpan="3">
                  <a:txBody>
                    <a:bodyPr/>
                    <a:lstStyle/>
                    <a:p>
                      <a:r>
                        <a:rPr lang="en-GB" sz="1200" noProof="0" dirty="0" smtClean="0"/>
                        <a:t>Part name</a:t>
                      </a:r>
                      <a:endParaRPr lang="en-GB" sz="1200" noProof="0" dirty="0"/>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hMerge="1">
                  <a:txBody>
                    <a:bodyPr/>
                    <a:lstStyle/>
                    <a:p>
                      <a:endParaRPr lang="en-US"/>
                    </a:p>
                  </a:txBody>
                  <a:tcPr/>
                </a:tc>
                <a:tc gridSpan="6">
                  <a:txBody>
                    <a:bodyPr/>
                    <a:lstStyle/>
                    <a:p>
                      <a:endParaRPr lang="en-GB" sz="1200" noProof="0" dirty="0"/>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200" noProof="0" dirty="0"/>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r>
                        <a:rPr lang="en-GB" sz="1200" noProof="0" dirty="0"/>
                        <a:t>CQP Classification</a:t>
                      </a:r>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endParaRPr lang="en-US" sz="1200" dirty="0"/>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82792319"/>
                  </a:ext>
                </a:extLst>
              </a:tr>
              <a:tr h="274828">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noProof="0" dirty="0" smtClean="0"/>
                        <a:t>Drawing </a:t>
                      </a:r>
                      <a:r>
                        <a:rPr lang="en-GB" sz="1200" noProof="0" dirty="0" err="1" smtClean="0"/>
                        <a:t>Nr</a:t>
                      </a:r>
                      <a:r>
                        <a:rPr lang="en-GB" sz="1200" noProof="0" dirty="0" smtClean="0"/>
                        <a:t> &amp; Revision</a:t>
                      </a:r>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hMerge="1">
                  <a:txBody>
                    <a:bodyPr/>
                    <a:lstStyle/>
                    <a:p>
                      <a:endParaRPr lang="en-US"/>
                    </a:p>
                  </a:txBody>
                  <a:tcPr/>
                </a:tc>
                <a:tc gridSpan="5">
                  <a:txBody>
                    <a:bodyPr/>
                    <a:lstStyle/>
                    <a:p>
                      <a:endParaRPr lang="en-GB" sz="1200" noProof="0" dirty="0"/>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de-DE"/>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endParaRPr lang="en-US" sz="1200" dirty="0"/>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noProof="0" dirty="0"/>
                        <a:t>SAP Code</a:t>
                      </a:r>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endParaRPr lang="en-US" sz="1200" dirty="0"/>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1326855"/>
                  </a:ext>
                </a:extLst>
              </a:tr>
              <a:tr h="274828">
                <a:tc gridSpan="11">
                  <a:txBody>
                    <a:bodyPr/>
                    <a:lstStyle/>
                    <a:p>
                      <a:pPr marL="0" algn="ctr" defTabSz="914400" rtl="0" eaLnBrk="1" latinLnBrk="0" hangingPunct="1"/>
                      <a:r>
                        <a:rPr lang="en-GB" sz="1200" b="1" kern="1200" noProof="0" dirty="0">
                          <a:solidFill>
                            <a:schemeClr val="lt1"/>
                          </a:solidFill>
                          <a:latin typeface="+mn-lt"/>
                          <a:ea typeface="+mn-ea"/>
                          <a:cs typeface="+mn-cs"/>
                        </a:rPr>
                        <a:t>Supplier</a:t>
                      </a:r>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de-DE"/>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de-DE"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extLst>
                  <a:ext uri="{0D108BD9-81ED-4DB2-BD59-A6C34878D82A}">
                    <a16:rowId xmlns:a16="http://schemas.microsoft.com/office/drawing/2014/main" val="3936477854"/>
                  </a:ext>
                </a:extLst>
              </a:tr>
              <a:tr h="764573">
                <a:tc gridSpan="4">
                  <a:txBody>
                    <a:bodyPr/>
                    <a:lstStyle/>
                    <a:p>
                      <a:pPr marL="0" algn="l" defTabSz="914400" rtl="0" eaLnBrk="1" latinLnBrk="0" hangingPunct="1"/>
                      <a:r>
                        <a:rPr lang="en-GB" sz="1200" kern="1200" noProof="0" dirty="0">
                          <a:solidFill>
                            <a:schemeClr val="dk1"/>
                          </a:solidFill>
                          <a:latin typeface="+mn-lt"/>
                          <a:ea typeface="+mn-ea"/>
                          <a:cs typeface="+mn-cs"/>
                        </a:rPr>
                        <a:t>address</a:t>
                      </a:r>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endParaRPr lang="en-GB" sz="1200" noProof="0" dirty="0"/>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r>
                        <a:rPr lang="en-GB" sz="1200" noProof="0" dirty="0"/>
                        <a:t>Moldflow done </a:t>
                      </a:r>
                      <a:r>
                        <a:rPr lang="en-GB" sz="1200" noProof="0" dirty="0" smtClean="0"/>
                        <a:t>by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i="1" kern="1200" dirty="0" smtClean="0">
                          <a:solidFill>
                            <a:schemeClr val="dk1"/>
                          </a:solidFill>
                          <a:effectLst/>
                          <a:latin typeface="+mn-lt"/>
                          <a:ea typeface="+mn-ea"/>
                          <a:cs typeface="+mn-cs"/>
                        </a:rPr>
                        <a:t>(insofar as supplier does not </a:t>
                      </a:r>
                      <a:r>
                        <a:rPr lang="en-GB" sz="1000" i="1" kern="1200" smtClean="0">
                          <a:solidFill>
                            <a:schemeClr val="dk1"/>
                          </a:solidFill>
                          <a:effectLst/>
                          <a:latin typeface="+mn-lt"/>
                          <a:ea typeface="+mn-ea"/>
                          <a:cs typeface="+mn-cs"/>
                        </a:rPr>
                        <a:t>make Moldflow </a:t>
                      </a:r>
                      <a:r>
                        <a:rPr lang="en-GB" sz="1000" i="1" kern="1200" dirty="0" smtClean="0">
                          <a:solidFill>
                            <a:schemeClr val="dk1"/>
                          </a:solidFill>
                          <a:effectLst/>
                          <a:latin typeface="+mn-lt"/>
                          <a:ea typeface="+mn-ea"/>
                          <a:cs typeface="+mn-cs"/>
                        </a:rPr>
                        <a:t>at there own)</a:t>
                      </a:r>
                      <a:endParaRPr lang="de-DE" sz="1000" kern="1200" dirty="0" smtClean="0">
                        <a:solidFill>
                          <a:schemeClr val="dk1"/>
                        </a:solidFill>
                        <a:effectLst/>
                        <a:latin typeface="+mn-lt"/>
                        <a:ea typeface="+mn-ea"/>
                        <a:cs typeface="+mn-cs"/>
                      </a:endParaRPr>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endParaRPr lang="en-US" sz="1200" dirty="0"/>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43320265"/>
                  </a:ext>
                </a:extLst>
              </a:tr>
              <a:tr h="594667">
                <a:tc gridSpan="4">
                  <a:txBody>
                    <a:bodyPr/>
                    <a:lstStyle/>
                    <a:p>
                      <a:pPr marL="0" algn="l" defTabSz="914400" rtl="0" eaLnBrk="1" latinLnBrk="0" hangingPunct="1"/>
                      <a:r>
                        <a:rPr lang="en-GB" sz="1200" kern="1200" noProof="0" dirty="0">
                          <a:solidFill>
                            <a:schemeClr val="dk1"/>
                          </a:solidFill>
                          <a:latin typeface="+mn-lt"/>
                          <a:ea typeface="+mn-ea"/>
                          <a:cs typeface="+mn-cs"/>
                        </a:rPr>
                        <a:t>contact</a:t>
                      </a:r>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endParaRPr lang="en-GB" sz="1200" noProof="0" dirty="0"/>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r>
                        <a:rPr lang="en-GB" sz="1200" noProof="0" dirty="0"/>
                        <a:t>Moldflow software &amp; version</a:t>
                      </a:r>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endParaRPr lang="en-US" sz="1200" dirty="0"/>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06079370"/>
                  </a:ext>
                </a:extLst>
              </a:tr>
              <a:tr h="274828">
                <a:tc gridSpan="11">
                  <a:txBody>
                    <a:bodyPr/>
                    <a:lstStyle/>
                    <a:p>
                      <a:pPr marL="0" algn="ctr" defTabSz="914400" rtl="0" eaLnBrk="1" latinLnBrk="0" hangingPunct="1"/>
                      <a:r>
                        <a:rPr lang="en-GB" sz="1200" b="1" kern="1200" noProof="0" dirty="0">
                          <a:solidFill>
                            <a:schemeClr val="lt1"/>
                          </a:solidFill>
                          <a:latin typeface="+mn-lt"/>
                          <a:ea typeface="+mn-ea"/>
                          <a:cs typeface="+mn-cs"/>
                        </a:rPr>
                        <a:t>Basic data of simulation</a:t>
                      </a:r>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de-DE"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de-DE"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extLst>
                  <a:ext uri="{0D108BD9-81ED-4DB2-BD59-A6C34878D82A}">
                    <a16:rowId xmlns:a16="http://schemas.microsoft.com/office/drawing/2014/main" val="254914260"/>
                  </a:ext>
                </a:extLst>
              </a:tr>
              <a:tr h="274828">
                <a:tc gridSpan="4">
                  <a:txBody>
                    <a:bodyPr/>
                    <a:lstStyle/>
                    <a:p>
                      <a:pPr marL="0" algn="l" defTabSz="914400" rtl="0" eaLnBrk="1" latinLnBrk="0" hangingPunct="1"/>
                      <a:r>
                        <a:rPr lang="en-GB" sz="1200" kern="1200" noProof="0" dirty="0">
                          <a:solidFill>
                            <a:schemeClr val="dk1"/>
                          </a:solidFill>
                          <a:latin typeface="+mn-lt"/>
                          <a:ea typeface="+mn-ea"/>
                          <a:cs typeface="+mn-cs"/>
                        </a:rPr>
                        <a:t>Planned machine</a:t>
                      </a:r>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marL="0" algn="l" defTabSz="914400" rtl="0" eaLnBrk="1" latinLnBrk="0" hangingPunct="1"/>
                      <a:endParaRPr lang="en-GB" sz="1200" kern="1200" noProof="0" dirty="0">
                        <a:solidFill>
                          <a:schemeClr val="dk1"/>
                        </a:solidFill>
                        <a:latin typeface="+mn-lt"/>
                        <a:ea typeface="+mn-ea"/>
                        <a:cs typeface="+mn-cs"/>
                      </a:endParaRPr>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algn="l" defTabSz="914400" rtl="0" eaLnBrk="1" latinLnBrk="0" hangingPunct="1"/>
                      <a:r>
                        <a:rPr lang="en-GB" sz="1200" kern="1200" noProof="0" dirty="0">
                          <a:solidFill>
                            <a:schemeClr val="dk1"/>
                          </a:solidFill>
                          <a:latin typeface="+mn-lt"/>
                          <a:ea typeface="+mn-ea"/>
                          <a:cs typeface="+mn-cs"/>
                        </a:rPr>
                        <a:t>Clamping force [KN]</a:t>
                      </a:r>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endParaRPr lang="en-US" sz="1200" dirty="0"/>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45660391"/>
                  </a:ext>
                </a:extLst>
              </a:tr>
              <a:tr h="274828">
                <a:tc gridSpan="4">
                  <a:txBody>
                    <a:bodyPr/>
                    <a:lstStyle/>
                    <a:p>
                      <a:pPr marL="0" algn="l" defTabSz="914400" rtl="0" eaLnBrk="1" latinLnBrk="0" hangingPunct="1"/>
                      <a:r>
                        <a:rPr lang="en-GB" sz="1200" kern="1200" noProof="0" dirty="0">
                          <a:solidFill>
                            <a:schemeClr val="dk1"/>
                          </a:solidFill>
                          <a:latin typeface="+mn-lt"/>
                          <a:ea typeface="+mn-ea"/>
                          <a:cs typeface="+mn-cs"/>
                        </a:rPr>
                        <a:t>Number of cavities</a:t>
                      </a:r>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marL="0" algn="l" defTabSz="914400" rtl="0" eaLnBrk="1" latinLnBrk="0" hangingPunct="1"/>
                      <a:endParaRPr lang="en-GB" sz="1200" kern="1200" noProof="0" dirty="0">
                        <a:solidFill>
                          <a:schemeClr val="dk1"/>
                        </a:solidFill>
                        <a:latin typeface="+mn-lt"/>
                        <a:ea typeface="+mn-ea"/>
                        <a:cs typeface="+mn-cs"/>
                      </a:endParaRPr>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algn="l" defTabSz="914400" rtl="0" eaLnBrk="1" latinLnBrk="0" hangingPunct="1"/>
                      <a:r>
                        <a:rPr lang="en-GB" sz="1200" kern="1200" noProof="0" dirty="0">
                          <a:solidFill>
                            <a:schemeClr val="dk1"/>
                          </a:solidFill>
                          <a:latin typeface="+mn-lt"/>
                          <a:ea typeface="+mn-ea"/>
                          <a:cs typeface="+mn-cs"/>
                        </a:rPr>
                        <a:t>Injection pressure [bar]</a:t>
                      </a:r>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endParaRPr lang="en-US" sz="1200" dirty="0"/>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8093550"/>
                  </a:ext>
                </a:extLst>
              </a:tr>
              <a:tr h="274828">
                <a:tc gridSpan="4">
                  <a:txBody>
                    <a:bodyPr/>
                    <a:lstStyle/>
                    <a:p>
                      <a:pPr marL="0" algn="l" defTabSz="914400" rtl="0" eaLnBrk="1" latinLnBrk="0" hangingPunct="1"/>
                      <a:r>
                        <a:rPr lang="en-GB" sz="1200" kern="1200" noProof="0" dirty="0">
                          <a:solidFill>
                            <a:schemeClr val="dk1"/>
                          </a:solidFill>
                          <a:latin typeface="+mn-lt"/>
                          <a:ea typeface="+mn-ea"/>
                          <a:cs typeface="+mn-cs"/>
                        </a:rPr>
                        <a:t>Material component 1</a:t>
                      </a:r>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marL="0" algn="l" defTabSz="914400" rtl="0" eaLnBrk="1" latinLnBrk="0" hangingPunct="1"/>
                      <a:endParaRPr lang="en-GB" sz="1200" kern="1200" noProof="0" dirty="0">
                        <a:solidFill>
                          <a:schemeClr val="dk1"/>
                        </a:solidFill>
                        <a:latin typeface="+mn-lt"/>
                        <a:ea typeface="+mn-ea"/>
                        <a:cs typeface="+mn-cs"/>
                      </a:endParaRPr>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algn="l" defTabSz="914400" rtl="0" eaLnBrk="1" latinLnBrk="0" hangingPunct="1"/>
                      <a:r>
                        <a:rPr lang="en-GB" sz="1200" kern="1200" noProof="0" dirty="0">
                          <a:solidFill>
                            <a:schemeClr val="dk1"/>
                          </a:solidFill>
                          <a:latin typeface="+mn-lt"/>
                          <a:ea typeface="+mn-ea"/>
                          <a:cs typeface="+mn-cs"/>
                        </a:rPr>
                        <a:t>Volume injection unit 1 [cm³]</a:t>
                      </a:r>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endParaRPr lang="en-US" sz="1200"/>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16757388"/>
                  </a:ext>
                </a:extLst>
              </a:tr>
              <a:tr h="274828">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noProof="0" dirty="0">
                          <a:solidFill>
                            <a:schemeClr val="dk1"/>
                          </a:solidFill>
                          <a:latin typeface="+mn-lt"/>
                          <a:ea typeface="+mn-ea"/>
                          <a:cs typeface="+mn-cs"/>
                        </a:rPr>
                        <a:t>Material component </a:t>
                      </a:r>
                      <a:r>
                        <a:rPr lang="en-GB" sz="1200" kern="1200" noProof="0" dirty="0" smtClean="0">
                          <a:solidFill>
                            <a:schemeClr val="dk1"/>
                          </a:solidFill>
                          <a:latin typeface="+mn-lt"/>
                          <a:ea typeface="+mn-ea"/>
                          <a:cs typeface="+mn-cs"/>
                        </a:rPr>
                        <a:t>2 *</a:t>
                      </a:r>
                      <a:endParaRPr lang="en-GB" sz="1200" kern="1200" noProof="0" dirty="0">
                        <a:solidFill>
                          <a:schemeClr val="dk1"/>
                        </a:solidFill>
                        <a:latin typeface="+mn-lt"/>
                        <a:ea typeface="+mn-ea"/>
                        <a:cs typeface="+mn-cs"/>
                      </a:endParaRPr>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noProof="0" dirty="0">
                        <a:solidFill>
                          <a:schemeClr val="dk1"/>
                        </a:solidFill>
                        <a:latin typeface="+mn-lt"/>
                        <a:ea typeface="+mn-ea"/>
                        <a:cs typeface="+mn-cs"/>
                      </a:endParaRPr>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algn="l" defTabSz="914400" rtl="0" eaLnBrk="1" latinLnBrk="0" hangingPunct="1"/>
                      <a:r>
                        <a:rPr lang="en-GB" sz="1200" kern="1200" noProof="0" dirty="0">
                          <a:solidFill>
                            <a:schemeClr val="dk1"/>
                          </a:solidFill>
                          <a:latin typeface="+mn-lt"/>
                          <a:ea typeface="+mn-ea"/>
                          <a:cs typeface="+mn-cs"/>
                        </a:rPr>
                        <a:t>Volume injection unit 2 [cm³</a:t>
                      </a:r>
                      <a:r>
                        <a:rPr lang="en-GB" sz="1200" kern="1200" noProof="0" dirty="0" smtClean="0">
                          <a:solidFill>
                            <a:schemeClr val="dk1"/>
                          </a:solidFill>
                          <a:latin typeface="+mn-lt"/>
                          <a:ea typeface="+mn-ea"/>
                          <a:cs typeface="+mn-cs"/>
                        </a:rPr>
                        <a:t>] *</a:t>
                      </a:r>
                      <a:endParaRPr lang="en-GB" sz="1200" kern="1200" noProof="0" dirty="0">
                        <a:solidFill>
                          <a:schemeClr val="dk1"/>
                        </a:solidFill>
                        <a:latin typeface="+mn-lt"/>
                        <a:ea typeface="+mn-ea"/>
                        <a:cs typeface="+mn-cs"/>
                      </a:endParaRPr>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endParaRPr lang="en-US" sz="1200" dirty="0"/>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6057958"/>
                  </a:ext>
                </a:extLst>
              </a:tr>
              <a:tr h="274828">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noProof="0" dirty="0">
                          <a:solidFill>
                            <a:schemeClr val="dk1"/>
                          </a:solidFill>
                          <a:latin typeface="+mn-lt"/>
                          <a:ea typeface="+mn-ea"/>
                          <a:cs typeface="+mn-cs"/>
                        </a:rPr>
                        <a:t>Tool temperature during filling</a:t>
                      </a:r>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noProof="0" dirty="0">
                        <a:solidFill>
                          <a:schemeClr val="dk1"/>
                        </a:solidFill>
                        <a:latin typeface="+mn-lt"/>
                        <a:ea typeface="+mn-ea"/>
                        <a:cs typeface="+mn-cs"/>
                      </a:endParaRPr>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noProof="0" dirty="0">
                          <a:solidFill>
                            <a:schemeClr val="dk1"/>
                          </a:solidFill>
                          <a:latin typeface="+mn-lt"/>
                          <a:ea typeface="+mn-ea"/>
                          <a:cs typeface="+mn-cs"/>
                        </a:rPr>
                        <a:t>Mesh size</a:t>
                      </a:r>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endParaRPr lang="en-US" sz="1200" dirty="0"/>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95275851"/>
                  </a:ext>
                </a:extLst>
              </a:tr>
              <a:tr h="274828">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noProof="0" dirty="0">
                          <a:solidFill>
                            <a:schemeClr val="dk1"/>
                          </a:solidFill>
                          <a:latin typeface="+mn-lt"/>
                          <a:ea typeface="+mn-ea"/>
                          <a:cs typeface="+mn-cs"/>
                        </a:rPr>
                        <a:t>Tool temperature during cooling</a:t>
                      </a:r>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noProof="0" dirty="0">
                        <a:solidFill>
                          <a:schemeClr val="dk1"/>
                        </a:solidFill>
                        <a:latin typeface="+mn-lt"/>
                        <a:ea typeface="+mn-ea"/>
                        <a:cs typeface="+mn-cs"/>
                      </a:endParaRPr>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algn="l" defTabSz="914400" rtl="0" eaLnBrk="1" latinLnBrk="0" hangingPunct="1"/>
                      <a:r>
                        <a:rPr lang="en-GB" sz="1200" kern="1200" noProof="0" dirty="0">
                          <a:solidFill>
                            <a:schemeClr val="dk1"/>
                          </a:solidFill>
                          <a:latin typeface="+mn-lt"/>
                          <a:ea typeface="+mn-ea"/>
                          <a:cs typeface="+mn-cs"/>
                        </a:rPr>
                        <a:t>Mesh quality</a:t>
                      </a:r>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13521445"/>
                  </a:ext>
                </a:extLst>
              </a:tr>
              <a:tr h="274828">
                <a:tc>
                  <a:txBody>
                    <a:bodyPr/>
                    <a:lstStyle/>
                    <a:p>
                      <a:pPr marL="0" algn="l" defTabSz="914400" rtl="0" eaLnBrk="1" latinLnBrk="0" hangingPunct="1"/>
                      <a:r>
                        <a:rPr lang="en-GB" sz="1200" kern="1200" noProof="0" dirty="0">
                          <a:solidFill>
                            <a:schemeClr val="dk1"/>
                          </a:solidFill>
                          <a:latin typeface="+mn-lt"/>
                          <a:ea typeface="+mn-ea"/>
                          <a:cs typeface="+mn-cs"/>
                        </a:rPr>
                        <a:t>Middle plane</a:t>
                      </a:r>
                    </a:p>
                  </a:txBody>
                  <a:tcPr marL="36000" marR="36000" marT="468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ctr" defTabSz="914400" rtl="0" eaLnBrk="1" latinLnBrk="0" hangingPunct="1"/>
                      <a:endParaRPr lang="en-GB" sz="1200" kern="1200" noProof="0" dirty="0">
                        <a:solidFill>
                          <a:schemeClr val="dk1"/>
                        </a:solidFill>
                        <a:latin typeface="+mn-lt"/>
                        <a:ea typeface="+mn-ea"/>
                        <a:cs typeface="+mn-cs"/>
                      </a:endParaRPr>
                    </a:p>
                  </a:txBody>
                  <a:tcPr marL="36000" marR="36000" marT="468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0" algn="l" defTabSz="914400" rtl="0" eaLnBrk="1" latinLnBrk="0" hangingPunct="1"/>
                      <a:r>
                        <a:rPr lang="en-GB" sz="1200" kern="1200" noProof="0" dirty="0">
                          <a:solidFill>
                            <a:schemeClr val="dk1"/>
                          </a:solidFill>
                          <a:latin typeface="+mn-lt"/>
                          <a:ea typeface="+mn-ea"/>
                          <a:cs typeface="+mn-cs"/>
                        </a:rPr>
                        <a:t>shell body (DD)</a:t>
                      </a:r>
                    </a:p>
                  </a:txBody>
                  <a:tcPr marL="36000" marR="36000" marT="468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hMerge="1">
                  <a:txBody>
                    <a:bodyPr/>
                    <a:lstStyle/>
                    <a:p>
                      <a:pPr marL="0" algn="l" defTabSz="914400" rtl="0" eaLnBrk="1" latinLnBrk="0" hangingPunct="1"/>
                      <a:endParaRPr lang="en-GB" sz="120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endParaRPr lang="en-GB" sz="1200" kern="1200" noProof="0" dirty="0">
                        <a:solidFill>
                          <a:schemeClr val="dk1"/>
                        </a:solidFill>
                        <a:latin typeface="+mn-lt"/>
                        <a:ea typeface="+mn-ea"/>
                        <a:cs typeface="+mn-cs"/>
                      </a:endParaRPr>
                    </a:p>
                  </a:txBody>
                  <a:tcPr marL="36000" marR="36000" marT="468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algn="l" defTabSz="914400" rtl="0" eaLnBrk="1" latinLnBrk="0" hangingPunct="1"/>
                      <a:r>
                        <a:rPr lang="en-GB" sz="1200" kern="1200" noProof="0" dirty="0">
                          <a:solidFill>
                            <a:schemeClr val="dk1"/>
                          </a:solidFill>
                          <a:latin typeface="+mn-lt"/>
                          <a:ea typeface="+mn-ea"/>
                          <a:cs typeface="+mn-cs"/>
                        </a:rPr>
                        <a:t>3D mesh</a:t>
                      </a:r>
                    </a:p>
                  </a:txBody>
                  <a:tcPr marL="36000" marR="36000" marT="468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a:txBody>
                    <a:bodyPr/>
                    <a:lstStyle/>
                    <a:p>
                      <a:pPr algn="ctr"/>
                      <a:endParaRPr lang="en-US" sz="1200" dirty="0"/>
                    </a:p>
                  </a:txBody>
                  <a:tcPr marL="36000" marR="36000" marT="468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noProof="0" dirty="0">
                          <a:solidFill>
                            <a:schemeClr val="dk1"/>
                          </a:solidFill>
                          <a:latin typeface="+mn-lt"/>
                          <a:ea typeface="+mn-ea"/>
                          <a:cs typeface="+mn-cs"/>
                        </a:rPr>
                        <a:t>Number of mesh elements (part)</a:t>
                      </a:r>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endParaRPr lang="en-US" sz="1200" dirty="0"/>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6016475"/>
                  </a:ext>
                </a:extLst>
              </a:tr>
              <a:tr h="274828">
                <a:tc gridSpan="3">
                  <a:txBody>
                    <a:bodyPr/>
                    <a:lstStyle/>
                    <a:p>
                      <a:pPr marL="0" algn="l" defTabSz="914400" rtl="0" eaLnBrk="1" latinLnBrk="0" hangingPunct="1"/>
                      <a:r>
                        <a:rPr lang="en-GB" sz="1200" kern="1200" noProof="0" dirty="0" smtClean="0">
                          <a:solidFill>
                            <a:schemeClr val="dk1"/>
                          </a:solidFill>
                          <a:latin typeface="+mn-lt"/>
                          <a:ea typeface="+mn-ea"/>
                          <a:cs typeface="+mn-cs"/>
                        </a:rPr>
                        <a:t>Cooling BEM</a:t>
                      </a:r>
                      <a:endParaRPr lang="en-GB" sz="1200" kern="1200" noProof="0" dirty="0">
                        <a:solidFill>
                          <a:schemeClr val="dk1"/>
                        </a:solidFill>
                        <a:latin typeface="+mn-lt"/>
                        <a:ea typeface="+mn-ea"/>
                        <a:cs typeface="+mn-cs"/>
                      </a:endParaRPr>
                    </a:p>
                  </a:txBody>
                  <a:tcPr marL="36000" marR="36000" marT="4680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pPr marL="0" algn="ctr" defTabSz="914400" rtl="0" eaLnBrk="1" latinLnBrk="0" hangingPunct="1"/>
                      <a:endParaRPr lang="en-GB" sz="1200" kern="1200" noProof="0" dirty="0">
                        <a:solidFill>
                          <a:schemeClr val="dk1"/>
                        </a:solidFill>
                        <a:latin typeface="+mn-lt"/>
                        <a:ea typeface="+mn-ea"/>
                        <a:cs typeface="+mn-cs"/>
                      </a:endParaRPr>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algn="l" defTabSz="914400" rtl="0" eaLnBrk="1" latinLnBrk="0" hangingPunct="1"/>
                      <a:endParaRPr lang="en-GB" sz="1200" kern="1200" noProof="0" dirty="0">
                        <a:solidFill>
                          <a:schemeClr val="dk1"/>
                        </a:solidFill>
                        <a:latin typeface="+mn-lt"/>
                        <a:ea typeface="+mn-ea"/>
                        <a:cs typeface="+mn-cs"/>
                      </a:endParaRPr>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6A6A6"/>
                    </a:solidFill>
                  </a:tcPr>
                </a:tc>
                <a:tc>
                  <a:txBody>
                    <a:bodyPr/>
                    <a:lstStyle/>
                    <a:p>
                      <a:endParaRPr lang="en-US" sz="1200" dirty="0"/>
                    </a:p>
                  </a:txBody>
                  <a:tcPr marL="36000" marR="36000" marT="4680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0" algn="l" defTabSz="914400" rtl="0" eaLnBrk="1" latinLnBrk="0" hangingPunct="1"/>
                      <a:r>
                        <a:rPr lang="en-GB" sz="1200" kern="1200" noProof="0" dirty="0" smtClean="0">
                          <a:solidFill>
                            <a:schemeClr val="dk1"/>
                          </a:solidFill>
                          <a:latin typeface="+mn-lt"/>
                          <a:ea typeface="+mn-ea"/>
                          <a:cs typeface="+mn-cs"/>
                        </a:rPr>
                        <a:t>Cooling</a:t>
                      </a:r>
                      <a:r>
                        <a:rPr lang="en-GB" sz="1200" kern="1200" baseline="0" noProof="0" dirty="0" smtClean="0">
                          <a:solidFill>
                            <a:schemeClr val="dk1"/>
                          </a:solidFill>
                          <a:latin typeface="+mn-lt"/>
                          <a:ea typeface="+mn-ea"/>
                          <a:cs typeface="+mn-cs"/>
                        </a:rPr>
                        <a:t> FEM</a:t>
                      </a:r>
                      <a:endParaRPr lang="en-GB" sz="1200" kern="1200" noProof="0" dirty="0">
                        <a:solidFill>
                          <a:schemeClr val="dk1"/>
                        </a:solidFill>
                        <a:latin typeface="+mn-lt"/>
                        <a:ea typeface="+mn-ea"/>
                        <a:cs typeface="+mn-cs"/>
                      </a:endParaRPr>
                    </a:p>
                  </a:txBody>
                  <a:tcPr marL="36000" marR="36000" marT="4680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pPr marL="0" algn="ctr" defTabSz="914400" rtl="0" eaLnBrk="1" latinLnBrk="0" hangingPunct="1"/>
                      <a:endParaRPr lang="en-GB" sz="1200" kern="1200" noProof="0" dirty="0">
                        <a:solidFill>
                          <a:schemeClr val="dk1"/>
                        </a:solidFill>
                        <a:latin typeface="+mn-lt"/>
                        <a:ea typeface="+mn-ea"/>
                        <a:cs typeface="+mn-cs"/>
                      </a:endParaRPr>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algn="l" defTabSz="914400" rtl="0" eaLnBrk="1" latinLnBrk="0" hangingPunct="1"/>
                      <a:endParaRPr lang="en-GB" sz="1200" kern="1200" noProof="0" dirty="0">
                        <a:solidFill>
                          <a:schemeClr val="dk1"/>
                        </a:solidFill>
                        <a:latin typeface="+mn-lt"/>
                        <a:ea typeface="+mn-ea"/>
                        <a:cs typeface="+mn-cs"/>
                      </a:endParaRPr>
                    </a:p>
                  </a:txBody>
                  <a:tcPr marL="36000" marR="36000" marT="4680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endParaRPr lang="en-US" sz="1200" dirty="0"/>
                    </a:p>
                  </a:txBody>
                  <a:tcPr marL="36000" marR="36000" marT="4680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sz="1200" dirty="0"/>
                    </a:p>
                  </a:txBody>
                  <a:tcPr marL="36000" marR="36000" marT="4680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noProof="0" dirty="0">
                          <a:solidFill>
                            <a:schemeClr val="dk1"/>
                          </a:solidFill>
                          <a:latin typeface="+mn-lt"/>
                          <a:ea typeface="+mn-ea"/>
                          <a:cs typeface="+mn-cs"/>
                        </a:rPr>
                        <a:t>Number of mesh elements (</a:t>
                      </a:r>
                      <a:r>
                        <a:rPr lang="en-GB" sz="1200" kern="1200" noProof="0" dirty="0" err="1">
                          <a:solidFill>
                            <a:schemeClr val="dk1"/>
                          </a:solidFill>
                          <a:latin typeface="+mn-lt"/>
                          <a:ea typeface="+mn-ea"/>
                          <a:cs typeface="+mn-cs"/>
                        </a:rPr>
                        <a:t>mold</a:t>
                      </a:r>
                      <a:r>
                        <a:rPr lang="en-GB" sz="1200" kern="1200" noProof="0" dirty="0" smtClean="0">
                          <a:solidFill>
                            <a:schemeClr val="dk1"/>
                          </a:solidFill>
                          <a:latin typeface="+mn-lt"/>
                          <a:ea typeface="+mn-ea"/>
                          <a:cs typeface="+mn-cs"/>
                        </a:rPr>
                        <a:t>) **</a:t>
                      </a:r>
                      <a:endParaRPr lang="en-GB" sz="1200" kern="1200" noProof="0" dirty="0">
                        <a:solidFill>
                          <a:schemeClr val="dk1"/>
                        </a:solidFill>
                        <a:latin typeface="+mn-lt"/>
                        <a:ea typeface="+mn-ea"/>
                        <a:cs typeface="+mn-cs"/>
                      </a:endParaRPr>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endParaRPr lang="en-US" sz="1200" dirty="0"/>
                    </a:p>
                  </a:txBody>
                  <a:tcPr marL="36000" marR="36000" marT="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52605430"/>
                  </a:ext>
                </a:extLst>
              </a:tr>
            </a:tbl>
          </a:graphicData>
        </a:graphic>
      </p:graphicFrame>
      <p:sp>
        <p:nvSpPr>
          <p:cNvPr id="7" name="TextBox 13"/>
          <p:cNvSpPr txBox="1"/>
          <p:nvPr/>
        </p:nvSpPr>
        <p:spPr>
          <a:xfrm>
            <a:off x="355600" y="6375400"/>
            <a:ext cx="5905500" cy="115416"/>
          </a:xfrm>
          <a:prstGeom prst="rect">
            <a:avLst/>
          </a:prstGeom>
          <a:noFill/>
        </p:spPr>
        <p:txBody>
          <a:bodyPr vert="horz" wrap="square" lIns="0" tIns="0" rIns="0" bIns="0" rtlCol="0">
            <a:spAutoFit/>
          </a:bodyPr>
          <a:lstStyle/>
          <a:p>
            <a:pPr>
              <a:lnSpc>
                <a:spcPts val="920"/>
              </a:lnSpc>
            </a:pPr>
            <a:r>
              <a:rPr lang="en-CA" sz="803" spc="300" dirty="0">
                <a:solidFill>
                  <a:srgbClr val="000000"/>
                </a:solidFill>
                <a:latin typeface="Arial"/>
                <a:cs typeface="Arial"/>
              </a:rPr>
              <a:t>BSH Hausgeräte GmbH / Product Division Consumer Products</a:t>
            </a:r>
          </a:p>
        </p:txBody>
      </p:sp>
      <p:sp>
        <p:nvSpPr>
          <p:cNvPr id="8" name="TextBox 14"/>
          <p:cNvSpPr txBox="1"/>
          <p:nvPr/>
        </p:nvSpPr>
        <p:spPr>
          <a:xfrm>
            <a:off x="7518400" y="6375400"/>
            <a:ext cx="1838645" cy="115416"/>
          </a:xfrm>
          <a:prstGeom prst="rect">
            <a:avLst/>
          </a:prstGeom>
          <a:noFill/>
        </p:spPr>
        <p:txBody>
          <a:bodyPr vert="horz" wrap="none" lIns="0" tIns="0" rIns="0" bIns="0" rtlCol="0">
            <a:spAutoFit/>
          </a:bodyPr>
          <a:lstStyle/>
          <a:p>
            <a:pPr>
              <a:lnSpc>
                <a:spcPts val="920"/>
              </a:lnSpc>
            </a:pPr>
            <a:r>
              <a:rPr lang="en-CA" sz="803" dirty="0">
                <a:solidFill>
                  <a:srgbClr val="000000"/>
                </a:solidFill>
                <a:latin typeface="Arial"/>
                <a:cs typeface="Arial"/>
              </a:rPr>
              <a:t>MF Report </a:t>
            </a:r>
            <a:r>
              <a:rPr lang="en-CA" sz="803" dirty="0" smtClean="0">
                <a:solidFill>
                  <a:srgbClr val="000000"/>
                </a:solidFill>
                <a:latin typeface="Arial"/>
                <a:cs typeface="Arial"/>
              </a:rPr>
              <a:t>(Version 08/2021) </a:t>
            </a:r>
            <a:r>
              <a:rPr lang="en-CA" sz="803" dirty="0">
                <a:solidFill>
                  <a:srgbClr val="000000"/>
                </a:solidFill>
                <a:latin typeface="Arial"/>
                <a:cs typeface="Arial"/>
              </a:rPr>
              <a:t>I Page: </a:t>
            </a:r>
            <a:fld id="{DC2CED4D-9EBB-46B0-9FDD-8A76FA4AB74B}" type="slidenum">
              <a:rPr lang="en-CA" sz="803" smtClean="0">
                <a:solidFill>
                  <a:srgbClr val="000000"/>
                </a:solidFill>
                <a:latin typeface="Arial"/>
                <a:cs typeface="Arial"/>
              </a:rPr>
              <a:t>27</a:t>
            </a:fld>
            <a:endParaRPr lang="en-CA" sz="803" dirty="0">
              <a:solidFill>
                <a:srgbClr val="000000"/>
              </a:solidFill>
              <a:latin typeface="Arial"/>
              <a:cs typeface="Arial"/>
            </a:endParaRPr>
          </a:p>
        </p:txBody>
      </p:sp>
      <p:sp>
        <p:nvSpPr>
          <p:cNvPr id="9" name="Titel 1"/>
          <p:cNvSpPr txBox="1">
            <a:spLocks/>
          </p:cNvSpPr>
          <p:nvPr/>
        </p:nvSpPr>
        <p:spPr>
          <a:xfrm>
            <a:off x="368300" y="383477"/>
            <a:ext cx="9081070" cy="56765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CA" sz="3200" dirty="0"/>
              <a:t>General Information</a:t>
            </a:r>
            <a:endParaRPr lang="en-GB" sz="3200" dirty="0"/>
          </a:p>
        </p:txBody>
      </p:sp>
      <p:sp>
        <p:nvSpPr>
          <p:cNvPr id="6" name="Textfeld 5"/>
          <p:cNvSpPr txBox="1"/>
          <p:nvPr/>
        </p:nvSpPr>
        <p:spPr>
          <a:xfrm>
            <a:off x="7793186" y="823670"/>
            <a:ext cx="1449866" cy="415498"/>
          </a:xfrm>
          <a:prstGeom prst="rect">
            <a:avLst/>
          </a:prstGeom>
          <a:noFill/>
        </p:spPr>
        <p:txBody>
          <a:bodyPr wrap="square" rtlCol="0">
            <a:spAutoFit/>
          </a:bodyPr>
          <a:lstStyle/>
          <a:p>
            <a:r>
              <a:rPr lang="en-US" sz="1050" i="1" dirty="0" smtClean="0"/>
              <a:t>*    only </a:t>
            </a:r>
            <a:r>
              <a:rPr lang="en-US" sz="1050" i="1" dirty="0"/>
              <a:t>for </a:t>
            </a:r>
            <a:r>
              <a:rPr lang="en-US" sz="1050" i="1" dirty="0" smtClean="0"/>
              <a:t>2K-Parts</a:t>
            </a:r>
          </a:p>
          <a:p>
            <a:r>
              <a:rPr lang="en-US" sz="1050" i="1" dirty="0" smtClean="0"/>
              <a:t>**  only for Step C</a:t>
            </a:r>
            <a:endParaRPr lang="en-US" sz="1050" i="1" dirty="0"/>
          </a:p>
        </p:txBody>
      </p:sp>
      <p:sp>
        <p:nvSpPr>
          <p:cNvPr id="10" name="Textfeld 9"/>
          <p:cNvSpPr txBox="1"/>
          <p:nvPr/>
        </p:nvSpPr>
        <p:spPr>
          <a:xfrm>
            <a:off x="299675" y="839515"/>
            <a:ext cx="8632148" cy="415498"/>
          </a:xfrm>
          <a:prstGeom prst="rect">
            <a:avLst/>
          </a:prstGeom>
          <a:noFill/>
        </p:spPr>
        <p:txBody>
          <a:bodyPr wrap="square" rtlCol="0">
            <a:spAutoFit/>
          </a:bodyPr>
          <a:lstStyle/>
          <a:p>
            <a:r>
              <a:rPr lang="en-US" sz="1050" dirty="0">
                <a:solidFill>
                  <a:schemeClr val="dk1"/>
                </a:solidFill>
              </a:rPr>
              <a:t>Screenshots of the input mask </a:t>
            </a:r>
            <a:r>
              <a:rPr lang="en-US" sz="1050" dirty="0" smtClean="0">
                <a:solidFill>
                  <a:schemeClr val="dk1"/>
                </a:solidFill>
              </a:rPr>
              <a:t>for Basic data of simulation is </a:t>
            </a:r>
            <a:r>
              <a:rPr lang="en-US" sz="1050" dirty="0">
                <a:solidFill>
                  <a:schemeClr val="dk1"/>
                </a:solidFill>
              </a:rPr>
              <a:t>sufficient if all information are readable.</a:t>
            </a:r>
          </a:p>
          <a:p>
            <a:r>
              <a:rPr lang="en-US" sz="1050" dirty="0">
                <a:solidFill>
                  <a:schemeClr val="dk1"/>
                </a:solidFill>
              </a:rPr>
              <a:t>If a replacement material is used, a justification for the chosen material shall be given</a:t>
            </a:r>
            <a:r>
              <a:rPr lang="en-US" sz="1050" dirty="0" smtClean="0">
                <a:solidFill>
                  <a:schemeClr val="dk1"/>
                </a:solidFill>
              </a:rPr>
              <a:t>.</a:t>
            </a:r>
            <a:endParaRPr lang="en-US" sz="1050" dirty="0">
              <a:solidFill>
                <a:schemeClr val="dk1"/>
              </a:solidFill>
            </a:endParaRPr>
          </a:p>
        </p:txBody>
      </p:sp>
    </p:spTree>
    <p:extLst>
      <p:ext uri="{BB962C8B-B14F-4D97-AF65-F5344CB8AC3E}">
        <p14:creationId xmlns:p14="http://schemas.microsoft.com/office/powerpoint/2010/main" val="39919771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368300" y="383477"/>
            <a:ext cx="9081070" cy="567659"/>
          </a:xfrm>
        </p:spPr>
        <p:txBody>
          <a:bodyPr>
            <a:noAutofit/>
          </a:bodyPr>
          <a:lstStyle/>
          <a:p>
            <a:pPr algn="l"/>
            <a:r>
              <a:rPr lang="en-GB" sz="3200" dirty="0"/>
              <a:t>Material Processing Parameters</a:t>
            </a:r>
            <a:endParaRPr lang="en-GB" sz="3200" noProof="0" dirty="0"/>
          </a:p>
        </p:txBody>
      </p:sp>
      <p:sp>
        <p:nvSpPr>
          <p:cNvPr id="5" name="TextBox 13"/>
          <p:cNvSpPr txBox="1"/>
          <p:nvPr/>
        </p:nvSpPr>
        <p:spPr>
          <a:xfrm>
            <a:off x="355600" y="6375400"/>
            <a:ext cx="5905500" cy="115416"/>
          </a:xfrm>
          <a:prstGeom prst="rect">
            <a:avLst/>
          </a:prstGeom>
          <a:noFill/>
        </p:spPr>
        <p:txBody>
          <a:bodyPr vert="horz" wrap="square" lIns="0" tIns="0" rIns="0" bIns="0" rtlCol="0">
            <a:spAutoFit/>
          </a:bodyPr>
          <a:lstStyle/>
          <a:p>
            <a:pPr>
              <a:lnSpc>
                <a:spcPts val="920"/>
              </a:lnSpc>
            </a:pPr>
            <a:r>
              <a:rPr lang="en-CA" sz="803" spc="300" dirty="0">
                <a:solidFill>
                  <a:srgbClr val="000000"/>
                </a:solidFill>
                <a:latin typeface="Arial"/>
                <a:cs typeface="Arial"/>
              </a:rPr>
              <a:t>BSH Hausgeräte GmbH / Product Division Consumer Products</a:t>
            </a:r>
          </a:p>
        </p:txBody>
      </p:sp>
      <p:sp>
        <p:nvSpPr>
          <p:cNvPr id="6" name="TextBox 14"/>
          <p:cNvSpPr txBox="1"/>
          <p:nvPr/>
        </p:nvSpPr>
        <p:spPr>
          <a:xfrm>
            <a:off x="7518400" y="6375400"/>
            <a:ext cx="1838645" cy="115416"/>
          </a:xfrm>
          <a:prstGeom prst="rect">
            <a:avLst/>
          </a:prstGeom>
          <a:noFill/>
        </p:spPr>
        <p:txBody>
          <a:bodyPr vert="horz" wrap="none" lIns="0" tIns="0" rIns="0" bIns="0" rtlCol="0">
            <a:spAutoFit/>
          </a:bodyPr>
          <a:lstStyle/>
          <a:p>
            <a:pPr>
              <a:lnSpc>
                <a:spcPts val="920"/>
              </a:lnSpc>
            </a:pPr>
            <a:r>
              <a:rPr lang="en-CA" sz="803" dirty="0">
                <a:solidFill>
                  <a:srgbClr val="000000"/>
                </a:solidFill>
                <a:latin typeface="Arial"/>
                <a:cs typeface="Arial"/>
              </a:rPr>
              <a:t>MF Report </a:t>
            </a:r>
            <a:r>
              <a:rPr lang="en-CA" sz="803" dirty="0" smtClean="0">
                <a:solidFill>
                  <a:srgbClr val="000000"/>
                </a:solidFill>
                <a:latin typeface="Arial"/>
                <a:cs typeface="Arial"/>
              </a:rPr>
              <a:t>(Version 08/2021) </a:t>
            </a:r>
            <a:r>
              <a:rPr lang="en-CA" sz="803" dirty="0">
                <a:solidFill>
                  <a:srgbClr val="000000"/>
                </a:solidFill>
                <a:latin typeface="Arial"/>
                <a:cs typeface="Arial"/>
              </a:rPr>
              <a:t>I Page: </a:t>
            </a:r>
            <a:fld id="{DC2CED4D-9EBB-46B0-9FDD-8A76FA4AB74B}" type="slidenum">
              <a:rPr lang="en-CA" sz="803" smtClean="0">
                <a:solidFill>
                  <a:srgbClr val="000000"/>
                </a:solidFill>
                <a:latin typeface="Arial"/>
                <a:cs typeface="Arial"/>
              </a:rPr>
              <a:t>28</a:t>
            </a:fld>
            <a:endParaRPr lang="en-CA" sz="803" dirty="0">
              <a:solidFill>
                <a:srgbClr val="000000"/>
              </a:solidFill>
              <a:latin typeface="Arial"/>
              <a:cs typeface="Arial"/>
            </a:endParaRPr>
          </a:p>
        </p:txBody>
      </p:sp>
      <p:sp>
        <p:nvSpPr>
          <p:cNvPr id="10" name="Textfeld 9"/>
          <p:cNvSpPr txBox="1"/>
          <p:nvPr/>
        </p:nvSpPr>
        <p:spPr>
          <a:xfrm>
            <a:off x="299675" y="839515"/>
            <a:ext cx="8632148" cy="415498"/>
          </a:xfrm>
          <a:prstGeom prst="rect">
            <a:avLst/>
          </a:prstGeom>
          <a:noFill/>
        </p:spPr>
        <p:txBody>
          <a:bodyPr wrap="square" rtlCol="0">
            <a:spAutoFit/>
          </a:bodyPr>
          <a:lstStyle/>
          <a:p>
            <a:r>
              <a:rPr lang="en-US" sz="1050" dirty="0">
                <a:solidFill>
                  <a:schemeClr val="dk1"/>
                </a:solidFill>
              </a:rPr>
              <a:t>Screenshots of the input mask are sufficient if all information are readable.</a:t>
            </a:r>
          </a:p>
          <a:p>
            <a:r>
              <a:rPr lang="en-US" sz="1050" dirty="0">
                <a:solidFill>
                  <a:schemeClr val="dk1"/>
                </a:solidFill>
              </a:rPr>
              <a:t>If a replacement material is used, a justification for the chosen material shall be given</a:t>
            </a:r>
            <a:r>
              <a:rPr lang="en-US" sz="1050" dirty="0" smtClean="0">
                <a:solidFill>
                  <a:schemeClr val="dk1"/>
                </a:solidFill>
              </a:rPr>
              <a:t>.</a:t>
            </a:r>
            <a:endParaRPr lang="en-US" sz="1050" dirty="0">
              <a:solidFill>
                <a:schemeClr val="dk1"/>
              </a:solidFill>
            </a:endParaRPr>
          </a:p>
        </p:txBody>
      </p:sp>
      <p:graphicFrame>
        <p:nvGraphicFramePr>
          <p:cNvPr id="14" name="Tabelle 13"/>
          <p:cNvGraphicFramePr>
            <a:graphicFrameLocks noGrp="1"/>
          </p:cNvGraphicFramePr>
          <p:nvPr>
            <p:extLst>
              <p:ext uri="{D42A27DB-BD31-4B8C-83A1-F6EECF244321}">
                <p14:modId xmlns:p14="http://schemas.microsoft.com/office/powerpoint/2010/main" val="1583682750"/>
              </p:ext>
            </p:extLst>
          </p:nvPr>
        </p:nvGraphicFramePr>
        <p:xfrm>
          <a:off x="356076" y="1212106"/>
          <a:ext cx="9119919" cy="5052799"/>
        </p:xfrm>
        <a:graphic>
          <a:graphicData uri="http://schemas.openxmlformats.org/drawingml/2006/table">
            <a:tbl>
              <a:tblPr firstRow="1" bandRow="1">
                <a:tableStyleId>{5C22544A-7EE6-4342-B048-85BDC9FD1C3A}</a:tableStyleId>
              </a:tblPr>
              <a:tblGrid>
                <a:gridCol w="1103061">
                  <a:extLst>
                    <a:ext uri="{9D8B030D-6E8A-4147-A177-3AD203B41FA5}">
                      <a16:colId xmlns:a16="http://schemas.microsoft.com/office/drawing/2014/main" val="1039159976"/>
                    </a:ext>
                  </a:extLst>
                </a:gridCol>
                <a:gridCol w="1186925">
                  <a:extLst>
                    <a:ext uri="{9D8B030D-6E8A-4147-A177-3AD203B41FA5}">
                      <a16:colId xmlns:a16="http://schemas.microsoft.com/office/drawing/2014/main" val="1949865441"/>
                    </a:ext>
                  </a:extLst>
                </a:gridCol>
                <a:gridCol w="479839">
                  <a:extLst>
                    <a:ext uri="{9D8B030D-6E8A-4147-A177-3AD203B41FA5}">
                      <a16:colId xmlns:a16="http://schemas.microsoft.com/office/drawing/2014/main" val="144968808"/>
                    </a:ext>
                  </a:extLst>
                </a:gridCol>
                <a:gridCol w="207520">
                  <a:extLst>
                    <a:ext uri="{9D8B030D-6E8A-4147-A177-3AD203B41FA5}">
                      <a16:colId xmlns:a16="http://schemas.microsoft.com/office/drawing/2014/main" val="1128753861"/>
                    </a:ext>
                  </a:extLst>
                </a:gridCol>
                <a:gridCol w="131847">
                  <a:extLst>
                    <a:ext uri="{9D8B030D-6E8A-4147-A177-3AD203B41FA5}">
                      <a16:colId xmlns:a16="http://schemas.microsoft.com/office/drawing/2014/main" val="3907517310"/>
                    </a:ext>
                  </a:extLst>
                </a:gridCol>
                <a:gridCol w="361437">
                  <a:extLst>
                    <a:ext uri="{9D8B030D-6E8A-4147-A177-3AD203B41FA5}">
                      <a16:colId xmlns:a16="http://schemas.microsoft.com/office/drawing/2014/main" val="1065183104"/>
                    </a:ext>
                  </a:extLst>
                </a:gridCol>
                <a:gridCol w="173507">
                  <a:extLst>
                    <a:ext uri="{9D8B030D-6E8A-4147-A177-3AD203B41FA5}">
                      <a16:colId xmlns:a16="http://schemas.microsoft.com/office/drawing/2014/main" val="675664469"/>
                    </a:ext>
                  </a:extLst>
                </a:gridCol>
                <a:gridCol w="340707">
                  <a:extLst>
                    <a:ext uri="{9D8B030D-6E8A-4147-A177-3AD203B41FA5}">
                      <a16:colId xmlns:a16="http://schemas.microsoft.com/office/drawing/2014/main" val="1295597766"/>
                    </a:ext>
                  </a:extLst>
                </a:gridCol>
                <a:gridCol w="316737">
                  <a:extLst>
                    <a:ext uri="{9D8B030D-6E8A-4147-A177-3AD203B41FA5}">
                      <a16:colId xmlns:a16="http://schemas.microsoft.com/office/drawing/2014/main" val="2137074305"/>
                    </a:ext>
                  </a:extLst>
                </a:gridCol>
                <a:gridCol w="234924">
                  <a:extLst>
                    <a:ext uri="{9D8B030D-6E8A-4147-A177-3AD203B41FA5}">
                      <a16:colId xmlns:a16="http://schemas.microsoft.com/office/drawing/2014/main" val="4180849954"/>
                    </a:ext>
                  </a:extLst>
                </a:gridCol>
                <a:gridCol w="394421">
                  <a:extLst>
                    <a:ext uri="{9D8B030D-6E8A-4147-A177-3AD203B41FA5}">
                      <a16:colId xmlns:a16="http://schemas.microsoft.com/office/drawing/2014/main" val="3742512204"/>
                    </a:ext>
                  </a:extLst>
                </a:gridCol>
                <a:gridCol w="1366798">
                  <a:extLst>
                    <a:ext uri="{9D8B030D-6E8A-4147-A177-3AD203B41FA5}">
                      <a16:colId xmlns:a16="http://schemas.microsoft.com/office/drawing/2014/main" val="2324655080"/>
                    </a:ext>
                  </a:extLst>
                </a:gridCol>
                <a:gridCol w="805559">
                  <a:extLst>
                    <a:ext uri="{9D8B030D-6E8A-4147-A177-3AD203B41FA5}">
                      <a16:colId xmlns:a16="http://schemas.microsoft.com/office/drawing/2014/main" val="2012870855"/>
                    </a:ext>
                  </a:extLst>
                </a:gridCol>
                <a:gridCol w="660100">
                  <a:extLst>
                    <a:ext uri="{9D8B030D-6E8A-4147-A177-3AD203B41FA5}">
                      <a16:colId xmlns:a16="http://schemas.microsoft.com/office/drawing/2014/main" val="850379346"/>
                    </a:ext>
                  </a:extLst>
                </a:gridCol>
                <a:gridCol w="701639">
                  <a:extLst>
                    <a:ext uri="{9D8B030D-6E8A-4147-A177-3AD203B41FA5}">
                      <a16:colId xmlns:a16="http://schemas.microsoft.com/office/drawing/2014/main" val="1640286308"/>
                    </a:ext>
                  </a:extLst>
                </a:gridCol>
                <a:gridCol w="654898">
                  <a:extLst>
                    <a:ext uri="{9D8B030D-6E8A-4147-A177-3AD203B41FA5}">
                      <a16:colId xmlns:a16="http://schemas.microsoft.com/office/drawing/2014/main" val="808133473"/>
                    </a:ext>
                  </a:extLst>
                </a:gridCol>
              </a:tblGrid>
              <a:tr h="0">
                <a:tc gridSpan="16">
                  <a:txBody>
                    <a:bodyPr/>
                    <a:lstStyle/>
                    <a:p>
                      <a:pPr algn="ctr">
                        <a:lnSpc>
                          <a:spcPts val="1200"/>
                        </a:lnSpc>
                      </a:pPr>
                      <a:r>
                        <a:rPr lang="en-GB" sz="1200" noProof="0" dirty="0"/>
                        <a:t>Material Description &amp; Material Database</a:t>
                      </a: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hMerge="1">
                  <a:txBody>
                    <a:bodyPr/>
                    <a:lstStyle/>
                    <a:p>
                      <a:endParaRPr lang="en-US"/>
                    </a:p>
                  </a:txBody>
                  <a:tcPr/>
                </a:tc>
                <a:tc hMerge="1">
                  <a:txBody>
                    <a:bodyPr/>
                    <a:lstStyle/>
                    <a:p>
                      <a:endParaRPr lang="de-DE"/>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de-DE" dirty="0"/>
                    </a:p>
                  </a:txBody>
                  <a:tcPr>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hMerge="1">
                  <a:txBody>
                    <a:bodyPr/>
                    <a:lstStyle/>
                    <a:p>
                      <a:endParaRPr lang="de-DE"/>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35016606"/>
                  </a:ext>
                </a:extLst>
              </a:tr>
              <a:tr h="258225">
                <a:tc gridSpan="2">
                  <a:txBody>
                    <a:bodyPr/>
                    <a:lstStyle/>
                    <a:p>
                      <a:r>
                        <a:rPr lang="en-GB" sz="1050" noProof="0" dirty="0"/>
                        <a:t>Material Name</a:t>
                      </a: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gridSpan="9">
                  <a:txBody>
                    <a:bodyPr/>
                    <a:lstStyle/>
                    <a:p>
                      <a:endParaRPr lang="en-GB" sz="1050" noProof="0" dirty="0"/>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r>
                        <a:rPr lang="en-GB" sz="1050" noProof="0" dirty="0"/>
                        <a:t>Material Family</a:t>
                      </a: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gridSpan="3">
                  <a:txBody>
                    <a:bodyPr/>
                    <a:lstStyle/>
                    <a:p>
                      <a:endParaRPr lang="en-GB" sz="1050" noProof="0" dirty="0"/>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82792319"/>
                  </a:ext>
                </a:extLst>
              </a:tr>
              <a:tr h="258225">
                <a:tc>
                  <a:txBody>
                    <a:bodyPr/>
                    <a:lstStyle/>
                    <a:p>
                      <a:r>
                        <a:rPr lang="en-GB" sz="1050" noProof="0" dirty="0"/>
                        <a:t>Test Date *</a:t>
                      </a: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endParaRPr lang="en-GB" sz="1050" noProof="0" dirty="0"/>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r>
                        <a:rPr lang="en-GB" sz="1050" noProof="0" dirty="0"/>
                        <a:t>Last Modification *</a:t>
                      </a: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endParaRPr lang="en-GB" sz="1050" noProof="0" dirty="0"/>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r>
                        <a:rPr lang="en-GB" sz="1050" noProof="0" dirty="0"/>
                        <a:t>Material Structure</a:t>
                      </a: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gridSpan="3">
                  <a:txBody>
                    <a:bodyPr/>
                    <a:lstStyle/>
                    <a:p>
                      <a:endParaRPr lang="en-GB" sz="1050" noProof="0" dirty="0"/>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11326855"/>
                  </a:ext>
                </a:extLst>
              </a:tr>
              <a:tr h="255389">
                <a:tc gridSpan="2">
                  <a:txBody>
                    <a:bodyPr/>
                    <a:lstStyle/>
                    <a:p>
                      <a:r>
                        <a:rPr lang="en-GB" sz="1050" noProof="0" dirty="0"/>
                        <a:t>Material Data Completeness Indicator *</a:t>
                      </a: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noProof="0" dirty="0"/>
                        <a:t>Gold</a:t>
                      </a:r>
                    </a:p>
                  </a:txBody>
                  <a:tcPr marL="36000" marR="7200" marT="28800" marB="288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gridSpan="2">
                  <a:txBody>
                    <a:bodyPr/>
                    <a:lstStyle/>
                    <a:p>
                      <a:pPr algn="ctr"/>
                      <a:endParaRPr lang="en-GB" sz="1050" noProof="0" dirty="0"/>
                    </a:p>
                  </a:txBody>
                  <a:tcPr marL="36000" marR="7200" marT="28800" marB="288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GB" sz="1050" noProof="0" dirty="0"/>
                    </a:p>
                  </a:txBody>
                  <a:tcPr/>
                </a:tc>
                <a:tc gridSpan="2">
                  <a:txBody>
                    <a:bodyPr/>
                    <a:lstStyle/>
                    <a:p>
                      <a:r>
                        <a:rPr lang="en-GB" sz="1050" noProof="0" dirty="0"/>
                        <a:t>Silver</a:t>
                      </a:r>
                    </a:p>
                  </a:txBody>
                  <a:tcPr marL="36000" marR="7200" marT="28800" marB="288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dirty="0"/>
                    </a:p>
                  </a:txBody>
                  <a:tcPr/>
                </a:tc>
                <a:tc>
                  <a:txBody>
                    <a:bodyPr/>
                    <a:lstStyle/>
                    <a:p>
                      <a:pPr marL="0" algn="l" defTabSz="914400" rtl="0" eaLnBrk="1" latinLnBrk="0" hangingPunct="1"/>
                      <a:endParaRPr lang="en-US" sz="1050" kern="1200" dirty="0">
                        <a:solidFill>
                          <a:schemeClr val="dk1"/>
                        </a:solidFill>
                        <a:latin typeface="+mn-lt"/>
                        <a:ea typeface="+mn-ea"/>
                        <a:cs typeface="+mn-cs"/>
                      </a:endParaRPr>
                    </a:p>
                  </a:txBody>
                  <a:tcPr marL="36000" marR="7200" marT="28800" marB="288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lang="en-GB" sz="1050" noProof="0" dirty="0"/>
                        <a:t>Bronze</a:t>
                      </a:r>
                    </a:p>
                  </a:txBody>
                  <a:tcPr marL="36000" marR="7200" marT="28800" marB="288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a:txBody>
                    <a:bodyPr/>
                    <a:lstStyle/>
                    <a:p>
                      <a:pPr algn="ctr"/>
                      <a:endParaRPr lang="en-GB" sz="1050" noProof="0" dirty="0"/>
                    </a:p>
                  </a:txBody>
                  <a:tcPr marL="36000" marR="7200" marT="28800" marB="288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lang="en-GB" sz="1050" noProof="0" dirty="0"/>
                        <a:t>Fillers</a:t>
                      </a: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gridSpan="3">
                  <a:txBody>
                    <a:bodyPr/>
                    <a:lstStyle/>
                    <a:p>
                      <a:endParaRPr lang="en-GB" sz="1050" noProof="0" dirty="0"/>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93767891"/>
                  </a:ext>
                </a:extLst>
              </a:tr>
              <a:tr h="123184">
                <a:tc gridSpan="16">
                  <a:txBody>
                    <a:bodyPr/>
                    <a:lstStyle/>
                    <a:p>
                      <a:pPr marL="0" algn="ctr" defTabSz="914400" rtl="0" eaLnBrk="1" latinLnBrk="0" hangingPunct="1">
                        <a:lnSpc>
                          <a:spcPts val="1200"/>
                        </a:lnSpc>
                      </a:pPr>
                      <a:r>
                        <a:rPr lang="en-GB" sz="1200" b="1" kern="1200" noProof="0" dirty="0">
                          <a:solidFill>
                            <a:schemeClr val="lt1"/>
                          </a:solidFill>
                          <a:latin typeface="+mn-lt"/>
                          <a:ea typeface="+mn-ea"/>
                          <a:cs typeface="+mn-cs"/>
                        </a:rPr>
                        <a:t>Processing Parameters</a:t>
                      </a: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hMerge="1">
                  <a:txBody>
                    <a:bodyPr/>
                    <a:lstStyle/>
                    <a:p>
                      <a:endParaRPr lang="en-US"/>
                    </a:p>
                  </a:txBody>
                  <a:tcPr/>
                </a:tc>
                <a:tc hMerge="1">
                  <a:txBody>
                    <a:bodyPr/>
                    <a:lstStyle/>
                    <a:p>
                      <a:endParaRPr lang="de-DE"/>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de-DE"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hMerge="1">
                  <a:txBody>
                    <a:bodyPr/>
                    <a:lstStyle/>
                    <a:p>
                      <a:endParaRPr lang="de-DE"/>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36477854"/>
                  </a:ext>
                </a:extLst>
              </a:tr>
              <a:tr h="191542">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kern="1200" noProof="0" dirty="0" err="1">
                          <a:solidFill>
                            <a:schemeClr val="dk1"/>
                          </a:solidFill>
                          <a:latin typeface="+mn-lt"/>
                          <a:ea typeface="+mn-ea"/>
                          <a:cs typeface="+mn-cs"/>
                        </a:rPr>
                        <a:t>Mold</a:t>
                      </a:r>
                      <a:r>
                        <a:rPr lang="en-GB" sz="1050" kern="1200" noProof="0" dirty="0">
                          <a:solidFill>
                            <a:schemeClr val="dk1"/>
                          </a:solidFill>
                          <a:latin typeface="+mn-lt"/>
                          <a:ea typeface="+mn-ea"/>
                          <a:cs typeface="+mn-cs"/>
                        </a:rPr>
                        <a:t> Temperature [°C]</a:t>
                      </a: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gridSpan="9">
                  <a:txBody>
                    <a:bodyPr/>
                    <a:lstStyle/>
                    <a:p>
                      <a:endParaRPr lang="en-GB" sz="1050" noProof="0" dirty="0"/>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r>
                        <a:rPr lang="en-GB" sz="1050" noProof="0" dirty="0"/>
                        <a:t>Maximum Shear Stress </a:t>
                      </a:r>
                      <a:r>
                        <a:rPr lang="en-GB" sz="1050" kern="1200" noProof="0" dirty="0">
                          <a:solidFill>
                            <a:schemeClr val="dk1"/>
                          </a:solidFill>
                          <a:latin typeface="+mn-lt"/>
                          <a:ea typeface="+mn-ea"/>
                          <a:cs typeface="+mn-cs"/>
                        </a:rPr>
                        <a:t>[N/mm²]</a:t>
                      </a:r>
                      <a:endParaRPr lang="en-GB" sz="1050" noProof="0" dirty="0"/>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gridSpan="3">
                  <a:txBody>
                    <a:bodyPr/>
                    <a:lstStyle/>
                    <a:p>
                      <a:endParaRPr lang="en-GB" sz="1050" noProof="0" dirty="0"/>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43320265"/>
                  </a:ext>
                </a:extLst>
              </a:tr>
              <a:tr h="191542">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kern="1200" noProof="0" dirty="0" err="1">
                          <a:solidFill>
                            <a:schemeClr val="dk1"/>
                          </a:solidFill>
                          <a:latin typeface="+mn-lt"/>
                          <a:ea typeface="+mn-ea"/>
                          <a:cs typeface="+mn-cs"/>
                        </a:rPr>
                        <a:t>Mold</a:t>
                      </a:r>
                      <a:r>
                        <a:rPr lang="en-GB" sz="1050" kern="1200" noProof="0" dirty="0">
                          <a:solidFill>
                            <a:schemeClr val="dk1"/>
                          </a:solidFill>
                          <a:latin typeface="+mn-lt"/>
                          <a:ea typeface="+mn-ea"/>
                          <a:cs typeface="+mn-cs"/>
                        </a:rPr>
                        <a:t> Temperature</a:t>
                      </a:r>
                      <a:r>
                        <a:rPr lang="en-GB" sz="1050" kern="1200" baseline="0" noProof="0" dirty="0">
                          <a:solidFill>
                            <a:schemeClr val="dk1"/>
                          </a:solidFill>
                          <a:latin typeface="+mn-lt"/>
                          <a:ea typeface="+mn-ea"/>
                          <a:cs typeface="+mn-cs"/>
                        </a:rPr>
                        <a:t> range </a:t>
                      </a:r>
                      <a:r>
                        <a:rPr lang="en-GB" sz="1050" kern="1200" noProof="0" dirty="0">
                          <a:solidFill>
                            <a:schemeClr val="dk1"/>
                          </a:solidFill>
                          <a:latin typeface="+mn-lt"/>
                          <a:ea typeface="+mn-ea"/>
                          <a:cs typeface="+mn-cs"/>
                        </a:rPr>
                        <a:t>[°C]</a:t>
                      </a: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gridSpan="2">
                  <a:txBody>
                    <a:bodyPr/>
                    <a:lstStyle/>
                    <a:p>
                      <a:pPr marL="0" algn="l" defTabSz="914400" rtl="0" eaLnBrk="1" latinLnBrk="0" hangingPunct="1"/>
                      <a:r>
                        <a:rPr lang="en-US" sz="1050" kern="1200" dirty="0">
                          <a:solidFill>
                            <a:schemeClr val="dk1"/>
                          </a:solidFill>
                          <a:latin typeface="+mn-lt"/>
                          <a:ea typeface="+mn-ea"/>
                          <a:cs typeface="+mn-cs"/>
                        </a:rPr>
                        <a:t>min.</a:t>
                      </a: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gridSpan="3">
                  <a:txBody>
                    <a:bodyPr/>
                    <a:lstStyle/>
                    <a:p>
                      <a:pPr marL="0" algn="l" defTabSz="914400" rtl="0" eaLnBrk="1" latinLnBrk="0" hangingPunct="1"/>
                      <a:endParaRPr lang="en-US" sz="1050" kern="1200" dirty="0">
                        <a:solidFill>
                          <a:schemeClr val="dk1"/>
                        </a:solidFill>
                        <a:latin typeface="+mn-lt"/>
                        <a:ea typeface="+mn-ea"/>
                        <a:cs typeface="+mn-cs"/>
                      </a:endParaRP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pPr marL="0" algn="l" defTabSz="914400" rtl="0" eaLnBrk="1" latinLnBrk="0" hangingPunct="1"/>
                      <a:endParaRPr lang="en-US" sz="1050" kern="1200" dirty="0">
                        <a:solidFill>
                          <a:schemeClr val="dk1"/>
                        </a:solidFill>
                        <a:latin typeface="+mn-lt"/>
                        <a:ea typeface="+mn-ea"/>
                        <a:cs typeface="+mn-cs"/>
                      </a:endParaRPr>
                    </a:p>
                  </a:txBody>
                  <a:tcPr marL="36000" marR="7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algn="l" defTabSz="914400" rtl="0" eaLnBrk="1" latinLnBrk="0" hangingPunct="1"/>
                      <a:r>
                        <a:rPr lang="en-US" sz="1050" kern="1200" dirty="0">
                          <a:solidFill>
                            <a:schemeClr val="dk1"/>
                          </a:solidFill>
                          <a:latin typeface="+mn-lt"/>
                          <a:ea typeface="+mn-ea"/>
                          <a:cs typeface="+mn-cs"/>
                        </a:rPr>
                        <a:t>max.</a:t>
                      </a: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gridSpan="2">
                  <a:txBody>
                    <a:bodyPr/>
                    <a:lstStyle/>
                    <a:p>
                      <a:pPr marL="0" algn="l" defTabSz="914400" rtl="0" eaLnBrk="1" latinLnBrk="0" hangingPunct="1"/>
                      <a:endParaRPr lang="en-US" sz="1050" kern="1200" dirty="0">
                        <a:solidFill>
                          <a:schemeClr val="dk1"/>
                        </a:solidFill>
                        <a:latin typeface="+mn-lt"/>
                        <a:ea typeface="+mn-ea"/>
                        <a:cs typeface="+mn-cs"/>
                      </a:endParaRP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kern="1200" noProof="0" dirty="0">
                          <a:solidFill>
                            <a:schemeClr val="dk1"/>
                          </a:solidFill>
                          <a:latin typeface="+mn-lt"/>
                          <a:ea typeface="+mn-ea"/>
                          <a:cs typeface="+mn-cs"/>
                        </a:rPr>
                        <a:t>Maximum Shear Rate [1/s]</a:t>
                      </a: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gridSpan="3">
                  <a:txBody>
                    <a:bodyPr/>
                    <a:lstStyle/>
                    <a:p>
                      <a:endParaRPr lang="en-GB" sz="1050" noProof="0" dirty="0"/>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22018117"/>
                  </a:ext>
                </a:extLst>
              </a:tr>
              <a:tr h="191542">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kern="1200" noProof="0" dirty="0">
                          <a:solidFill>
                            <a:schemeClr val="dk1"/>
                          </a:solidFill>
                          <a:latin typeface="+mn-lt"/>
                          <a:ea typeface="+mn-ea"/>
                          <a:cs typeface="+mn-cs"/>
                        </a:rPr>
                        <a:t>Melt Temperature [°C]</a:t>
                      </a: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gridSpan="9">
                  <a:txBody>
                    <a:bodyPr/>
                    <a:lstStyle/>
                    <a:p>
                      <a:endParaRPr lang="en-GB" sz="1050" noProof="0" dirty="0"/>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r>
                        <a:rPr lang="en-GB" sz="1050" noProof="0" dirty="0"/>
                        <a:t>Transition Temperature </a:t>
                      </a:r>
                      <a:r>
                        <a:rPr lang="en-GB" sz="1050" kern="1200" noProof="0" dirty="0">
                          <a:solidFill>
                            <a:schemeClr val="dk1"/>
                          </a:solidFill>
                          <a:latin typeface="+mn-lt"/>
                          <a:ea typeface="+mn-ea"/>
                          <a:cs typeface="+mn-cs"/>
                        </a:rPr>
                        <a:t>[°C]</a:t>
                      </a:r>
                      <a:endParaRPr lang="en-GB" sz="1050" noProof="0" dirty="0"/>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gridSpan="3">
                  <a:txBody>
                    <a:bodyPr/>
                    <a:lstStyle/>
                    <a:p>
                      <a:endParaRPr lang="en-GB" sz="1050" noProof="0" dirty="0"/>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13686973"/>
                  </a:ext>
                </a:extLst>
              </a:tr>
              <a:tr h="191542">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kern="1200" noProof="0" dirty="0">
                          <a:solidFill>
                            <a:schemeClr val="dk1"/>
                          </a:solidFill>
                          <a:latin typeface="+mn-lt"/>
                          <a:ea typeface="+mn-ea"/>
                          <a:cs typeface="+mn-cs"/>
                        </a:rPr>
                        <a:t>Melt Temperature</a:t>
                      </a:r>
                      <a:r>
                        <a:rPr lang="en-GB" sz="1050" kern="1200" baseline="0" noProof="0" dirty="0">
                          <a:solidFill>
                            <a:schemeClr val="dk1"/>
                          </a:solidFill>
                          <a:latin typeface="+mn-lt"/>
                          <a:ea typeface="+mn-ea"/>
                          <a:cs typeface="+mn-cs"/>
                        </a:rPr>
                        <a:t> Range </a:t>
                      </a:r>
                      <a:r>
                        <a:rPr lang="en-GB" sz="1050" kern="1200" noProof="0" dirty="0">
                          <a:solidFill>
                            <a:schemeClr val="dk1"/>
                          </a:solidFill>
                          <a:latin typeface="+mn-lt"/>
                          <a:ea typeface="+mn-ea"/>
                          <a:cs typeface="+mn-cs"/>
                        </a:rPr>
                        <a:t>[°C]</a:t>
                      </a: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gridSpan="2">
                  <a:txBody>
                    <a:bodyPr/>
                    <a:lstStyle/>
                    <a:p>
                      <a:pPr marL="0" algn="l" defTabSz="914400" rtl="0" eaLnBrk="1" latinLnBrk="0" hangingPunct="1"/>
                      <a:r>
                        <a:rPr lang="en-GB" sz="1050" kern="1200" noProof="0" dirty="0">
                          <a:solidFill>
                            <a:schemeClr val="dk1"/>
                          </a:solidFill>
                          <a:latin typeface="+mn-lt"/>
                          <a:ea typeface="+mn-ea"/>
                          <a:cs typeface="+mn-cs"/>
                        </a:rPr>
                        <a:t>min.</a:t>
                      </a: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gridSpan="3">
                  <a:txBody>
                    <a:bodyPr/>
                    <a:lstStyle/>
                    <a:p>
                      <a:pPr marL="0" algn="l" defTabSz="914400" rtl="0" eaLnBrk="1" latinLnBrk="0" hangingPunct="1"/>
                      <a:endParaRPr lang="en-US" sz="1050" kern="1200" dirty="0">
                        <a:solidFill>
                          <a:schemeClr val="dk1"/>
                        </a:solidFill>
                        <a:latin typeface="+mn-lt"/>
                        <a:ea typeface="+mn-ea"/>
                        <a:cs typeface="+mn-cs"/>
                      </a:endParaRP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pPr marL="0" algn="l" defTabSz="914400" rtl="0" eaLnBrk="1" latinLnBrk="0" hangingPunct="1"/>
                      <a:endParaRPr lang="en-US" sz="1050" kern="1200" dirty="0">
                        <a:solidFill>
                          <a:schemeClr val="dk1"/>
                        </a:solidFill>
                        <a:latin typeface="+mn-lt"/>
                        <a:ea typeface="+mn-ea"/>
                        <a:cs typeface="+mn-cs"/>
                      </a:endParaRPr>
                    </a:p>
                  </a:txBody>
                  <a:tcPr marL="36000" marR="7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algn="l" defTabSz="914400" rtl="0" eaLnBrk="1" latinLnBrk="0" hangingPunct="1"/>
                      <a:r>
                        <a:rPr lang="en-US" sz="1050" kern="1200" dirty="0">
                          <a:solidFill>
                            <a:schemeClr val="dk1"/>
                          </a:solidFill>
                          <a:latin typeface="+mn-lt"/>
                          <a:ea typeface="+mn-ea"/>
                          <a:cs typeface="+mn-cs"/>
                        </a:rPr>
                        <a:t>max.</a:t>
                      </a: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gridSpan="2">
                  <a:txBody>
                    <a:bodyPr/>
                    <a:lstStyle/>
                    <a:p>
                      <a:pPr marL="0" algn="l" defTabSz="914400" rtl="0" eaLnBrk="1" latinLnBrk="0" hangingPunct="1"/>
                      <a:endParaRPr lang="en-US" sz="1050" kern="1200" dirty="0">
                        <a:solidFill>
                          <a:schemeClr val="dk1"/>
                        </a:solidFill>
                        <a:latin typeface="+mn-lt"/>
                        <a:ea typeface="+mn-ea"/>
                        <a:cs typeface="+mn-cs"/>
                      </a:endParaRP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noProof="0" dirty="0"/>
                        <a:t>Density Melt </a:t>
                      </a:r>
                      <a:r>
                        <a:rPr lang="en-GB" sz="1050" kern="1200" noProof="0" dirty="0">
                          <a:solidFill>
                            <a:schemeClr val="dk1"/>
                          </a:solidFill>
                          <a:latin typeface="+mn-lt"/>
                          <a:ea typeface="+mn-ea"/>
                          <a:cs typeface="+mn-cs"/>
                        </a:rPr>
                        <a:t>[g/cm³]</a:t>
                      </a:r>
                      <a:endParaRPr lang="en-GB" sz="1050" noProof="0" dirty="0"/>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endParaRPr lang="en-GB" sz="1050" noProof="0" dirty="0"/>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noProof="0" dirty="0"/>
                        <a:t>Density Solid </a:t>
                      </a:r>
                      <a:r>
                        <a:rPr lang="en-GB" sz="1050" kern="1200" noProof="0" dirty="0">
                          <a:solidFill>
                            <a:schemeClr val="dk1"/>
                          </a:solidFill>
                          <a:latin typeface="+mn-lt"/>
                          <a:ea typeface="+mn-ea"/>
                          <a:cs typeface="+mn-cs"/>
                        </a:rPr>
                        <a:t>[g/cm³]</a:t>
                      </a:r>
                      <a:endParaRPr lang="en-GB" sz="1050" noProof="0" dirty="0"/>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50" noProof="0" dirty="0"/>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99253461"/>
                  </a:ext>
                </a:extLst>
              </a:tr>
              <a:tr h="120665">
                <a:tc gridSpan="16">
                  <a:txBody>
                    <a:bodyPr/>
                    <a:lstStyle/>
                    <a:p>
                      <a:pPr marL="0" algn="ctr" defTabSz="914400" rtl="0" eaLnBrk="1" latinLnBrk="0" hangingPunct="1">
                        <a:lnSpc>
                          <a:spcPts val="1200"/>
                        </a:lnSpc>
                      </a:pPr>
                      <a:r>
                        <a:rPr lang="en-GB" sz="1200" b="1" kern="1200" noProof="0" dirty="0">
                          <a:solidFill>
                            <a:schemeClr val="lt1"/>
                          </a:solidFill>
                          <a:latin typeface="+mn-lt"/>
                          <a:ea typeface="+mn-ea"/>
                          <a:cs typeface="+mn-cs"/>
                        </a:rPr>
                        <a:t>Mechanical Properties</a:t>
                      </a: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hMerge="1">
                  <a:txBody>
                    <a:bodyPr/>
                    <a:lstStyle/>
                    <a:p>
                      <a:endParaRPr lang="en-US"/>
                    </a:p>
                  </a:txBody>
                  <a:tcPr/>
                </a:tc>
                <a:tc hMerge="1">
                  <a:txBody>
                    <a:bodyPr/>
                    <a:lstStyle/>
                    <a:p>
                      <a:endParaRPr lang="de-DE"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de-DE"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hMerge="1">
                  <a:txBody>
                    <a:bodyPr/>
                    <a:lstStyle/>
                    <a:p>
                      <a:endParaRPr lang="de-DE" sz="1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4914260"/>
                  </a:ext>
                </a:extLst>
              </a:tr>
              <a:tr h="24875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kern="1200" noProof="0" dirty="0">
                          <a:solidFill>
                            <a:schemeClr val="dk1"/>
                          </a:solidFill>
                          <a:latin typeface="+mn-lt"/>
                          <a:ea typeface="+mn-ea"/>
                          <a:cs typeface="+mn-cs"/>
                        </a:rPr>
                        <a:t>Elastic Modulus Parallel [N/mm²]</a:t>
                      </a:r>
                      <a:endParaRPr lang="en-GB" sz="1050" noProof="0" dirty="0"/>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gridSpan="9">
                  <a:txBody>
                    <a:bodyPr/>
                    <a:lstStyle/>
                    <a:p>
                      <a:pPr marL="0" algn="l" defTabSz="914400" rtl="0" eaLnBrk="1" latinLnBrk="0" hangingPunct="1"/>
                      <a:endParaRPr lang="en-GB" sz="1050" kern="1200" noProof="0" dirty="0">
                        <a:solidFill>
                          <a:schemeClr val="dk1"/>
                        </a:solidFill>
                        <a:latin typeface="+mn-lt"/>
                        <a:ea typeface="+mn-ea"/>
                        <a:cs typeface="+mn-cs"/>
                      </a:endParaRP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kern="1200" noProof="0" dirty="0">
                          <a:solidFill>
                            <a:schemeClr val="dk1"/>
                          </a:solidFill>
                          <a:latin typeface="+mn-lt"/>
                          <a:ea typeface="+mn-ea"/>
                          <a:cs typeface="+mn-cs"/>
                        </a:rPr>
                        <a:t>Thermal Expansion coefficient Parallel [1/°C]</a:t>
                      </a: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hMerge="1">
                  <a:txBody>
                    <a:bodyPr/>
                    <a:lstStyle/>
                    <a:p>
                      <a:pPr marL="0" algn="l" defTabSz="914400" rtl="0" eaLnBrk="1" latinLnBrk="0" hangingPunct="1"/>
                      <a:endParaRPr lang="en-GB" sz="1050" kern="1200" noProof="0" dirty="0">
                        <a:solidFill>
                          <a:schemeClr val="dk1"/>
                        </a:solidFill>
                        <a:latin typeface="+mn-lt"/>
                        <a:ea typeface="+mn-ea"/>
                        <a:cs typeface="+mn-cs"/>
                      </a:endParaRPr>
                    </a:p>
                  </a:txBody>
                  <a:tcPr marL="36000" marR="7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algn="l" defTabSz="914400" rtl="0" eaLnBrk="1" latinLnBrk="0" hangingPunct="1"/>
                      <a:endParaRPr lang="en-US" sz="1050" kern="1200" baseline="30000" dirty="0">
                        <a:solidFill>
                          <a:schemeClr val="dk1"/>
                        </a:solidFill>
                        <a:latin typeface="+mn-lt"/>
                        <a:ea typeface="+mn-ea"/>
                        <a:cs typeface="+mn-cs"/>
                      </a:endParaRP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745660391"/>
                  </a:ext>
                </a:extLst>
              </a:tr>
              <a:tr h="24875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kern="1200" noProof="0" dirty="0">
                          <a:solidFill>
                            <a:schemeClr val="dk1"/>
                          </a:solidFill>
                          <a:latin typeface="+mn-lt"/>
                          <a:ea typeface="+mn-ea"/>
                          <a:cs typeface="+mn-cs"/>
                        </a:rPr>
                        <a:t>Elastic Modulus Perpendicular [N/mm²]</a:t>
                      </a:r>
                      <a:endParaRPr lang="en-GB" sz="1050" noProof="0" dirty="0"/>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gridSpan="9">
                  <a:txBody>
                    <a:bodyPr/>
                    <a:lstStyle/>
                    <a:p>
                      <a:pPr marL="0" algn="l" defTabSz="914400" rtl="0" eaLnBrk="1" latinLnBrk="0" hangingPunct="1"/>
                      <a:endParaRPr lang="en-GB" sz="1050" kern="1200" noProof="0" dirty="0">
                        <a:solidFill>
                          <a:schemeClr val="dk1"/>
                        </a:solidFill>
                        <a:latin typeface="+mn-lt"/>
                        <a:ea typeface="+mn-ea"/>
                        <a:cs typeface="+mn-cs"/>
                      </a:endParaRP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kern="1200" noProof="0" dirty="0">
                          <a:solidFill>
                            <a:schemeClr val="dk1"/>
                          </a:solidFill>
                          <a:latin typeface="+mn-lt"/>
                          <a:ea typeface="+mn-ea"/>
                          <a:cs typeface="+mn-cs"/>
                        </a:rPr>
                        <a:t>Thermal Expansion coefficient Perpendicular [1/°C]</a:t>
                      </a: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hMerge="1">
                  <a:txBody>
                    <a:bodyPr/>
                    <a:lstStyle/>
                    <a:p>
                      <a:pPr marL="0" algn="l" defTabSz="914400" rtl="0" eaLnBrk="1" latinLnBrk="0" hangingPunct="1"/>
                      <a:endParaRPr lang="en-GB" sz="1050" kern="1200" noProof="0" dirty="0">
                        <a:solidFill>
                          <a:schemeClr val="dk1"/>
                        </a:solidFill>
                        <a:latin typeface="+mn-lt"/>
                        <a:ea typeface="+mn-ea"/>
                        <a:cs typeface="+mn-cs"/>
                      </a:endParaRPr>
                    </a:p>
                  </a:txBody>
                  <a:tcPr marL="36000" marR="7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kern="1200" baseline="30000" dirty="0">
                        <a:solidFill>
                          <a:schemeClr val="dk1"/>
                        </a:solidFill>
                        <a:latin typeface="+mn-lt"/>
                        <a:ea typeface="+mn-ea"/>
                        <a:cs typeface="+mn-cs"/>
                      </a:endParaRP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4068093550"/>
                  </a:ext>
                </a:extLst>
              </a:tr>
              <a:tr h="24875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kern="1200" noProof="0" dirty="0" err="1">
                          <a:solidFill>
                            <a:schemeClr val="dk1"/>
                          </a:solidFill>
                          <a:latin typeface="+mn-lt"/>
                          <a:ea typeface="+mn-ea"/>
                          <a:cs typeface="+mn-cs"/>
                        </a:rPr>
                        <a:t>Poissons</a:t>
                      </a:r>
                      <a:r>
                        <a:rPr lang="en-GB" sz="1050" kern="1200" baseline="0" noProof="0" dirty="0">
                          <a:solidFill>
                            <a:schemeClr val="dk1"/>
                          </a:solidFill>
                          <a:latin typeface="+mn-lt"/>
                          <a:ea typeface="+mn-ea"/>
                          <a:cs typeface="+mn-cs"/>
                        </a:rPr>
                        <a:t> Ratio </a:t>
                      </a:r>
                      <a:r>
                        <a:rPr lang="en-GB" sz="1050" kern="1200" noProof="0" dirty="0">
                          <a:solidFill>
                            <a:schemeClr val="dk1"/>
                          </a:solidFill>
                          <a:latin typeface="+mn-lt"/>
                          <a:ea typeface="+mn-ea"/>
                          <a:cs typeface="+mn-cs"/>
                        </a:rPr>
                        <a:t>Parallel</a:t>
                      </a: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grid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50" kern="1200" noProof="0" dirty="0">
                        <a:solidFill>
                          <a:schemeClr val="dk1"/>
                        </a:solidFill>
                        <a:latin typeface="+mn-lt"/>
                        <a:ea typeface="+mn-ea"/>
                        <a:cs typeface="+mn-cs"/>
                      </a:endParaRP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kern="1200" noProof="0" dirty="0">
                          <a:solidFill>
                            <a:schemeClr val="dk1"/>
                          </a:solidFill>
                          <a:latin typeface="+mn-lt"/>
                          <a:ea typeface="+mn-ea"/>
                          <a:cs typeface="+mn-cs"/>
                        </a:rPr>
                        <a:t>Yield strain [%] *</a:t>
                      </a: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gridSpan="3">
                  <a:txBody>
                    <a:bodyPr/>
                    <a:lstStyle/>
                    <a:p>
                      <a:pPr marL="0" algn="l" defTabSz="914400" rtl="0" eaLnBrk="1" latinLnBrk="0" hangingPunct="1"/>
                      <a:endParaRPr lang="en-GB" sz="1050" kern="1200" noProof="0" dirty="0">
                        <a:solidFill>
                          <a:schemeClr val="dk1"/>
                        </a:solidFill>
                        <a:latin typeface="+mn-lt"/>
                        <a:ea typeface="+mn-ea"/>
                        <a:cs typeface="+mn-cs"/>
                      </a:endParaRP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algn="l" defTabSz="914400" rtl="0" eaLnBrk="1" latinLnBrk="0" hangingPunct="1"/>
                      <a:endParaRPr lang="en-US" sz="1050" kern="1200" dirty="0">
                        <a:solidFill>
                          <a:schemeClr val="dk1"/>
                        </a:solidFill>
                        <a:latin typeface="+mn-lt"/>
                        <a:ea typeface="+mn-ea"/>
                        <a:cs typeface="+mn-cs"/>
                      </a:endParaRPr>
                    </a:p>
                  </a:txBody>
                  <a:tcPr marL="36000" marR="7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216057958"/>
                  </a:ext>
                </a:extLst>
              </a:tr>
              <a:tr h="24875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kern="1200" noProof="0" dirty="0" err="1">
                          <a:solidFill>
                            <a:schemeClr val="dk1"/>
                          </a:solidFill>
                          <a:latin typeface="+mn-lt"/>
                          <a:ea typeface="+mn-ea"/>
                          <a:cs typeface="+mn-cs"/>
                        </a:rPr>
                        <a:t>Poissons</a:t>
                      </a:r>
                      <a:r>
                        <a:rPr lang="en-GB" sz="1050" kern="1200" baseline="0" noProof="0" dirty="0">
                          <a:solidFill>
                            <a:schemeClr val="dk1"/>
                          </a:solidFill>
                          <a:latin typeface="+mn-lt"/>
                          <a:ea typeface="+mn-ea"/>
                          <a:cs typeface="+mn-cs"/>
                        </a:rPr>
                        <a:t> Ratio </a:t>
                      </a:r>
                      <a:r>
                        <a:rPr lang="en-GB" sz="1050" kern="1200" noProof="0" dirty="0">
                          <a:solidFill>
                            <a:schemeClr val="dk1"/>
                          </a:solidFill>
                          <a:latin typeface="+mn-lt"/>
                          <a:ea typeface="+mn-ea"/>
                          <a:cs typeface="+mn-cs"/>
                        </a:rPr>
                        <a:t>Perpendicular</a:t>
                      </a: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grid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50" kern="1200" noProof="0" dirty="0">
                        <a:solidFill>
                          <a:schemeClr val="dk1"/>
                        </a:solidFill>
                        <a:latin typeface="+mn-lt"/>
                        <a:ea typeface="+mn-ea"/>
                        <a:cs typeface="+mn-cs"/>
                      </a:endParaRP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algn="l" defTabSz="914400" rtl="0" eaLnBrk="1" latinLnBrk="0" hangingPunct="1"/>
                      <a:r>
                        <a:rPr lang="en-GB" sz="1050" kern="1200" noProof="0" dirty="0">
                          <a:solidFill>
                            <a:schemeClr val="dk1"/>
                          </a:solidFill>
                          <a:latin typeface="+mn-lt"/>
                          <a:ea typeface="+mn-ea"/>
                          <a:cs typeface="+mn-cs"/>
                        </a:rPr>
                        <a:t>Breaking stress [N/mm²] *</a:t>
                      </a: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gridSpan="3">
                  <a:txBody>
                    <a:bodyPr/>
                    <a:lstStyle/>
                    <a:p>
                      <a:pPr marL="0" algn="l" defTabSz="914400" rtl="0" eaLnBrk="1" latinLnBrk="0" hangingPunct="1"/>
                      <a:endParaRPr lang="en-GB" sz="1050" kern="1200" noProof="0" dirty="0">
                        <a:solidFill>
                          <a:schemeClr val="dk1"/>
                        </a:solidFill>
                        <a:latin typeface="+mn-lt"/>
                        <a:ea typeface="+mn-ea"/>
                        <a:cs typeface="+mn-cs"/>
                      </a:endParaRP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algn="l" defTabSz="914400" rtl="0" eaLnBrk="1" latinLnBrk="0" hangingPunct="1"/>
                      <a:endParaRPr lang="en-US" sz="1050" kern="1200" dirty="0">
                        <a:solidFill>
                          <a:schemeClr val="dk1"/>
                        </a:solidFill>
                        <a:latin typeface="+mn-lt"/>
                        <a:ea typeface="+mn-ea"/>
                        <a:cs typeface="+mn-cs"/>
                      </a:endParaRPr>
                    </a:p>
                  </a:txBody>
                  <a:tcPr marL="36000" marR="7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2095275851"/>
                  </a:ext>
                </a:extLst>
              </a:tr>
              <a:tr h="0">
                <a:tc gridSpan="16">
                  <a:txBody>
                    <a:bodyPr/>
                    <a:lstStyle/>
                    <a:p>
                      <a:pPr marL="0" marR="0" lvl="0" indent="0" algn="ctr" defTabSz="914400" rtl="0" eaLnBrk="1" fontAlgn="auto" latinLnBrk="0" hangingPunct="1">
                        <a:lnSpc>
                          <a:spcPts val="1200"/>
                        </a:lnSpc>
                        <a:spcBef>
                          <a:spcPts val="0"/>
                        </a:spcBef>
                        <a:spcAft>
                          <a:spcPts val="0"/>
                        </a:spcAft>
                        <a:buClrTx/>
                        <a:buSzTx/>
                        <a:buFontTx/>
                        <a:buNone/>
                        <a:tabLst/>
                        <a:defRPr/>
                      </a:pPr>
                      <a:r>
                        <a:rPr lang="en-GB" sz="1200" b="1" kern="1200" noProof="0" dirty="0">
                          <a:solidFill>
                            <a:schemeClr val="lt1"/>
                          </a:solidFill>
                          <a:latin typeface="+mn-lt"/>
                          <a:ea typeface="+mn-ea"/>
                          <a:cs typeface="+mn-cs"/>
                        </a:rPr>
                        <a:t>Shrinkage</a:t>
                      </a: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hMerge="1">
                  <a:txBody>
                    <a:bodyPr/>
                    <a:lstStyle/>
                    <a:p>
                      <a:endParaRPr 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50" kern="1200" noProof="0" dirty="0">
                        <a:solidFill>
                          <a:schemeClr val="dk1"/>
                        </a:solidFill>
                        <a:latin typeface="+mn-lt"/>
                        <a:ea typeface="+mn-ea"/>
                        <a:cs typeface="+mn-cs"/>
                      </a:endParaRPr>
                    </a:p>
                  </a:txBody>
                  <a:tcPr marL="36000" marR="7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50" kern="1200" noProof="0" dirty="0">
                        <a:solidFill>
                          <a:schemeClr val="dk1"/>
                        </a:solidFill>
                        <a:latin typeface="+mn-lt"/>
                        <a:ea typeface="+mn-ea"/>
                        <a:cs typeface="+mn-cs"/>
                      </a:endParaRPr>
                    </a:p>
                  </a:txBody>
                  <a:tcPr marL="36000" marR="7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hMerge="1">
                  <a:txBody>
                    <a:bodyPr/>
                    <a:lstStyle/>
                    <a:p>
                      <a:pPr marL="0" algn="l" defTabSz="914400" rtl="0" eaLnBrk="1" latinLnBrk="0" hangingPunct="1"/>
                      <a:endParaRPr lang="en-GB" sz="1050" kern="1200" noProof="0" dirty="0">
                        <a:solidFill>
                          <a:schemeClr val="dk1"/>
                        </a:solidFill>
                        <a:latin typeface="+mn-lt"/>
                        <a:ea typeface="+mn-ea"/>
                        <a:cs typeface="+mn-cs"/>
                      </a:endParaRPr>
                    </a:p>
                  </a:txBody>
                  <a:tcPr marL="36000" marR="7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algn="l" defTabSz="914400" rtl="0" eaLnBrk="1" latinLnBrk="0" hangingPunct="1"/>
                      <a:endParaRPr lang="en-US" sz="1050" kern="1200" dirty="0">
                        <a:solidFill>
                          <a:schemeClr val="dk1"/>
                        </a:solidFill>
                        <a:latin typeface="+mn-lt"/>
                        <a:ea typeface="+mn-ea"/>
                        <a:cs typeface="+mn-cs"/>
                      </a:endParaRPr>
                    </a:p>
                  </a:txBody>
                  <a:tcPr marL="36000" marR="7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3913521445"/>
                  </a:ext>
                </a:extLst>
              </a:tr>
              <a:tr h="24875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kern="1200" noProof="0" dirty="0">
                          <a:solidFill>
                            <a:schemeClr val="dk1"/>
                          </a:solidFill>
                          <a:latin typeface="+mn-lt"/>
                          <a:ea typeface="+mn-ea"/>
                          <a:cs typeface="+mn-cs"/>
                        </a:rPr>
                        <a:t>Observed Shrinkage Parallel [%]</a:t>
                      </a: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gridSpan="2">
                  <a:txBody>
                    <a:bodyPr/>
                    <a:lstStyle/>
                    <a:p>
                      <a:pPr marL="0" algn="l" defTabSz="914400" rtl="0" eaLnBrk="1" latinLnBrk="0" hangingPunct="1"/>
                      <a:r>
                        <a:rPr lang="en-GB" sz="1050" kern="1200" noProof="0" dirty="0">
                          <a:solidFill>
                            <a:schemeClr val="dk1"/>
                          </a:solidFill>
                          <a:latin typeface="+mn-lt"/>
                          <a:ea typeface="+mn-ea"/>
                          <a:cs typeface="+mn-cs"/>
                        </a:rPr>
                        <a:t>min.</a:t>
                      </a: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gridSpan="3">
                  <a:txBody>
                    <a:bodyPr/>
                    <a:lstStyle/>
                    <a:p>
                      <a:pPr marL="0" algn="l" defTabSz="914400" rtl="0" eaLnBrk="1" latinLnBrk="0" hangingPunct="1"/>
                      <a:endParaRPr lang="en-GB" sz="1050" kern="1200" noProof="0" dirty="0">
                        <a:solidFill>
                          <a:schemeClr val="dk1"/>
                        </a:solidFill>
                        <a:latin typeface="+mn-lt"/>
                        <a:ea typeface="+mn-ea"/>
                        <a:cs typeface="+mn-cs"/>
                      </a:endParaRP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gridSpan="2">
                  <a:txBody>
                    <a:bodyPr/>
                    <a:lstStyle/>
                    <a:p>
                      <a:pPr marL="0" algn="l" defTabSz="914400" rtl="0" eaLnBrk="1" latinLnBrk="0" hangingPunct="1"/>
                      <a:r>
                        <a:rPr lang="en-GB" sz="1050" kern="1200" noProof="0" dirty="0">
                          <a:solidFill>
                            <a:schemeClr val="dk1"/>
                          </a:solidFill>
                          <a:latin typeface="+mn-lt"/>
                          <a:ea typeface="+mn-ea"/>
                          <a:cs typeface="+mn-cs"/>
                        </a:rPr>
                        <a:t>max.</a:t>
                      </a: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gridSpan="2">
                  <a:txBody>
                    <a:bodyPr/>
                    <a:lstStyle/>
                    <a:p>
                      <a:pPr marL="0" algn="l" defTabSz="914400" rtl="0" eaLnBrk="1" latinLnBrk="0" hangingPunct="1"/>
                      <a:endParaRPr lang="en-GB" sz="1050" kern="1200" noProof="0" dirty="0">
                        <a:solidFill>
                          <a:schemeClr val="dk1"/>
                        </a:solidFill>
                        <a:latin typeface="+mn-lt"/>
                        <a:ea typeface="+mn-ea"/>
                        <a:cs typeface="+mn-cs"/>
                      </a:endParaRP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kern="1200" noProof="0" dirty="0">
                          <a:solidFill>
                            <a:schemeClr val="dk1"/>
                          </a:solidFill>
                          <a:latin typeface="+mn-lt"/>
                          <a:ea typeface="+mn-ea"/>
                          <a:cs typeface="+mn-cs"/>
                        </a:rPr>
                        <a:t>Observed Nominal Shrinkage Parallel [%]</a:t>
                      </a: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hMerge="1">
                  <a:txBody>
                    <a:bodyPr/>
                    <a:lstStyle/>
                    <a:p>
                      <a:pPr marL="0" algn="l" defTabSz="914400" rtl="0" eaLnBrk="1" latinLnBrk="0" hangingPunct="1"/>
                      <a:endParaRPr lang="en-GB" sz="1050" kern="1200" noProof="0" dirty="0">
                        <a:solidFill>
                          <a:schemeClr val="dk1"/>
                        </a:solidFill>
                        <a:latin typeface="+mn-lt"/>
                        <a:ea typeface="+mn-ea"/>
                        <a:cs typeface="+mn-cs"/>
                      </a:endParaRPr>
                    </a:p>
                  </a:txBody>
                  <a:tcPr marL="36000" marR="7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algn="l" defTabSz="914400" rtl="0" eaLnBrk="1" latinLnBrk="0" hangingPunct="1"/>
                      <a:endParaRPr lang="en-US" sz="1050" kern="1200" dirty="0">
                        <a:solidFill>
                          <a:schemeClr val="dk1"/>
                        </a:solidFill>
                        <a:latin typeface="+mn-lt"/>
                        <a:ea typeface="+mn-ea"/>
                        <a:cs typeface="+mn-cs"/>
                      </a:endParaRP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1652605430"/>
                  </a:ext>
                </a:extLst>
              </a:tr>
              <a:tr h="24875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kern="1200" noProof="0" dirty="0">
                          <a:solidFill>
                            <a:schemeClr val="dk1"/>
                          </a:solidFill>
                          <a:latin typeface="+mn-lt"/>
                          <a:ea typeface="+mn-ea"/>
                          <a:cs typeface="+mn-cs"/>
                        </a:rPr>
                        <a:t>Observed Shrinkage Perpendicular [%]</a:t>
                      </a: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gridSpan="2">
                  <a:txBody>
                    <a:bodyPr/>
                    <a:lstStyle/>
                    <a:p>
                      <a:pPr marL="0" algn="l" defTabSz="914400" rtl="0" eaLnBrk="1" latinLnBrk="0" hangingPunct="1"/>
                      <a:r>
                        <a:rPr lang="en-GB" sz="1050" kern="1200" noProof="0" dirty="0">
                          <a:solidFill>
                            <a:schemeClr val="dk1"/>
                          </a:solidFill>
                          <a:latin typeface="+mn-lt"/>
                          <a:ea typeface="+mn-ea"/>
                          <a:cs typeface="+mn-cs"/>
                        </a:rPr>
                        <a:t>min.</a:t>
                      </a: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gridSpan="3">
                  <a:txBody>
                    <a:bodyPr/>
                    <a:lstStyle/>
                    <a:p>
                      <a:pPr marL="0" algn="l" defTabSz="914400" rtl="0" eaLnBrk="1" latinLnBrk="0" hangingPunct="1"/>
                      <a:endParaRPr lang="en-GB" sz="1050" kern="1200" noProof="0" dirty="0">
                        <a:solidFill>
                          <a:schemeClr val="dk1"/>
                        </a:solidFill>
                        <a:latin typeface="+mn-lt"/>
                        <a:ea typeface="+mn-ea"/>
                        <a:cs typeface="+mn-cs"/>
                      </a:endParaRP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gridSpan="2">
                  <a:txBody>
                    <a:bodyPr/>
                    <a:lstStyle/>
                    <a:p>
                      <a:pPr marL="0" algn="l" defTabSz="914400" rtl="0" eaLnBrk="1" latinLnBrk="0" hangingPunct="1"/>
                      <a:r>
                        <a:rPr lang="en-GB" sz="1050" kern="1200" noProof="0" dirty="0">
                          <a:solidFill>
                            <a:schemeClr val="dk1"/>
                          </a:solidFill>
                          <a:latin typeface="+mn-lt"/>
                          <a:ea typeface="+mn-ea"/>
                          <a:cs typeface="+mn-cs"/>
                        </a:rPr>
                        <a:t>max.</a:t>
                      </a: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gridSpan="2">
                  <a:txBody>
                    <a:bodyPr/>
                    <a:lstStyle/>
                    <a:p>
                      <a:pPr marL="0" algn="l" defTabSz="914400" rtl="0" eaLnBrk="1" latinLnBrk="0" hangingPunct="1"/>
                      <a:endParaRPr lang="en-GB" sz="1050" kern="1200" noProof="0" dirty="0">
                        <a:solidFill>
                          <a:schemeClr val="dk1"/>
                        </a:solidFill>
                        <a:latin typeface="+mn-lt"/>
                        <a:ea typeface="+mn-ea"/>
                        <a:cs typeface="+mn-cs"/>
                      </a:endParaRP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kern="1200" noProof="0" dirty="0">
                          <a:solidFill>
                            <a:schemeClr val="dk1"/>
                          </a:solidFill>
                          <a:latin typeface="+mn-lt"/>
                          <a:ea typeface="+mn-ea"/>
                          <a:cs typeface="+mn-cs"/>
                        </a:rPr>
                        <a:t>Observed Nominal Shrinkage Perpendicular [%]</a:t>
                      </a: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hMerge="1">
                  <a:txBody>
                    <a:bodyPr/>
                    <a:lstStyle/>
                    <a:p>
                      <a:pPr marL="0" algn="l" defTabSz="914400" rtl="0" eaLnBrk="1" latinLnBrk="0" hangingPunct="1"/>
                      <a:endParaRPr lang="en-US" sz="1050" kern="1200" dirty="0">
                        <a:solidFill>
                          <a:schemeClr val="dk1"/>
                        </a:solidFill>
                        <a:latin typeface="+mn-lt"/>
                        <a:ea typeface="+mn-ea"/>
                        <a:cs typeface="+mn-cs"/>
                      </a:endParaRPr>
                    </a:p>
                  </a:txBody>
                  <a:tcPr marL="36000" marR="7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algn="l" defTabSz="914400" rtl="0" eaLnBrk="1" latinLnBrk="0" hangingPunct="1"/>
                      <a:endParaRPr lang="en-US" sz="1050" kern="1200" dirty="0">
                        <a:solidFill>
                          <a:schemeClr val="dk1"/>
                        </a:solidFill>
                        <a:latin typeface="+mn-lt"/>
                        <a:ea typeface="+mn-ea"/>
                        <a:cs typeface="+mn-cs"/>
                      </a:endParaRP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1291406034"/>
                  </a:ext>
                </a:extLst>
              </a:tr>
              <a:tr h="148045">
                <a:tc gridSpan="16">
                  <a:txBody>
                    <a:bodyPr/>
                    <a:lstStyle/>
                    <a:p>
                      <a:pPr marL="0" marR="0" lvl="0" indent="0" algn="ctr" defTabSz="914400" rtl="0" eaLnBrk="1" fontAlgn="auto" latinLnBrk="0" hangingPunct="1">
                        <a:lnSpc>
                          <a:spcPts val="1200"/>
                        </a:lnSpc>
                        <a:spcBef>
                          <a:spcPts val="0"/>
                        </a:spcBef>
                        <a:spcAft>
                          <a:spcPts val="0"/>
                        </a:spcAft>
                        <a:buClrTx/>
                        <a:buSzTx/>
                        <a:buFontTx/>
                        <a:buNone/>
                        <a:tabLst/>
                        <a:defRPr/>
                      </a:pPr>
                      <a:r>
                        <a:rPr lang="en-GB" sz="1200" b="1" kern="1200" noProof="0" dirty="0">
                          <a:solidFill>
                            <a:schemeClr val="lt1"/>
                          </a:solidFill>
                          <a:latin typeface="+mn-lt"/>
                          <a:ea typeface="+mn-ea"/>
                          <a:cs typeface="+mn-cs"/>
                        </a:rPr>
                        <a:t>Replacement </a:t>
                      </a:r>
                      <a:r>
                        <a:rPr lang="en-GB" sz="1200" b="1" kern="1200" noProof="0" dirty="0" smtClean="0">
                          <a:solidFill>
                            <a:schemeClr val="lt1"/>
                          </a:solidFill>
                          <a:latin typeface="+mn-lt"/>
                          <a:ea typeface="+mn-ea"/>
                          <a:cs typeface="+mn-cs"/>
                        </a:rPr>
                        <a:t>Material </a:t>
                      </a:r>
                      <a:r>
                        <a:rPr lang="en-GB" sz="1200" b="1" kern="1200" noProof="0" dirty="0">
                          <a:solidFill>
                            <a:schemeClr val="lt1"/>
                          </a:solidFill>
                          <a:latin typeface="+mn-lt"/>
                          <a:ea typeface="+mn-ea"/>
                          <a:cs typeface="+mn-cs"/>
                        </a:rPr>
                        <a:t>(</a:t>
                      </a:r>
                      <a:r>
                        <a:rPr lang="en-US" sz="1200" b="1" kern="1200" noProof="0" dirty="0">
                          <a:solidFill>
                            <a:schemeClr val="lt1"/>
                          </a:solidFill>
                          <a:latin typeface="+mn-lt"/>
                          <a:ea typeface="+mn-ea"/>
                          <a:cs typeface="+mn-cs"/>
                        </a:rPr>
                        <a:t>only if correct material is not available for Moldflow)</a:t>
                      </a:r>
                      <a:endParaRPr lang="en-GB" sz="1200" b="1" kern="1200" noProof="0" dirty="0">
                        <a:solidFill>
                          <a:schemeClr val="lt1"/>
                        </a:solidFill>
                        <a:latin typeface="+mn-lt"/>
                        <a:ea typeface="+mn-ea"/>
                        <a:cs typeface="+mn-cs"/>
                      </a:endParaRP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hMerge="1">
                  <a:txBody>
                    <a:bodyPr/>
                    <a:lstStyle/>
                    <a:p>
                      <a:endParaRPr lang="en-US"/>
                    </a:p>
                  </a:txBody>
                  <a:tcPr/>
                </a:tc>
                <a:tc hMerge="1">
                  <a:txBody>
                    <a:bodyPr/>
                    <a:lstStyle/>
                    <a:p>
                      <a:pPr marL="0" algn="l" defTabSz="914400" rtl="0" eaLnBrk="1" latinLnBrk="0" hangingPunct="1"/>
                      <a:endParaRPr lang="en-GB" sz="1050" kern="1200" noProof="0" dirty="0">
                        <a:solidFill>
                          <a:schemeClr val="dk1"/>
                        </a:solidFill>
                        <a:latin typeface="+mn-lt"/>
                        <a:ea typeface="+mn-ea"/>
                        <a:cs typeface="+mn-cs"/>
                      </a:endParaRPr>
                    </a:p>
                  </a:txBody>
                  <a:tcPr marL="36000" marR="7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50" kern="1200" noProof="0" dirty="0">
                        <a:solidFill>
                          <a:schemeClr val="dk1"/>
                        </a:solidFill>
                        <a:latin typeface="+mn-lt"/>
                        <a:ea typeface="+mn-ea"/>
                        <a:cs typeface="+mn-cs"/>
                      </a:endParaRPr>
                    </a:p>
                  </a:txBody>
                  <a:tcPr marL="36000" marR="7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hMerge="1">
                  <a:txBody>
                    <a:bodyPr/>
                    <a:lstStyle/>
                    <a:p>
                      <a:pPr marL="0" algn="l" defTabSz="914400" rtl="0" eaLnBrk="1" latinLnBrk="0" hangingPunct="1"/>
                      <a:endParaRPr lang="en-US" sz="1050" kern="1200" dirty="0">
                        <a:solidFill>
                          <a:schemeClr val="dk1"/>
                        </a:solidFill>
                        <a:latin typeface="+mn-lt"/>
                        <a:ea typeface="+mn-ea"/>
                        <a:cs typeface="+mn-cs"/>
                      </a:endParaRPr>
                    </a:p>
                  </a:txBody>
                  <a:tcPr marL="36000" marR="7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algn="l" defTabSz="914400" rtl="0" eaLnBrk="1" latinLnBrk="0" hangingPunct="1"/>
                      <a:endParaRPr lang="en-US" sz="1050" kern="1200" dirty="0">
                        <a:solidFill>
                          <a:schemeClr val="dk1"/>
                        </a:solidFill>
                        <a:latin typeface="+mn-lt"/>
                        <a:ea typeface="+mn-ea"/>
                        <a:cs typeface="+mn-cs"/>
                      </a:endParaRPr>
                    </a:p>
                  </a:txBody>
                  <a:tcPr marL="36000" marR="7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2558583943"/>
                  </a:ext>
                </a:extLst>
              </a:tr>
              <a:tr h="378729">
                <a:tc gridSpan="2">
                  <a:txBody>
                    <a:bodyPr/>
                    <a:lstStyle/>
                    <a:p>
                      <a:pPr marL="0" algn="l" defTabSz="914400" rtl="0" eaLnBrk="1" latinLnBrk="0" hangingPunct="1"/>
                      <a:r>
                        <a:rPr lang="en-GB" sz="1050" kern="1200" noProof="0" dirty="0">
                          <a:solidFill>
                            <a:schemeClr val="dk1"/>
                          </a:solidFill>
                          <a:latin typeface="+mn-lt"/>
                          <a:ea typeface="+mn-ea"/>
                          <a:cs typeface="+mn-cs"/>
                        </a:rPr>
                        <a:t>Explanatory Comment</a:t>
                      </a: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gridSpan="14">
                  <a:txBody>
                    <a:bodyPr/>
                    <a:lstStyle/>
                    <a:p>
                      <a:pPr marL="0" algn="l" defTabSz="914400" rtl="0" eaLnBrk="1" latinLnBrk="0" hangingPunct="1"/>
                      <a:endParaRPr lang="en-GB" sz="1050" kern="1200" noProof="0" dirty="0" smtClean="0">
                        <a:solidFill>
                          <a:schemeClr val="dk1"/>
                        </a:solidFill>
                        <a:latin typeface="+mn-lt"/>
                        <a:ea typeface="+mn-ea"/>
                        <a:cs typeface="+mn-cs"/>
                      </a:endParaRPr>
                    </a:p>
                    <a:p>
                      <a:pPr marL="0" algn="l" defTabSz="914400" rtl="0" eaLnBrk="1" latinLnBrk="0" hangingPunct="1"/>
                      <a:endParaRPr lang="en-GB" sz="1050" kern="1200" noProof="0" dirty="0">
                        <a:solidFill>
                          <a:schemeClr val="dk1"/>
                        </a:solidFill>
                        <a:latin typeface="+mn-lt"/>
                        <a:ea typeface="+mn-ea"/>
                        <a:cs typeface="+mn-cs"/>
                      </a:endParaRP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50" kern="1200" noProof="0" dirty="0">
                        <a:solidFill>
                          <a:schemeClr val="dk1"/>
                        </a:solidFill>
                        <a:latin typeface="+mn-lt"/>
                        <a:ea typeface="+mn-ea"/>
                        <a:cs typeface="+mn-cs"/>
                      </a:endParaRPr>
                    </a:p>
                  </a:txBody>
                  <a:tcPr marL="36000" marR="7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hMerge="1">
                  <a:txBody>
                    <a:bodyPr/>
                    <a:lstStyle/>
                    <a:p>
                      <a:pPr marL="0" algn="l" defTabSz="914400" rtl="0" eaLnBrk="1" latinLnBrk="0" hangingPunct="1"/>
                      <a:endParaRPr lang="en-US" sz="1050" kern="1200" dirty="0">
                        <a:solidFill>
                          <a:schemeClr val="dk1"/>
                        </a:solidFill>
                        <a:latin typeface="+mn-lt"/>
                        <a:ea typeface="+mn-ea"/>
                        <a:cs typeface="+mn-cs"/>
                      </a:endParaRPr>
                    </a:p>
                  </a:txBody>
                  <a:tcPr marL="36000" marR="7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56050733"/>
                  </a:ext>
                </a:extLst>
              </a:tr>
              <a:tr h="119181">
                <a:tc gridSpan="16">
                  <a:txBody>
                    <a:bodyPr/>
                    <a:lstStyle/>
                    <a:p>
                      <a:pPr marL="0" algn="ctr" defTabSz="914400" rtl="0" eaLnBrk="1" latinLnBrk="0" hangingPunct="1"/>
                      <a:r>
                        <a:rPr lang="en-GB" sz="1200" b="1" kern="1200" noProof="0" dirty="0" smtClean="0">
                          <a:solidFill>
                            <a:schemeClr val="lt1"/>
                          </a:solidFill>
                          <a:latin typeface="+mn-lt"/>
                          <a:ea typeface="+mn-ea"/>
                          <a:cs typeface="+mn-cs"/>
                        </a:rPr>
                        <a:t>Used theoretical Models</a:t>
                      </a:r>
                      <a:endParaRPr lang="en-GB" sz="1200" b="1" kern="1200" noProof="0" dirty="0">
                        <a:solidFill>
                          <a:schemeClr val="lt1"/>
                        </a:solidFill>
                        <a:latin typeface="+mn-lt"/>
                        <a:ea typeface="+mn-ea"/>
                        <a:cs typeface="+mn-cs"/>
                      </a:endParaRP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F7F7F"/>
                    </a:solidFill>
                  </a:tcPr>
                </a:tc>
                <a:tc hMerge="1">
                  <a:txBody>
                    <a:bodyPr/>
                    <a:lstStyle/>
                    <a:p>
                      <a:endParaRPr lang="en-US"/>
                    </a:p>
                  </a:txBody>
                  <a:tcPr/>
                </a:tc>
                <a:tc hMerge="1">
                  <a:txBody>
                    <a:bodyPr/>
                    <a:lstStyle/>
                    <a:p>
                      <a:pPr marL="0" algn="l" defTabSz="914400" rtl="0" eaLnBrk="1" latinLnBrk="0" hangingPunct="1"/>
                      <a:endParaRPr lang="en-GB" sz="1050" kern="1200" noProof="0" dirty="0">
                        <a:solidFill>
                          <a:schemeClr val="dk1"/>
                        </a:solidFill>
                        <a:latin typeface="+mn-lt"/>
                        <a:ea typeface="+mn-ea"/>
                        <a:cs typeface="+mn-cs"/>
                      </a:endParaRPr>
                    </a:p>
                  </a:txBody>
                  <a:tcPr marL="36000" marR="7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05554114"/>
                  </a:ext>
                </a:extLst>
              </a:tr>
              <a:tr h="248753">
                <a:tc gridSpan="2">
                  <a:txBody>
                    <a:bodyPr/>
                    <a:lstStyle/>
                    <a:p>
                      <a:pPr marL="0" algn="l" defTabSz="914400" rtl="0" eaLnBrk="1" latinLnBrk="0" hangingPunct="1"/>
                      <a:r>
                        <a:rPr lang="en-GB" sz="1050" kern="1200" noProof="0" dirty="0" smtClean="0">
                          <a:solidFill>
                            <a:schemeClr val="dk1"/>
                          </a:solidFill>
                          <a:latin typeface="+mn-lt"/>
                          <a:ea typeface="+mn-ea"/>
                          <a:cs typeface="+mn-cs"/>
                        </a:rPr>
                        <a:t>Shrinkage model *</a:t>
                      </a:r>
                      <a:endParaRPr lang="en-GB" sz="1050" kern="1200" noProof="0" dirty="0">
                        <a:solidFill>
                          <a:schemeClr val="dk1"/>
                        </a:solidFill>
                        <a:latin typeface="+mn-lt"/>
                        <a:ea typeface="+mn-ea"/>
                        <a:cs typeface="+mn-cs"/>
                      </a:endParaRP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gridSpan="9">
                  <a:txBody>
                    <a:bodyPr/>
                    <a:lstStyle/>
                    <a:p>
                      <a:pPr marL="0" algn="l" defTabSz="914400" rtl="0" eaLnBrk="1" latinLnBrk="0" hangingPunct="1"/>
                      <a:endParaRPr lang="en-GB" sz="1050" kern="1200" noProof="0" dirty="0">
                        <a:solidFill>
                          <a:schemeClr val="dk1"/>
                        </a:solidFill>
                        <a:latin typeface="+mn-lt"/>
                        <a:ea typeface="+mn-ea"/>
                        <a:cs typeface="+mn-cs"/>
                      </a:endParaRP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kern="1200" noProof="0" dirty="0" err="1" smtClean="0">
                          <a:solidFill>
                            <a:schemeClr val="dk1"/>
                          </a:solidFill>
                          <a:latin typeface="+mn-lt"/>
                          <a:ea typeface="+mn-ea"/>
                          <a:cs typeface="+mn-cs"/>
                        </a:rPr>
                        <a:t>Fiber</a:t>
                      </a:r>
                      <a:r>
                        <a:rPr lang="en-GB" sz="1050" kern="1200" noProof="0" dirty="0" smtClean="0">
                          <a:solidFill>
                            <a:schemeClr val="dk1"/>
                          </a:solidFill>
                          <a:latin typeface="+mn-lt"/>
                          <a:ea typeface="+mn-ea"/>
                          <a:cs typeface="+mn-cs"/>
                        </a:rPr>
                        <a:t> orientation model *</a:t>
                      </a: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6A6A6"/>
                    </a:solidFill>
                  </a:tcPr>
                </a:tc>
                <a:tc hMerge="1">
                  <a:txBody>
                    <a:bodyPr/>
                    <a:lstStyle/>
                    <a:p>
                      <a:endParaRPr lang="en-US"/>
                    </a:p>
                  </a:txBody>
                  <a:tcPr/>
                </a:tc>
                <a:tc gridSpan="3">
                  <a:txBody>
                    <a:bodyPr/>
                    <a:lstStyle/>
                    <a:p>
                      <a:pPr marL="0" algn="l" defTabSz="914400" rtl="0" eaLnBrk="1" latinLnBrk="0" hangingPunct="1"/>
                      <a:endParaRPr lang="en-US" sz="1050" kern="1200" dirty="0">
                        <a:solidFill>
                          <a:schemeClr val="dk1"/>
                        </a:solidFill>
                        <a:latin typeface="+mn-lt"/>
                        <a:ea typeface="+mn-ea"/>
                        <a:cs typeface="+mn-cs"/>
                      </a:endParaRPr>
                    </a:p>
                  </a:txBody>
                  <a:tcPr marL="36000" marR="7200" marT="28800" marB="28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60250031"/>
                  </a:ext>
                </a:extLst>
              </a:tr>
            </a:tbl>
          </a:graphicData>
        </a:graphic>
      </p:graphicFrame>
      <p:sp>
        <p:nvSpPr>
          <p:cNvPr id="3" name="Textfeld 2"/>
          <p:cNvSpPr txBox="1"/>
          <p:nvPr/>
        </p:nvSpPr>
        <p:spPr>
          <a:xfrm>
            <a:off x="7279424" y="951136"/>
            <a:ext cx="2122697" cy="253916"/>
          </a:xfrm>
          <a:prstGeom prst="rect">
            <a:avLst/>
          </a:prstGeom>
          <a:noFill/>
        </p:spPr>
        <p:txBody>
          <a:bodyPr wrap="none" rtlCol="0">
            <a:spAutoFit/>
          </a:bodyPr>
          <a:lstStyle/>
          <a:p>
            <a:r>
              <a:rPr lang="en-US" sz="1050" i="1" dirty="0"/>
              <a:t>* optional, if possible please specify</a:t>
            </a:r>
          </a:p>
        </p:txBody>
      </p:sp>
    </p:spTree>
    <p:extLst>
      <p:ext uri="{BB962C8B-B14F-4D97-AF65-F5344CB8AC3E}">
        <p14:creationId xmlns:p14="http://schemas.microsoft.com/office/powerpoint/2010/main" val="382993295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368300" y="383477"/>
            <a:ext cx="9081070" cy="567659"/>
          </a:xfrm>
        </p:spPr>
        <p:txBody>
          <a:bodyPr>
            <a:noAutofit/>
          </a:bodyPr>
          <a:lstStyle/>
          <a:p>
            <a:pPr algn="l"/>
            <a:r>
              <a:rPr lang="en-GB" sz="3200" noProof="0" dirty="0"/>
              <a:t>Material data </a:t>
            </a:r>
            <a:r>
              <a:rPr lang="en-GB" sz="3200" dirty="0"/>
              <a:t>sheet or Material data set</a:t>
            </a:r>
            <a:endParaRPr lang="en-GB" sz="3200" noProof="0" dirty="0"/>
          </a:p>
        </p:txBody>
      </p:sp>
      <p:sp>
        <p:nvSpPr>
          <p:cNvPr id="8" name="Inhaltsplatzhalter 2"/>
          <p:cNvSpPr>
            <a:spLocks noGrp="1"/>
          </p:cNvSpPr>
          <p:nvPr>
            <p:ph sz="half" idx="1"/>
          </p:nvPr>
        </p:nvSpPr>
        <p:spPr>
          <a:xfrm>
            <a:off x="391335" y="1239168"/>
            <a:ext cx="8661725" cy="4968552"/>
          </a:xfrm>
          <a:ln>
            <a:solidFill>
              <a:schemeClr val="tx1"/>
            </a:solidFill>
          </a:ln>
        </p:spPr>
        <p:txBody>
          <a:bodyPr/>
          <a:lstStyle/>
          <a:p>
            <a:r>
              <a:rPr lang="en-GB" noProof="0" dirty="0"/>
              <a:t>Material data sheet</a:t>
            </a:r>
          </a:p>
        </p:txBody>
      </p:sp>
      <p:sp>
        <p:nvSpPr>
          <p:cNvPr id="5" name="TextBox 13"/>
          <p:cNvSpPr txBox="1"/>
          <p:nvPr/>
        </p:nvSpPr>
        <p:spPr>
          <a:xfrm>
            <a:off x="355600" y="6375400"/>
            <a:ext cx="5905500" cy="115416"/>
          </a:xfrm>
          <a:prstGeom prst="rect">
            <a:avLst/>
          </a:prstGeom>
          <a:noFill/>
        </p:spPr>
        <p:txBody>
          <a:bodyPr vert="horz" wrap="square" lIns="0" tIns="0" rIns="0" bIns="0" rtlCol="0">
            <a:spAutoFit/>
          </a:bodyPr>
          <a:lstStyle/>
          <a:p>
            <a:pPr>
              <a:lnSpc>
                <a:spcPts val="920"/>
              </a:lnSpc>
            </a:pPr>
            <a:r>
              <a:rPr lang="en-CA" sz="803" spc="300" dirty="0">
                <a:solidFill>
                  <a:srgbClr val="000000"/>
                </a:solidFill>
                <a:latin typeface="Arial"/>
                <a:cs typeface="Arial"/>
              </a:rPr>
              <a:t>BSH Hausgeräte GmbH / Product Division Consumer Products</a:t>
            </a:r>
          </a:p>
        </p:txBody>
      </p:sp>
      <p:sp>
        <p:nvSpPr>
          <p:cNvPr id="6" name="TextBox 14"/>
          <p:cNvSpPr txBox="1"/>
          <p:nvPr/>
        </p:nvSpPr>
        <p:spPr>
          <a:xfrm>
            <a:off x="7518400" y="6375400"/>
            <a:ext cx="1838645" cy="115416"/>
          </a:xfrm>
          <a:prstGeom prst="rect">
            <a:avLst/>
          </a:prstGeom>
          <a:noFill/>
        </p:spPr>
        <p:txBody>
          <a:bodyPr vert="horz" wrap="none" lIns="0" tIns="0" rIns="0" bIns="0" rtlCol="0">
            <a:spAutoFit/>
          </a:bodyPr>
          <a:lstStyle/>
          <a:p>
            <a:pPr>
              <a:lnSpc>
                <a:spcPts val="920"/>
              </a:lnSpc>
            </a:pPr>
            <a:r>
              <a:rPr lang="en-CA" sz="803" dirty="0">
                <a:solidFill>
                  <a:srgbClr val="000000"/>
                </a:solidFill>
                <a:latin typeface="Arial"/>
                <a:cs typeface="Arial"/>
              </a:rPr>
              <a:t>MF Report </a:t>
            </a:r>
            <a:r>
              <a:rPr lang="en-CA" sz="803" dirty="0" smtClean="0">
                <a:solidFill>
                  <a:srgbClr val="000000"/>
                </a:solidFill>
                <a:latin typeface="Arial"/>
                <a:cs typeface="Arial"/>
              </a:rPr>
              <a:t>(Version 08/2021) </a:t>
            </a:r>
            <a:r>
              <a:rPr lang="en-CA" sz="803" dirty="0">
                <a:solidFill>
                  <a:srgbClr val="000000"/>
                </a:solidFill>
                <a:latin typeface="Arial"/>
                <a:cs typeface="Arial"/>
              </a:rPr>
              <a:t>I Page: </a:t>
            </a:r>
            <a:fld id="{DC2CED4D-9EBB-46B0-9FDD-8A76FA4AB74B}" type="slidenum">
              <a:rPr lang="en-CA" sz="803" smtClean="0">
                <a:solidFill>
                  <a:srgbClr val="000000"/>
                </a:solidFill>
                <a:latin typeface="Arial"/>
                <a:cs typeface="Arial"/>
              </a:rPr>
              <a:t>29</a:t>
            </a:fld>
            <a:endParaRPr lang="en-CA" sz="803" dirty="0">
              <a:solidFill>
                <a:srgbClr val="000000"/>
              </a:solidFill>
              <a:latin typeface="Arial"/>
              <a:cs typeface="Arial"/>
            </a:endParaRPr>
          </a:p>
        </p:txBody>
      </p:sp>
      <p:sp>
        <p:nvSpPr>
          <p:cNvPr id="9" name="Textfeld 8"/>
          <p:cNvSpPr txBox="1"/>
          <p:nvPr/>
        </p:nvSpPr>
        <p:spPr>
          <a:xfrm>
            <a:off x="394094" y="907364"/>
            <a:ext cx="5688632" cy="253916"/>
          </a:xfrm>
          <a:prstGeom prst="rect">
            <a:avLst/>
          </a:prstGeom>
          <a:noFill/>
        </p:spPr>
        <p:txBody>
          <a:bodyPr wrap="square" rtlCol="0">
            <a:spAutoFit/>
          </a:bodyPr>
          <a:lstStyle/>
          <a:p>
            <a:r>
              <a:rPr lang="en-US" sz="1050" i="1" dirty="0"/>
              <a:t>Placeholder for material data sheet if the </a:t>
            </a:r>
            <a:r>
              <a:rPr lang="en-US" sz="1050" i="1" dirty="0" smtClean="0"/>
              <a:t>template foil </a:t>
            </a:r>
            <a:r>
              <a:rPr lang="en-US" sz="1050" i="1" dirty="0"/>
              <a:t>is not filled </a:t>
            </a:r>
            <a:r>
              <a:rPr lang="en-US" sz="1050" i="1" dirty="0" smtClean="0"/>
              <a:t>out</a:t>
            </a:r>
            <a:endParaRPr lang="en-US" sz="10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6386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oljeZBesedilom 4"/>
          <p:cNvSpPr txBox="1"/>
          <p:nvPr/>
        </p:nvSpPr>
        <p:spPr>
          <a:xfrm>
            <a:off x="632797" y="5485341"/>
            <a:ext cx="8002364" cy="412003"/>
          </a:xfrm>
          <a:prstGeom prst="rect">
            <a:avLst/>
          </a:prstGeom>
          <a:noFill/>
        </p:spPr>
        <p:txBody>
          <a:bodyPr wrap="square" lIns="88284" tIns="44142" rIns="88284" bIns="44142" rtlCol="0">
            <a:spAutoFit/>
          </a:bodyPr>
          <a:lstStyle/>
          <a:p>
            <a:r>
              <a:rPr lang="en-US" sz="699" b="1" i="1" u="sng" dirty="0">
                <a:ea typeface="Calibri"/>
                <a:cs typeface="Times New Roman"/>
              </a:rPr>
              <a:t>*CRITERIA:</a:t>
            </a:r>
            <a:r>
              <a:rPr lang="en-US" sz="699" b="1" i="1" dirty="0">
                <a:ea typeface="Calibri"/>
                <a:cs typeface="Times New Roman"/>
              </a:rPr>
              <a:t> </a:t>
            </a:r>
            <a:r>
              <a:rPr lang="en-US" sz="699" i="1" dirty="0">
                <a:ea typeface="Calibri"/>
                <a:cs typeface="Times New Roman"/>
              </a:rPr>
              <a:t>(</a:t>
            </a:r>
            <a:r>
              <a:rPr lang="sl-SI" sz="699" i="1" dirty="0">
                <a:ea typeface="Calibri"/>
                <a:cs typeface="Times New Roman"/>
              </a:rPr>
              <a:t>CQP </a:t>
            </a:r>
            <a:r>
              <a:rPr lang="en-US" sz="699" i="1" dirty="0">
                <a:ea typeface="Calibri"/>
                <a:cs typeface="Times New Roman"/>
              </a:rPr>
              <a:t>Classification A,B,C - see BSH data on pg.1)</a:t>
            </a:r>
          </a:p>
          <a:p>
            <a:pPr marL="220698" indent="-220698">
              <a:buAutoNum type="arabicPeriod"/>
            </a:pPr>
            <a:r>
              <a:rPr lang="en-US" sz="699" b="1" i="1" u="sng" dirty="0">
                <a:ea typeface="Calibri"/>
                <a:cs typeface="Times New Roman"/>
              </a:rPr>
              <a:t>For A parts: 		</a:t>
            </a:r>
            <a:r>
              <a:rPr lang="en-US" sz="699" b="1" i="1" dirty="0">
                <a:ea typeface="Calibri"/>
                <a:cs typeface="Times New Roman"/>
                <a:sym typeface="Wingdings" pitchFamily="2" charset="2"/>
              </a:rPr>
              <a:t> </a:t>
            </a:r>
            <a:r>
              <a:rPr lang="en-US" sz="699" b="1" i="1" dirty="0">
                <a:ea typeface="Calibri"/>
                <a:cs typeface="Times New Roman"/>
              </a:rPr>
              <a:t>Necessary</a:t>
            </a:r>
          </a:p>
          <a:p>
            <a:pPr marL="220698" indent="-220698">
              <a:buAutoNum type="arabicPeriod"/>
            </a:pPr>
            <a:r>
              <a:rPr lang="en-US" sz="699" b="1" i="1" u="sng" dirty="0">
                <a:ea typeface="Calibri"/>
                <a:cs typeface="Times New Roman"/>
              </a:rPr>
              <a:t>For B and C parts: </a:t>
            </a:r>
            <a:r>
              <a:rPr lang="en-US" sz="699" b="1" i="1" u="sng">
                <a:ea typeface="Calibri"/>
                <a:cs typeface="Times New Roman"/>
              </a:rPr>
              <a:t>	</a:t>
            </a:r>
            <a:r>
              <a:rPr lang="en-US" sz="699" b="1" i="1" u="sng" smtClean="0">
                <a:ea typeface="Calibri"/>
                <a:cs typeface="Times New Roman"/>
              </a:rPr>
              <a:t>	</a:t>
            </a:r>
            <a:r>
              <a:rPr lang="en-US" sz="699" b="1" i="1" smtClean="0">
                <a:ea typeface="Calibri"/>
                <a:cs typeface="Times New Roman"/>
                <a:sym typeface="Wingdings" pitchFamily="2" charset="2"/>
              </a:rPr>
              <a:t> </a:t>
            </a:r>
            <a:r>
              <a:rPr lang="en-US" sz="699" b="1" i="1" dirty="0">
                <a:ea typeface="Calibri"/>
                <a:cs typeface="Times New Roman"/>
              </a:rPr>
              <a:t>If without cooling process part warps more than are allowable tolerances on drawing  then COOL-analysis HAS TO BE PERFORMED</a:t>
            </a:r>
            <a:endParaRPr lang="en-US" sz="699" dirty="0"/>
          </a:p>
        </p:txBody>
      </p:sp>
      <p:graphicFrame>
        <p:nvGraphicFramePr>
          <p:cNvPr id="5" name="Group 6"/>
          <p:cNvGraphicFramePr>
            <a:graphicFrameLocks noGrp="1"/>
          </p:cNvGraphicFramePr>
          <p:nvPr>
            <p:extLst>
              <p:ext uri="{D42A27DB-BD31-4B8C-83A1-F6EECF244321}">
                <p14:modId xmlns:p14="http://schemas.microsoft.com/office/powerpoint/2010/main" val="3077909694"/>
              </p:ext>
            </p:extLst>
          </p:nvPr>
        </p:nvGraphicFramePr>
        <p:xfrm>
          <a:off x="612048" y="707401"/>
          <a:ext cx="8010506" cy="4783837"/>
        </p:xfrm>
        <a:graphic>
          <a:graphicData uri="http://schemas.openxmlformats.org/drawingml/2006/table">
            <a:tbl>
              <a:tblPr/>
              <a:tblGrid>
                <a:gridCol w="1039200">
                  <a:extLst>
                    <a:ext uri="{9D8B030D-6E8A-4147-A177-3AD203B41FA5}">
                      <a16:colId xmlns:a16="http://schemas.microsoft.com/office/drawing/2014/main" val="20000"/>
                    </a:ext>
                  </a:extLst>
                </a:gridCol>
                <a:gridCol w="476301">
                  <a:extLst>
                    <a:ext uri="{9D8B030D-6E8A-4147-A177-3AD203B41FA5}">
                      <a16:colId xmlns:a16="http://schemas.microsoft.com/office/drawing/2014/main" val="20001"/>
                    </a:ext>
                  </a:extLst>
                </a:gridCol>
                <a:gridCol w="3180787">
                  <a:extLst>
                    <a:ext uri="{9D8B030D-6E8A-4147-A177-3AD203B41FA5}">
                      <a16:colId xmlns:a16="http://schemas.microsoft.com/office/drawing/2014/main" val="20002"/>
                    </a:ext>
                  </a:extLst>
                </a:gridCol>
                <a:gridCol w="539485">
                  <a:extLst>
                    <a:ext uri="{9D8B030D-6E8A-4147-A177-3AD203B41FA5}">
                      <a16:colId xmlns:a16="http://schemas.microsoft.com/office/drawing/2014/main" val="20003"/>
                    </a:ext>
                  </a:extLst>
                </a:gridCol>
                <a:gridCol w="629399">
                  <a:extLst>
                    <a:ext uri="{9D8B030D-6E8A-4147-A177-3AD203B41FA5}">
                      <a16:colId xmlns:a16="http://schemas.microsoft.com/office/drawing/2014/main" val="20004"/>
                    </a:ext>
                  </a:extLst>
                </a:gridCol>
                <a:gridCol w="847905">
                  <a:extLst>
                    <a:ext uri="{9D8B030D-6E8A-4147-A177-3AD203B41FA5}">
                      <a16:colId xmlns:a16="http://schemas.microsoft.com/office/drawing/2014/main" val="20005"/>
                    </a:ext>
                  </a:extLst>
                </a:gridCol>
                <a:gridCol w="1297429">
                  <a:extLst>
                    <a:ext uri="{9D8B030D-6E8A-4147-A177-3AD203B41FA5}">
                      <a16:colId xmlns:a16="http://schemas.microsoft.com/office/drawing/2014/main" val="20006"/>
                    </a:ext>
                  </a:extLst>
                </a:gridCol>
              </a:tblGrid>
              <a:tr h="147358">
                <a:tc rowSpan="2">
                  <a:txBody>
                    <a:bodyPr/>
                    <a:lstStyle/>
                    <a:p>
                      <a:pPr marL="0" marR="0" lvl="0" indent="0" algn="l" defTabSz="1017588" rtl="0" eaLnBrk="1" fontAlgn="base" latinLnBrk="0" hangingPunct="1">
                        <a:lnSpc>
                          <a:spcPct val="100000"/>
                        </a:lnSpc>
                        <a:spcBef>
                          <a:spcPts val="200"/>
                        </a:spcBef>
                        <a:spcAft>
                          <a:spcPts val="200"/>
                        </a:spcAft>
                        <a:buClrTx/>
                        <a:buSzTx/>
                        <a:buFontTx/>
                        <a:buNone/>
                        <a:tabLst/>
                      </a:pPr>
                      <a:endParaRPr kumimoji="0" lang="en-US" altLang="zh-CN" sz="700" b="0" i="0" u="none" strike="noStrike" cap="none" normalizeH="0" baseline="0" noProof="1" smtClean="0">
                        <a:ln>
                          <a:noFill/>
                        </a:ln>
                        <a:solidFill>
                          <a:schemeClr val="tx1"/>
                        </a:solidFill>
                        <a:effectLst/>
                        <a:latin typeface="+mn-lt"/>
                        <a:ea typeface="宋体" pitchFamily="2" charset="-122"/>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solidFill>
                  </a:tcPr>
                </a:tc>
                <a:tc rowSpan="2">
                  <a:txBody>
                    <a:bodyPr/>
                    <a:lstStyle/>
                    <a:p>
                      <a:pPr marL="0" marR="0" lvl="0" indent="0" algn="ctr" defTabSz="1017588" rtl="0" eaLnBrk="1" fontAlgn="base" latinLnBrk="0" hangingPunct="1">
                        <a:lnSpc>
                          <a:spcPct val="100000"/>
                        </a:lnSpc>
                        <a:spcBef>
                          <a:spcPts val="200"/>
                        </a:spcBef>
                        <a:spcAft>
                          <a:spcPts val="200"/>
                        </a:spcAft>
                        <a:buClrTx/>
                        <a:buSzTx/>
                        <a:buFontTx/>
                        <a:buNone/>
                        <a:tabLst/>
                        <a:defRPr/>
                      </a:pPr>
                      <a:r>
                        <a:rPr kumimoji="0" lang="en-US" altLang="zh-CN" sz="700" b="1" i="0" u="none" strike="noStrike" cap="none" normalizeH="0" baseline="0" noProof="1" smtClean="0">
                          <a:ln>
                            <a:noFill/>
                          </a:ln>
                          <a:solidFill>
                            <a:schemeClr val="tx1"/>
                          </a:solidFill>
                          <a:effectLst/>
                          <a:latin typeface="+mn-lt"/>
                          <a:ea typeface="宋体" pitchFamily="2" charset="-122"/>
                        </a:rPr>
                        <a:t>Chapter</a:t>
                      </a:r>
                      <a:endParaRPr kumimoji="0" lang="en-US" altLang="zh-CN" sz="700" b="0" i="0" u="none" strike="noStrike" cap="none" normalizeH="0" baseline="0" noProof="1" smtClean="0">
                        <a:ln>
                          <a:noFill/>
                        </a:ln>
                        <a:solidFill>
                          <a:schemeClr val="tx1"/>
                        </a:solidFill>
                        <a:effectLst/>
                        <a:latin typeface="+mn-lt"/>
                        <a:ea typeface="宋体" pitchFamily="2" charset="-122"/>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solidFill>
                  </a:tcPr>
                </a:tc>
                <a:tc rowSpan="2">
                  <a:txBody>
                    <a:bodyPr/>
                    <a:lstStyle/>
                    <a:p>
                      <a:pPr marL="0" marR="0" lvl="0" indent="0" algn="l" defTabSz="1017588" rtl="0" eaLnBrk="1" fontAlgn="base" latinLnBrk="0" hangingPunct="1">
                        <a:lnSpc>
                          <a:spcPct val="100000"/>
                        </a:lnSpc>
                        <a:spcBef>
                          <a:spcPts val="200"/>
                        </a:spcBef>
                        <a:spcAft>
                          <a:spcPts val="200"/>
                        </a:spcAft>
                        <a:buClrTx/>
                        <a:buSzTx/>
                        <a:buFontTx/>
                        <a:buNone/>
                        <a:tabLst/>
                      </a:pPr>
                      <a:r>
                        <a:rPr kumimoji="0" lang="en-US" altLang="zh-CN" sz="700" b="1" i="0" u="none" strike="noStrike" cap="none" normalizeH="0" baseline="0" noProof="1" smtClean="0">
                          <a:ln>
                            <a:noFill/>
                          </a:ln>
                          <a:solidFill>
                            <a:schemeClr val="tx1"/>
                          </a:solidFill>
                          <a:effectLst/>
                          <a:latin typeface="+mn-lt"/>
                          <a:ea typeface="宋体" pitchFamily="2" charset="-122"/>
                        </a:rPr>
                        <a:t>Topic </a:t>
                      </a:r>
                      <a:endParaRPr kumimoji="0" lang="en-US" altLang="zh-CN" sz="700" b="0" i="0" u="none" strike="noStrike" cap="none" normalizeH="0" baseline="0" noProof="1" smtClean="0">
                        <a:ln>
                          <a:noFill/>
                        </a:ln>
                        <a:solidFill>
                          <a:schemeClr val="tx1"/>
                        </a:solidFill>
                        <a:effectLst/>
                        <a:latin typeface="+mn-lt"/>
                        <a:ea typeface="宋体" pitchFamily="2" charset="-122"/>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solidFill>
                  </a:tcPr>
                </a:tc>
                <a:tc gridSpan="2">
                  <a:txBody>
                    <a:bodyPr/>
                    <a:lstStyle/>
                    <a:p>
                      <a:pPr marL="0" marR="0" lvl="0" indent="0" algn="ctr" defTabSz="1017588" rtl="0" eaLnBrk="1" fontAlgn="base" latinLnBrk="0" hangingPunct="1">
                        <a:lnSpc>
                          <a:spcPct val="100000"/>
                        </a:lnSpc>
                        <a:spcBef>
                          <a:spcPts val="200"/>
                        </a:spcBef>
                        <a:spcAft>
                          <a:spcPts val="200"/>
                        </a:spcAft>
                        <a:buClrTx/>
                        <a:buSzTx/>
                        <a:buFontTx/>
                        <a:buNone/>
                        <a:tabLst/>
                      </a:pPr>
                      <a:r>
                        <a:rPr kumimoji="0" lang="sl-SI" altLang="zh-CN" sz="700" b="1" i="0" u="none" strike="noStrike" cap="none" normalizeH="0" baseline="0" noProof="1" smtClean="0">
                          <a:ln>
                            <a:noFill/>
                          </a:ln>
                          <a:solidFill>
                            <a:schemeClr val="tx1"/>
                          </a:solidFill>
                          <a:effectLst/>
                          <a:latin typeface="+mn-lt"/>
                          <a:ea typeface="宋体" pitchFamily="2" charset="-122"/>
                        </a:rPr>
                        <a:t>Requested</a:t>
                      </a:r>
                      <a:endParaRPr kumimoji="0" lang="en-US" altLang="zh-CN" sz="700" b="1" i="0" u="none" strike="noStrike" cap="none" normalizeH="0" baseline="0" noProof="1" smtClean="0">
                        <a:ln>
                          <a:noFill/>
                        </a:ln>
                        <a:solidFill>
                          <a:schemeClr val="tx1"/>
                        </a:solidFill>
                        <a:effectLst/>
                        <a:latin typeface="+mn-lt"/>
                        <a:ea typeface="宋体" pitchFamily="2" charset="-122"/>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solidFill>
                  </a:tcPr>
                </a:tc>
                <a:tc hMerge="1">
                  <a:txBody>
                    <a:bodyPr/>
                    <a:lstStyle/>
                    <a:p>
                      <a:pPr marL="0" marR="0" lvl="0" indent="0" algn="ctr" defTabSz="1017588" rtl="0" eaLnBrk="1" fontAlgn="base" latinLnBrk="0" hangingPunct="1">
                        <a:lnSpc>
                          <a:spcPct val="100000"/>
                        </a:lnSpc>
                        <a:spcBef>
                          <a:spcPts val="200"/>
                        </a:spcBef>
                        <a:spcAft>
                          <a:spcPts val="200"/>
                        </a:spcAft>
                        <a:buClrTx/>
                        <a:buSzTx/>
                        <a:buFontTx/>
                        <a:buNone/>
                        <a:tabLst/>
                      </a:pPr>
                      <a:endParaRPr kumimoji="0" lang="en-US" altLang="zh-CN" sz="700" b="1" i="0" u="none" strike="noStrike" cap="none" normalizeH="0" baseline="0" noProof="1" smtClean="0">
                        <a:ln>
                          <a:noFill/>
                        </a:ln>
                        <a:solidFill>
                          <a:schemeClr val="tx1"/>
                        </a:solidFill>
                        <a:effectLst/>
                        <a:latin typeface="+mn-lt"/>
                        <a:ea typeface="宋体" pitchFamily="2" charset="-122"/>
                      </a:endParaRPr>
                    </a:p>
                  </a:txBody>
                  <a:tcPr marL="34673" marR="34673" marT="17483" marB="1748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solidFill>
                  </a:tcPr>
                </a:tc>
                <a:tc gridSpan="2">
                  <a:txBody>
                    <a:bodyPr/>
                    <a:lstStyle/>
                    <a:p>
                      <a:pPr marL="0" marR="0" lvl="0" indent="0" algn="ctr" defTabSz="1017588" rtl="0" eaLnBrk="1" fontAlgn="base" latinLnBrk="0" hangingPunct="1">
                        <a:lnSpc>
                          <a:spcPct val="100000"/>
                        </a:lnSpc>
                        <a:spcBef>
                          <a:spcPts val="200"/>
                        </a:spcBef>
                        <a:spcAft>
                          <a:spcPts val="200"/>
                        </a:spcAft>
                        <a:buClrTx/>
                        <a:buSzTx/>
                        <a:buFontTx/>
                        <a:buNone/>
                        <a:tabLst/>
                      </a:pPr>
                      <a:r>
                        <a:rPr kumimoji="0" lang="sl-SI" altLang="zh-CN" sz="700" b="1" i="0" u="none" strike="noStrike" cap="none" normalizeH="0" baseline="0" noProof="1" smtClean="0">
                          <a:ln>
                            <a:noFill/>
                          </a:ln>
                          <a:solidFill>
                            <a:schemeClr val="tx1"/>
                          </a:solidFill>
                          <a:effectLst/>
                          <a:latin typeface="+mn-lt"/>
                          <a:ea typeface="宋体" pitchFamily="2" charset="-122"/>
                        </a:rPr>
                        <a:t>Done   and   Confirmed</a:t>
                      </a:r>
                      <a:endParaRPr kumimoji="0" lang="en-US" altLang="zh-CN" sz="700" b="1" i="0" u="none" strike="noStrike" cap="none" normalizeH="0" baseline="0" noProof="1" smtClean="0">
                        <a:ln>
                          <a:noFill/>
                        </a:ln>
                        <a:solidFill>
                          <a:schemeClr val="tx1"/>
                        </a:solidFill>
                        <a:effectLst/>
                        <a:latin typeface="+mn-lt"/>
                        <a:ea typeface="宋体" pitchFamily="2" charset="-122"/>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solidFill>
                  </a:tcPr>
                </a:tc>
                <a:tc hMerge="1">
                  <a:txBody>
                    <a:bodyPr/>
                    <a:lstStyle/>
                    <a:p>
                      <a:pPr marL="0" marR="0" lvl="0" indent="0" algn="l" defTabSz="1017588" rtl="0" eaLnBrk="1" fontAlgn="base" latinLnBrk="0" hangingPunct="1">
                        <a:lnSpc>
                          <a:spcPct val="100000"/>
                        </a:lnSpc>
                        <a:spcBef>
                          <a:spcPts val="200"/>
                        </a:spcBef>
                        <a:spcAft>
                          <a:spcPts val="200"/>
                        </a:spcAft>
                        <a:buClrTx/>
                        <a:buSzTx/>
                        <a:buFontTx/>
                        <a:buNone/>
                        <a:tabLst/>
                      </a:pPr>
                      <a:endParaRPr kumimoji="0" lang="en-US" altLang="zh-CN" sz="700" b="1" i="0" u="none" strike="noStrike" cap="none" normalizeH="0" baseline="0" noProof="1" smtClean="0">
                        <a:ln>
                          <a:noFill/>
                        </a:ln>
                        <a:solidFill>
                          <a:schemeClr val="tx1"/>
                        </a:solidFill>
                        <a:effectLst/>
                        <a:latin typeface="+mn-lt"/>
                        <a:ea typeface="宋体" pitchFamily="2" charset="-122"/>
                      </a:endParaRPr>
                    </a:p>
                  </a:txBody>
                  <a:tcPr marL="34673" marR="34673" marT="17483" marB="1748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solidFill>
                  </a:tcPr>
                </a:tc>
                <a:extLst>
                  <a:ext uri="{0D108BD9-81ED-4DB2-BD59-A6C34878D82A}">
                    <a16:rowId xmlns:a16="http://schemas.microsoft.com/office/drawing/2014/main" val="10000"/>
                  </a:ext>
                </a:extLst>
              </a:tr>
              <a:tr h="298841">
                <a:tc vMerge="1">
                  <a:txBody>
                    <a:bodyPr/>
                    <a:lstStyle/>
                    <a:p>
                      <a:pPr marL="0" marR="0" lvl="0" indent="0" algn="l" defTabSz="1017588" rtl="0" eaLnBrk="1" fontAlgn="base" latinLnBrk="0" hangingPunct="1">
                        <a:lnSpc>
                          <a:spcPct val="100000"/>
                        </a:lnSpc>
                        <a:spcBef>
                          <a:spcPts val="200"/>
                        </a:spcBef>
                        <a:spcAft>
                          <a:spcPts val="200"/>
                        </a:spcAft>
                        <a:buClrTx/>
                        <a:buSzTx/>
                        <a:buFontTx/>
                        <a:buNone/>
                        <a:tabLst/>
                      </a:pPr>
                      <a:endParaRPr kumimoji="0" lang="en-US" altLang="zh-CN" sz="700" b="0" i="0" u="none" strike="noStrike" cap="none" normalizeH="0" baseline="0" noProof="1" smtClean="0">
                        <a:ln>
                          <a:noFill/>
                        </a:ln>
                        <a:solidFill>
                          <a:schemeClr val="tx1"/>
                        </a:solidFill>
                        <a:effectLst/>
                        <a:latin typeface="+mn-lt"/>
                        <a:ea typeface="宋体" pitchFamily="2" charset="-122"/>
                      </a:endParaRPr>
                    </a:p>
                  </a:txBody>
                  <a:tcPr marL="34673" marR="34673" marT="17483" marB="1748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solidFill>
                  </a:tcPr>
                </a:tc>
                <a:tc vMerge="1">
                  <a:txBody>
                    <a:bodyPr/>
                    <a:lstStyle/>
                    <a:p>
                      <a:pPr marL="0" marR="0" lvl="0" indent="0" algn="ctr" defTabSz="1017588" rtl="0" eaLnBrk="1" fontAlgn="base" latinLnBrk="0" hangingPunct="1">
                        <a:lnSpc>
                          <a:spcPct val="100000"/>
                        </a:lnSpc>
                        <a:spcBef>
                          <a:spcPts val="200"/>
                        </a:spcBef>
                        <a:spcAft>
                          <a:spcPts val="200"/>
                        </a:spcAft>
                        <a:buClrTx/>
                        <a:buSzTx/>
                        <a:buFontTx/>
                        <a:buNone/>
                        <a:tabLst/>
                        <a:defRPr/>
                      </a:pPr>
                      <a:endParaRPr kumimoji="0" lang="en-US" altLang="zh-CN" sz="700" b="0" i="0" u="none" strike="noStrike" cap="none" normalizeH="0" baseline="0" noProof="1" smtClean="0">
                        <a:ln>
                          <a:noFill/>
                        </a:ln>
                        <a:solidFill>
                          <a:schemeClr val="tx1"/>
                        </a:solidFill>
                        <a:effectLst/>
                        <a:latin typeface="+mn-lt"/>
                        <a:ea typeface="宋体" pitchFamily="2" charset="-122"/>
                      </a:endParaRPr>
                    </a:p>
                  </a:txBody>
                  <a:tcPr marL="34673" marR="34673" marT="17483" marB="1748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solidFill>
                  </a:tcPr>
                </a:tc>
                <a:tc vMerge="1">
                  <a:txBody>
                    <a:bodyPr/>
                    <a:lstStyle/>
                    <a:p>
                      <a:pPr marL="0" marR="0" lvl="0" indent="0" algn="l" defTabSz="1017588" rtl="0" eaLnBrk="1" fontAlgn="base" latinLnBrk="0" hangingPunct="1">
                        <a:lnSpc>
                          <a:spcPct val="100000"/>
                        </a:lnSpc>
                        <a:spcBef>
                          <a:spcPts val="200"/>
                        </a:spcBef>
                        <a:spcAft>
                          <a:spcPts val="200"/>
                        </a:spcAft>
                        <a:buClrTx/>
                        <a:buSzTx/>
                        <a:buFontTx/>
                        <a:buNone/>
                        <a:tabLst/>
                      </a:pPr>
                      <a:endParaRPr kumimoji="0" lang="en-US" altLang="zh-CN" sz="700" b="0" i="0" u="none" strike="noStrike" cap="none" normalizeH="0" baseline="0" noProof="1" smtClean="0">
                        <a:ln>
                          <a:noFill/>
                        </a:ln>
                        <a:solidFill>
                          <a:schemeClr val="tx1"/>
                        </a:solidFill>
                        <a:effectLst/>
                        <a:latin typeface="+mn-lt"/>
                        <a:ea typeface="宋体" pitchFamily="2" charset="-122"/>
                      </a:endParaRPr>
                    </a:p>
                  </a:txBody>
                  <a:tcPr marL="34673" marR="34673" marT="17483" marB="1748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solid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pPr>
                      <a:r>
                        <a:rPr kumimoji="0" lang="en-US" altLang="zh-CN" sz="700" b="1" i="0" u="none" strike="noStrike" cap="none" normalizeH="0" baseline="0" noProof="1" smtClean="0">
                          <a:ln>
                            <a:noFill/>
                          </a:ln>
                          <a:solidFill>
                            <a:schemeClr val="tx1"/>
                          </a:solidFill>
                          <a:effectLst/>
                          <a:latin typeface="+mn-lt"/>
                          <a:ea typeface="宋体" pitchFamily="2" charset="-122"/>
                        </a:rPr>
                        <a:t>For </a:t>
                      </a:r>
                    </a:p>
                    <a:p>
                      <a:pPr marL="0" marR="0" lvl="0" indent="0" algn="ctr" defTabSz="1017588" rtl="0" eaLnBrk="1" fontAlgn="base" latinLnBrk="0" hangingPunct="1">
                        <a:lnSpc>
                          <a:spcPct val="100000"/>
                        </a:lnSpc>
                        <a:spcBef>
                          <a:spcPts val="200"/>
                        </a:spcBef>
                        <a:spcAft>
                          <a:spcPts val="200"/>
                        </a:spcAft>
                        <a:buClrTx/>
                        <a:buSzTx/>
                        <a:buFontTx/>
                        <a:buNone/>
                        <a:tabLst/>
                      </a:pPr>
                      <a:r>
                        <a:rPr kumimoji="0" lang="en-US" altLang="zh-CN" sz="700" b="1" i="0" u="none" strike="noStrike" cap="none" normalizeH="0" baseline="0" noProof="1" smtClean="0">
                          <a:ln>
                            <a:noFill/>
                          </a:ln>
                          <a:solidFill>
                            <a:schemeClr val="tx1"/>
                          </a:solidFill>
                          <a:effectLst/>
                          <a:latin typeface="+mn-lt"/>
                          <a:ea typeface="宋体" pitchFamily="2" charset="-122"/>
                        </a:rPr>
                        <a:t>Quotation </a:t>
                      </a: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solid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pPr>
                      <a:r>
                        <a:rPr kumimoji="0" lang="sl-SI" altLang="zh-CN" sz="700" b="1" i="0" u="none" strike="noStrike" cap="none" normalizeH="0" baseline="0" noProof="1" smtClean="0">
                          <a:ln>
                            <a:noFill/>
                          </a:ln>
                          <a:solidFill>
                            <a:schemeClr val="tx1"/>
                          </a:solidFill>
                          <a:effectLst/>
                          <a:latin typeface="+mn-lt"/>
                          <a:ea typeface="宋体" pitchFamily="2" charset="-122"/>
                        </a:rPr>
                        <a:t>After</a:t>
                      </a:r>
                      <a:r>
                        <a:rPr kumimoji="0" lang="en-US" altLang="zh-CN" sz="700" b="1" i="0" u="none" strike="noStrike" cap="none" normalizeH="0" baseline="0" noProof="1" smtClean="0">
                          <a:ln>
                            <a:noFill/>
                          </a:ln>
                          <a:solidFill>
                            <a:schemeClr val="tx1"/>
                          </a:solidFill>
                          <a:effectLst/>
                          <a:latin typeface="+mn-lt"/>
                          <a:ea typeface="宋体" pitchFamily="2" charset="-122"/>
                        </a:rPr>
                        <a:t> </a:t>
                      </a:r>
                    </a:p>
                    <a:p>
                      <a:pPr marL="0" marR="0" lvl="0" indent="0" algn="ctr" defTabSz="1017588" rtl="0" eaLnBrk="1" fontAlgn="base" latinLnBrk="0" hangingPunct="1">
                        <a:lnSpc>
                          <a:spcPct val="100000"/>
                        </a:lnSpc>
                        <a:spcBef>
                          <a:spcPts val="200"/>
                        </a:spcBef>
                        <a:spcAft>
                          <a:spcPts val="200"/>
                        </a:spcAft>
                        <a:buClrTx/>
                        <a:buSzTx/>
                        <a:buFontTx/>
                        <a:buNone/>
                        <a:tabLst/>
                      </a:pPr>
                      <a:r>
                        <a:rPr kumimoji="0" lang="en-US" altLang="zh-CN" sz="700" b="1" i="0" u="none" strike="noStrike" cap="none" normalizeH="0" baseline="0" noProof="1" smtClean="0">
                          <a:ln>
                            <a:noFill/>
                          </a:ln>
                          <a:solidFill>
                            <a:schemeClr val="tx1"/>
                          </a:solidFill>
                          <a:effectLst/>
                          <a:latin typeface="+mn-lt"/>
                          <a:ea typeface="宋体" pitchFamily="2" charset="-122"/>
                        </a:rPr>
                        <a:t>Tool Order </a:t>
                      </a: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solid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pPr>
                      <a:r>
                        <a:rPr kumimoji="0" lang="en-US" altLang="zh-CN" sz="700" b="1" i="0" u="none" strike="noStrike" cap="none" normalizeH="0" baseline="0" noProof="1" smtClean="0">
                          <a:ln>
                            <a:noFill/>
                          </a:ln>
                          <a:solidFill>
                            <a:schemeClr val="tx1"/>
                          </a:solidFill>
                          <a:effectLst/>
                          <a:latin typeface="+mn-lt"/>
                          <a:ea typeface="宋体" pitchFamily="2" charset="-122"/>
                        </a:rPr>
                        <a:t>Supplier </a:t>
                      </a:r>
                    </a:p>
                    <a:p>
                      <a:pPr marL="0" marR="0" lvl="0" indent="0" algn="ctr" defTabSz="1017588" rtl="0" eaLnBrk="1" fontAlgn="base" latinLnBrk="0" hangingPunct="1">
                        <a:lnSpc>
                          <a:spcPct val="100000"/>
                        </a:lnSpc>
                        <a:spcBef>
                          <a:spcPts val="200"/>
                        </a:spcBef>
                        <a:spcAft>
                          <a:spcPts val="200"/>
                        </a:spcAft>
                        <a:buClrTx/>
                        <a:buSzTx/>
                        <a:buFontTx/>
                        <a:buNone/>
                        <a:tabLst/>
                      </a:pPr>
                      <a:r>
                        <a:rPr kumimoji="0" lang="en-US" altLang="zh-CN" sz="700" b="1" i="0" u="none" strike="noStrike" cap="none" normalizeH="0" baseline="0" noProof="1" smtClean="0">
                          <a:ln>
                            <a:noFill/>
                          </a:ln>
                          <a:solidFill>
                            <a:schemeClr val="tx1"/>
                          </a:solidFill>
                          <a:effectLst/>
                          <a:latin typeface="+mn-lt"/>
                          <a:ea typeface="宋体" pitchFamily="2" charset="-122"/>
                        </a:rPr>
                        <a:t>Finished </a:t>
                      </a:r>
                      <a:r>
                        <a:rPr kumimoji="0" lang="en-US" altLang="en-US" sz="700" b="1" i="0" u="none" strike="noStrike" cap="none" normalizeH="0" baseline="30000" noProof="1" smtClean="0">
                          <a:ln>
                            <a:noFill/>
                          </a:ln>
                          <a:solidFill>
                            <a:schemeClr val="tx1"/>
                          </a:solidFill>
                          <a:effectLst/>
                          <a:latin typeface="+mn-lt"/>
                          <a:ea typeface="宋体" pitchFamily="2" charset="-122"/>
                        </a:rPr>
                        <a:t>B</a:t>
                      </a:r>
                      <a:endParaRPr kumimoji="0" lang="en-US" altLang="zh-CN" sz="700" b="1" i="0" u="none" strike="noStrike" cap="none" normalizeH="0" baseline="0" noProof="1" smtClean="0">
                        <a:ln>
                          <a:noFill/>
                        </a:ln>
                        <a:solidFill>
                          <a:schemeClr val="tx1"/>
                        </a:solidFill>
                        <a:effectLst/>
                        <a:latin typeface="+mn-lt"/>
                        <a:ea typeface="宋体" pitchFamily="2" charset="-122"/>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solidFill>
                  </a:tcPr>
                </a:tc>
                <a:tc>
                  <a:txBody>
                    <a:bodyPr/>
                    <a:lstStyle/>
                    <a:p>
                      <a:pPr marL="0" marR="0" lvl="0" indent="0" algn="l" defTabSz="1017588" rtl="0" eaLnBrk="1" fontAlgn="base" latinLnBrk="0" hangingPunct="1">
                        <a:lnSpc>
                          <a:spcPct val="100000"/>
                        </a:lnSpc>
                        <a:spcBef>
                          <a:spcPts val="200"/>
                        </a:spcBef>
                        <a:spcAft>
                          <a:spcPts val="200"/>
                        </a:spcAft>
                        <a:buClrTx/>
                        <a:buSzTx/>
                        <a:buFontTx/>
                        <a:buNone/>
                        <a:tabLst/>
                      </a:pPr>
                      <a:r>
                        <a:rPr kumimoji="0" lang="en-US" altLang="zh-CN" sz="700" b="1" i="0" u="none" strike="noStrike" cap="none" normalizeH="0" baseline="0" noProof="1" smtClean="0">
                          <a:ln>
                            <a:noFill/>
                          </a:ln>
                          <a:solidFill>
                            <a:schemeClr val="tx1"/>
                          </a:solidFill>
                          <a:effectLst/>
                          <a:latin typeface="+mn-lt"/>
                          <a:ea typeface="宋体" pitchFamily="2" charset="-122"/>
                        </a:rPr>
                        <a:t>Datum </a:t>
                      </a:r>
                    </a:p>
                    <a:p>
                      <a:pPr marL="0" marR="0" lvl="0" indent="0" algn="l" defTabSz="1017588" rtl="0" eaLnBrk="1" fontAlgn="base" latinLnBrk="0" hangingPunct="1">
                        <a:lnSpc>
                          <a:spcPct val="100000"/>
                        </a:lnSpc>
                        <a:spcBef>
                          <a:spcPts val="200"/>
                        </a:spcBef>
                        <a:spcAft>
                          <a:spcPts val="200"/>
                        </a:spcAft>
                        <a:buClrTx/>
                        <a:buSzTx/>
                        <a:buFontTx/>
                        <a:buNone/>
                        <a:tabLst/>
                      </a:pPr>
                      <a:r>
                        <a:rPr kumimoji="0" lang="en-US" altLang="zh-CN" sz="700" b="1" i="0" u="none" strike="noStrike" cap="none" normalizeH="0" baseline="0" noProof="1" smtClean="0">
                          <a:ln>
                            <a:noFill/>
                          </a:ln>
                          <a:solidFill>
                            <a:schemeClr val="tx1"/>
                          </a:solidFill>
                          <a:effectLst/>
                          <a:latin typeface="+mn-lt"/>
                          <a:ea typeface="宋体" pitchFamily="2" charset="-122"/>
                        </a:rPr>
                        <a:t>OK Customer Confirmed </a:t>
                      </a:r>
                      <a:r>
                        <a:rPr kumimoji="0" lang="en-US" altLang="en-US" sz="700" b="1" i="0" u="none" strike="noStrike" cap="none" normalizeH="0" baseline="30000" noProof="1" smtClean="0">
                          <a:ln>
                            <a:noFill/>
                          </a:ln>
                          <a:solidFill>
                            <a:schemeClr val="tx1"/>
                          </a:solidFill>
                          <a:effectLst/>
                          <a:latin typeface="+mn-lt"/>
                          <a:ea typeface="宋体" pitchFamily="2" charset="-122"/>
                        </a:rPr>
                        <a:t>A</a:t>
                      </a:r>
                      <a:endParaRPr kumimoji="0" lang="en-US" altLang="zh-CN" sz="700" b="1" i="0" u="none" strike="noStrike" cap="none" normalizeH="0" baseline="0" noProof="1" smtClean="0">
                        <a:ln>
                          <a:noFill/>
                        </a:ln>
                        <a:solidFill>
                          <a:schemeClr val="tx1"/>
                        </a:solidFill>
                        <a:effectLst/>
                        <a:latin typeface="+mn-lt"/>
                        <a:ea typeface="宋体" pitchFamily="2" charset="-122"/>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B3B3"/>
                    </a:solidFill>
                  </a:tcPr>
                </a:tc>
                <a:extLst>
                  <a:ext uri="{0D108BD9-81ED-4DB2-BD59-A6C34878D82A}">
                    <a16:rowId xmlns:a16="http://schemas.microsoft.com/office/drawing/2014/main" val="10001"/>
                  </a:ext>
                </a:extLst>
              </a:tr>
              <a:tr h="156736">
                <a:tc rowSpan="2">
                  <a:txBody>
                    <a:bodyPr/>
                    <a:lstStyle/>
                    <a:p>
                      <a:pPr marL="0" marR="0" lvl="0" indent="0" algn="l" defTabSz="1017588" rtl="0" eaLnBrk="1" fontAlgn="base" latinLnBrk="0" hangingPunct="1">
                        <a:lnSpc>
                          <a:spcPct val="100000"/>
                        </a:lnSpc>
                        <a:spcBef>
                          <a:spcPts val="200"/>
                        </a:spcBef>
                        <a:spcAft>
                          <a:spcPts val="200"/>
                        </a:spcAft>
                        <a:buClrTx/>
                        <a:buSzTx/>
                        <a:buFontTx/>
                        <a:buNone/>
                        <a:tabLst/>
                      </a:pPr>
                      <a:r>
                        <a:rPr kumimoji="0" lang="en-US" altLang="en-US" sz="700" b="1" i="0" u="none" strike="noStrike" kern="0" cap="none" spc="0" normalizeH="0" baseline="0" noProof="1" smtClean="0">
                          <a:ln>
                            <a:noFill/>
                          </a:ln>
                          <a:solidFill>
                            <a:schemeClr val="tx1"/>
                          </a:solidFill>
                          <a:effectLst/>
                          <a:latin typeface="+mn-lt"/>
                          <a:ea typeface="宋体" pitchFamily="2" charset="-122"/>
                        </a:rPr>
                        <a:t>1.  Project</a:t>
                      </a: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pPr>
                      <a:r>
                        <a:rPr kumimoji="0" lang="en-US" altLang="en-US" sz="700" b="1" i="0" u="none" strike="noStrike" kern="0" cap="none" spc="0" normalizeH="0" baseline="0" noProof="1" smtClean="0">
                          <a:ln>
                            <a:noFill/>
                          </a:ln>
                          <a:solidFill>
                            <a:schemeClr val="tx1"/>
                          </a:solidFill>
                          <a:effectLst/>
                          <a:latin typeface="+mn-lt"/>
                          <a:ea typeface="宋体" pitchFamily="2" charset="-122"/>
                          <a:cs typeface="+mn-cs"/>
                        </a:rPr>
                        <a:t>1.1</a:t>
                      </a: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17588" rtl="0" eaLnBrk="1" fontAlgn="base" latinLnBrk="0" hangingPunct="1">
                        <a:lnSpc>
                          <a:spcPct val="100000"/>
                        </a:lnSpc>
                        <a:spcBef>
                          <a:spcPts val="200"/>
                        </a:spcBef>
                        <a:spcAft>
                          <a:spcPts val="200"/>
                        </a:spcAft>
                        <a:buClrTx/>
                        <a:buSzTx/>
                        <a:buFontTx/>
                        <a:buNone/>
                        <a:tabLst/>
                      </a:pPr>
                      <a:r>
                        <a:rPr kumimoji="0" lang="en-US" altLang="en-US" sz="700" b="0" i="0" u="none" strike="noStrike" kern="0" cap="none" spc="0" normalizeH="0" baseline="0" noProof="1" smtClean="0">
                          <a:ln>
                            <a:noFill/>
                          </a:ln>
                          <a:solidFill>
                            <a:schemeClr val="tx1"/>
                          </a:solidFill>
                          <a:effectLst/>
                          <a:latin typeface="+mn-lt"/>
                          <a:ea typeface="宋体" pitchFamily="2" charset="-122"/>
                          <a:cs typeface="+mn-cs"/>
                        </a:rPr>
                        <a:t>Project &amp; DFM Information</a:t>
                      </a: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defRPr/>
                      </a:pPr>
                      <a:r>
                        <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sym typeface="Wingdings 2"/>
                        </a:rPr>
                        <a:t></a:t>
                      </a:r>
                      <a:endPar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defRPr/>
                      </a:pPr>
                      <a:r>
                        <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sym typeface="Wingdings 2"/>
                        </a:rPr>
                        <a:t></a:t>
                      </a:r>
                      <a:endPar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pPr>
                      <a:endParaRPr kumimoji="0" lang="en-US" altLang="en-US" sz="700" b="1" i="0" u="none" strike="noStrike" kern="1200" cap="none" normalizeH="0" baseline="0" noProof="1" smtClean="0">
                        <a:ln>
                          <a:noFill/>
                        </a:ln>
                        <a:solidFill>
                          <a:srgbClr val="0000FF"/>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17588" rtl="0" eaLnBrk="1" fontAlgn="base" latinLnBrk="0" hangingPunct="1">
                        <a:lnSpc>
                          <a:spcPct val="100000"/>
                        </a:lnSpc>
                        <a:spcBef>
                          <a:spcPts val="200"/>
                        </a:spcBef>
                        <a:spcAft>
                          <a:spcPts val="200"/>
                        </a:spcAft>
                        <a:buClrTx/>
                        <a:buSzTx/>
                        <a:buFontTx/>
                        <a:buNone/>
                        <a:tabLst/>
                      </a:pPr>
                      <a:endParaRPr kumimoji="0" lang="en-US" altLang="en-US" sz="700" b="0" i="0" u="none" strike="noStrike" cap="none" normalizeH="0" baseline="0" noProof="1" smtClean="0">
                        <a:ln>
                          <a:noFill/>
                        </a:ln>
                        <a:solidFill>
                          <a:schemeClr val="tx1"/>
                        </a:solidFill>
                        <a:effectLst/>
                        <a:latin typeface="+mn-lt"/>
                        <a:ea typeface="宋体" pitchFamily="2" charset="-122"/>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56736">
                <a:tc vMerge="1">
                  <a:txBody>
                    <a:bodyPr/>
                    <a:lstStyle/>
                    <a:p>
                      <a:pPr marL="0" marR="0" lvl="0" indent="0" algn="l" defTabSz="1017588" rtl="0" eaLnBrk="1" fontAlgn="base" latinLnBrk="0" hangingPunct="1">
                        <a:lnSpc>
                          <a:spcPts val="700"/>
                        </a:lnSpc>
                        <a:spcBef>
                          <a:spcPts val="200"/>
                        </a:spcBef>
                        <a:spcAft>
                          <a:spcPts val="200"/>
                        </a:spcAft>
                        <a:buClrTx/>
                        <a:buSzTx/>
                        <a:buFontTx/>
                        <a:buNone/>
                        <a:tabLst/>
                      </a:pPr>
                      <a:endParaRPr kumimoji="0" lang="de-DE" altLang="en-US" sz="800" b="1" i="0" u="none" strike="noStrike" kern="0" cap="none" spc="0" normalizeH="0" baseline="0" dirty="0" smtClean="0">
                        <a:ln>
                          <a:noFill/>
                        </a:ln>
                        <a:solidFill>
                          <a:schemeClr val="tx1"/>
                        </a:solidFill>
                        <a:effectLst/>
                        <a:latin typeface="Calibri" pitchFamily="34" charset="0"/>
                        <a:ea typeface="宋体" pitchFamily="2" charset="-122"/>
                      </a:endParaRPr>
                    </a:p>
                  </a:txBody>
                  <a:tcPr marL="144000" marR="0" marT="1800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pPr>
                      <a:r>
                        <a:rPr kumimoji="0" lang="en-US" altLang="en-US" sz="700" b="1" i="0" u="none" strike="noStrike" kern="0" cap="none" spc="0" normalizeH="0" baseline="0" noProof="1" smtClean="0">
                          <a:ln>
                            <a:noFill/>
                          </a:ln>
                          <a:solidFill>
                            <a:schemeClr val="tx1"/>
                          </a:solidFill>
                          <a:effectLst/>
                          <a:latin typeface="+mn-lt"/>
                          <a:ea typeface="宋体" pitchFamily="2" charset="-122"/>
                          <a:cs typeface="+mn-cs"/>
                        </a:rPr>
                        <a:t>1.2</a:t>
                      </a: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17588" rtl="0" eaLnBrk="1" fontAlgn="base" latinLnBrk="0" hangingPunct="1">
                        <a:lnSpc>
                          <a:spcPct val="100000"/>
                        </a:lnSpc>
                        <a:spcBef>
                          <a:spcPts val="200"/>
                        </a:spcBef>
                        <a:spcAft>
                          <a:spcPts val="200"/>
                        </a:spcAft>
                        <a:buClrTx/>
                        <a:buSzTx/>
                        <a:buFontTx/>
                        <a:buNone/>
                        <a:tabLst/>
                      </a:pPr>
                      <a:r>
                        <a:rPr kumimoji="0" lang="en-US" altLang="en-US" sz="700" b="0" i="0" u="none" strike="noStrike" kern="0" cap="none" spc="0" normalizeH="0" baseline="0" noProof="1" smtClean="0">
                          <a:ln>
                            <a:noFill/>
                          </a:ln>
                          <a:solidFill>
                            <a:schemeClr val="tx1"/>
                          </a:solidFill>
                          <a:effectLst/>
                          <a:latin typeface="+mn-lt"/>
                          <a:ea typeface="宋体" pitchFamily="2" charset="-122"/>
                          <a:cs typeface="+mn-cs"/>
                        </a:rPr>
                        <a:t>Table of contents</a:t>
                      </a: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defRPr/>
                      </a:pPr>
                      <a:r>
                        <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sym typeface="Wingdings 2"/>
                        </a:rPr>
                        <a:t></a:t>
                      </a:r>
                      <a:endPar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defRPr/>
                      </a:pPr>
                      <a:r>
                        <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sym typeface="Wingdings 2"/>
                        </a:rPr>
                        <a:t></a:t>
                      </a:r>
                      <a:endPar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pPr>
                      <a:endParaRPr kumimoji="0" lang="en-US" altLang="en-US" sz="700" b="1" i="0" u="none" strike="noStrike" kern="1200" cap="none" normalizeH="0" baseline="0" noProof="1" smtClean="0">
                        <a:ln>
                          <a:noFill/>
                        </a:ln>
                        <a:solidFill>
                          <a:srgbClr val="0000FF"/>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17588" rtl="0" eaLnBrk="1" fontAlgn="base" latinLnBrk="0" hangingPunct="1">
                        <a:lnSpc>
                          <a:spcPct val="100000"/>
                        </a:lnSpc>
                        <a:spcBef>
                          <a:spcPts val="200"/>
                        </a:spcBef>
                        <a:spcAft>
                          <a:spcPts val="200"/>
                        </a:spcAft>
                        <a:buClrTx/>
                        <a:buSzTx/>
                        <a:buFontTx/>
                        <a:buNone/>
                        <a:tabLst/>
                        <a:defRPr/>
                      </a:pPr>
                      <a:endParaRPr kumimoji="0" lang="en-US" altLang="en-US" sz="700" b="0" i="0" u="none" strike="noStrike" cap="none" normalizeH="0" baseline="0" noProof="1" smtClean="0">
                        <a:ln>
                          <a:noFill/>
                        </a:ln>
                        <a:solidFill>
                          <a:schemeClr val="tx1"/>
                        </a:solidFill>
                        <a:effectLst/>
                        <a:latin typeface="+mn-lt"/>
                        <a:ea typeface="宋体" pitchFamily="2" charset="-122"/>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56736">
                <a:tc rowSpan="3">
                  <a:txBody>
                    <a:bodyPr/>
                    <a:lstStyle/>
                    <a:p>
                      <a:pPr marL="0" marR="0" lvl="0" indent="0" algn="l" defTabSz="1017588" rtl="0" eaLnBrk="1" fontAlgn="base" latinLnBrk="0" hangingPunct="1">
                        <a:lnSpc>
                          <a:spcPct val="100000"/>
                        </a:lnSpc>
                        <a:spcBef>
                          <a:spcPts val="200"/>
                        </a:spcBef>
                        <a:spcAft>
                          <a:spcPts val="200"/>
                        </a:spcAft>
                        <a:buClrTx/>
                        <a:buSzTx/>
                        <a:buFontTx/>
                        <a:buNone/>
                        <a:tabLst/>
                      </a:pPr>
                      <a:r>
                        <a:rPr kumimoji="0" lang="en-US" altLang="en-US" sz="700" b="1" i="0" u="none" strike="noStrike" kern="0" cap="none" spc="0" normalizeH="0" baseline="0" noProof="1" smtClean="0">
                          <a:ln>
                            <a:noFill/>
                          </a:ln>
                          <a:solidFill>
                            <a:schemeClr val="tx1"/>
                          </a:solidFill>
                          <a:effectLst/>
                          <a:latin typeface="+mn-lt"/>
                          <a:ea typeface="宋体" pitchFamily="2" charset="-122"/>
                        </a:rPr>
                        <a:t>2.  Product </a:t>
                      </a:r>
                    </a:p>
                    <a:p>
                      <a:pPr marL="0" marR="0" lvl="0" indent="0" algn="l" defTabSz="1017588" rtl="0" eaLnBrk="1" fontAlgn="base" latinLnBrk="0" hangingPunct="1">
                        <a:lnSpc>
                          <a:spcPct val="100000"/>
                        </a:lnSpc>
                        <a:spcBef>
                          <a:spcPts val="200"/>
                        </a:spcBef>
                        <a:spcAft>
                          <a:spcPts val="200"/>
                        </a:spcAft>
                        <a:buClrTx/>
                        <a:buSzTx/>
                        <a:buFontTx/>
                        <a:buNone/>
                        <a:tabLst/>
                      </a:pPr>
                      <a:r>
                        <a:rPr kumimoji="0" lang="en-US" altLang="en-US" sz="700" b="1" i="0" u="none" strike="noStrike" kern="0" cap="none" spc="0" normalizeH="0" baseline="0" noProof="1" smtClean="0">
                          <a:ln>
                            <a:noFill/>
                          </a:ln>
                          <a:solidFill>
                            <a:schemeClr val="tx1"/>
                          </a:solidFill>
                          <a:effectLst/>
                          <a:latin typeface="+mn-lt"/>
                          <a:ea typeface="宋体" pitchFamily="2" charset="-122"/>
                        </a:rPr>
                        <a:t>     Info</a:t>
                      </a: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pPr>
                      <a:r>
                        <a:rPr kumimoji="0" lang="en-US" altLang="en-US" sz="700" b="1" i="0" u="none" strike="noStrike" kern="0" cap="none" spc="0" normalizeH="0" baseline="0" noProof="1" smtClean="0">
                          <a:ln>
                            <a:noFill/>
                          </a:ln>
                          <a:solidFill>
                            <a:schemeClr val="tx1"/>
                          </a:solidFill>
                          <a:effectLst/>
                          <a:latin typeface="+mn-lt"/>
                          <a:ea typeface="宋体" pitchFamily="2" charset="-122"/>
                          <a:cs typeface="+mn-cs"/>
                        </a:rPr>
                        <a:t>2.1</a:t>
                      </a: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17588" rtl="0" eaLnBrk="1" fontAlgn="base" latinLnBrk="0" hangingPunct="1">
                        <a:lnSpc>
                          <a:spcPct val="100000"/>
                        </a:lnSpc>
                        <a:spcBef>
                          <a:spcPts val="200"/>
                        </a:spcBef>
                        <a:spcAft>
                          <a:spcPts val="200"/>
                        </a:spcAft>
                        <a:buClrTx/>
                        <a:buSzTx/>
                        <a:buFontTx/>
                        <a:buNone/>
                        <a:tabLst/>
                      </a:pPr>
                      <a:r>
                        <a:rPr kumimoji="0" lang="en-US" altLang="en-US" sz="700" b="0" i="0" u="none" strike="noStrike" kern="0" cap="none" spc="0" normalizeH="0" baseline="0" noProof="1" smtClean="0">
                          <a:ln>
                            <a:noFill/>
                          </a:ln>
                          <a:solidFill>
                            <a:schemeClr val="tx1"/>
                          </a:solidFill>
                          <a:effectLst/>
                          <a:latin typeface="+mn-lt"/>
                          <a:ea typeface="宋体" pitchFamily="2" charset="-122"/>
                          <a:cs typeface="+mn-cs"/>
                        </a:rPr>
                        <a:t>Part and tool basic data</a:t>
                      </a: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defRPr/>
                      </a:pPr>
                      <a:r>
                        <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sym typeface="Wingdings 2"/>
                        </a:rPr>
                        <a:t></a:t>
                      </a:r>
                      <a:endPar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defRPr/>
                      </a:pPr>
                      <a:r>
                        <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sym typeface="Wingdings 2"/>
                        </a:rPr>
                        <a:t></a:t>
                      </a:r>
                      <a:endPar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pPr>
                      <a:endParaRPr kumimoji="0" lang="en-US" altLang="en-US" sz="700" b="1" i="0" u="none" strike="noStrike" kern="1200" cap="none" normalizeH="0" baseline="0" noProof="1" smtClean="0">
                        <a:ln>
                          <a:noFill/>
                        </a:ln>
                        <a:solidFill>
                          <a:srgbClr val="0000FF"/>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17588" rtl="0" eaLnBrk="1" fontAlgn="base" latinLnBrk="0" hangingPunct="1">
                        <a:lnSpc>
                          <a:spcPct val="100000"/>
                        </a:lnSpc>
                        <a:spcBef>
                          <a:spcPts val="200"/>
                        </a:spcBef>
                        <a:spcAft>
                          <a:spcPts val="200"/>
                        </a:spcAft>
                        <a:buClrTx/>
                        <a:buSzTx/>
                        <a:buFontTx/>
                        <a:buNone/>
                        <a:tabLst/>
                        <a:defRPr/>
                      </a:pPr>
                      <a:endParaRPr kumimoji="0" lang="en-US" altLang="en-US" sz="700" b="0" i="0" u="none" strike="noStrike" cap="none" normalizeH="0" baseline="0" noProof="1" smtClean="0">
                        <a:ln>
                          <a:noFill/>
                        </a:ln>
                        <a:solidFill>
                          <a:schemeClr val="tx1"/>
                        </a:solidFill>
                        <a:effectLst/>
                        <a:latin typeface="+mn-lt"/>
                        <a:ea typeface="宋体" pitchFamily="2" charset="-122"/>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56736">
                <a:tc vMerge="1">
                  <a:txBody>
                    <a:bodyPr/>
                    <a:lstStyle/>
                    <a:p>
                      <a:endParaRPr lang="en-US"/>
                    </a:p>
                  </a:txBody>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pPr>
                      <a:r>
                        <a:rPr kumimoji="0" lang="en-US" altLang="en-US" sz="700" b="1" i="0" u="none" strike="noStrike" kern="0" cap="none" spc="0" normalizeH="0" baseline="0" noProof="1" smtClean="0">
                          <a:ln>
                            <a:noFill/>
                          </a:ln>
                          <a:solidFill>
                            <a:schemeClr val="tx1"/>
                          </a:solidFill>
                          <a:effectLst/>
                          <a:latin typeface="+mn-lt"/>
                          <a:ea typeface="宋体" pitchFamily="2" charset="-122"/>
                          <a:cs typeface="+mn-cs"/>
                        </a:rPr>
                        <a:t>2.2</a:t>
                      </a: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1017588" rtl="0" eaLnBrk="1" fontAlgn="base" latinLnBrk="0" hangingPunct="1">
                        <a:lnSpc>
                          <a:spcPct val="100000"/>
                        </a:lnSpc>
                        <a:spcBef>
                          <a:spcPts val="200"/>
                        </a:spcBef>
                        <a:spcAft>
                          <a:spcPts val="200"/>
                        </a:spcAft>
                        <a:buClrTx/>
                        <a:buSzTx/>
                        <a:buFontTx/>
                        <a:buNone/>
                        <a:tabLst/>
                      </a:pPr>
                      <a:r>
                        <a:rPr kumimoji="0" lang="en-US" altLang="en-US" sz="700" b="0" i="0" u="none" strike="noStrike" kern="0" cap="none" spc="0" normalizeH="0" baseline="0" noProof="1" smtClean="0">
                          <a:ln>
                            <a:noFill/>
                          </a:ln>
                          <a:solidFill>
                            <a:schemeClr val="tx1"/>
                          </a:solidFill>
                          <a:effectLst/>
                          <a:latin typeface="+mn-lt"/>
                          <a:ea typeface="宋体" pitchFamily="2" charset="-122"/>
                          <a:cs typeface="+mn-cs"/>
                        </a:rPr>
                        <a:t>Mould cavity Layout </a:t>
                      </a: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defRPr/>
                      </a:pPr>
                      <a:r>
                        <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sym typeface="Wingdings 2"/>
                        </a:rPr>
                        <a:t></a:t>
                      </a:r>
                      <a:endPar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defRPr/>
                      </a:pPr>
                      <a:r>
                        <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sym typeface="Wingdings 2"/>
                        </a:rPr>
                        <a:t></a:t>
                      </a:r>
                      <a:endPar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pPr>
                      <a:endParaRPr kumimoji="0" lang="en-US" altLang="en-US" sz="700" b="1" i="0" u="none" strike="noStrike" kern="1200" cap="none" normalizeH="0" baseline="0" noProof="1" smtClean="0">
                        <a:ln>
                          <a:noFill/>
                        </a:ln>
                        <a:solidFill>
                          <a:srgbClr val="0000FF"/>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17588" rtl="0" eaLnBrk="1" fontAlgn="base" latinLnBrk="0" hangingPunct="1">
                        <a:lnSpc>
                          <a:spcPct val="100000"/>
                        </a:lnSpc>
                        <a:spcBef>
                          <a:spcPts val="200"/>
                        </a:spcBef>
                        <a:spcAft>
                          <a:spcPts val="200"/>
                        </a:spcAft>
                        <a:buClrTx/>
                        <a:buSzTx/>
                        <a:buFontTx/>
                        <a:buNone/>
                        <a:tabLst/>
                        <a:defRPr/>
                      </a:pPr>
                      <a:endParaRPr kumimoji="0" lang="en-US" altLang="en-US" sz="700" b="0" i="0" u="none" strike="noStrike" cap="none" normalizeH="0" baseline="0" noProof="1" smtClean="0">
                        <a:ln>
                          <a:noFill/>
                        </a:ln>
                        <a:solidFill>
                          <a:schemeClr val="tx1"/>
                        </a:solidFill>
                        <a:effectLst/>
                        <a:latin typeface="+mn-lt"/>
                        <a:ea typeface="宋体" pitchFamily="2" charset="-122"/>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56736">
                <a:tc vMerge="1">
                  <a:txBody>
                    <a:bodyPr/>
                    <a:lstStyle/>
                    <a:p>
                      <a:endParaRPr lang="en-US"/>
                    </a:p>
                  </a:txBody>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pPr>
                      <a:r>
                        <a:rPr kumimoji="0" lang="en-US" altLang="en-US" sz="700" b="1" i="0" u="none" strike="noStrike" kern="0" cap="none" spc="0" normalizeH="0" baseline="0" noProof="1" smtClean="0">
                          <a:ln>
                            <a:noFill/>
                          </a:ln>
                          <a:solidFill>
                            <a:schemeClr val="tx1"/>
                          </a:solidFill>
                          <a:effectLst/>
                          <a:latin typeface="+mn-lt"/>
                          <a:ea typeface="宋体" pitchFamily="2" charset="-122"/>
                          <a:cs typeface="+mn-cs"/>
                        </a:rPr>
                        <a:t>2.3</a:t>
                      </a: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1017588" rtl="0" eaLnBrk="1" fontAlgn="base" latinLnBrk="0" hangingPunct="1">
                        <a:lnSpc>
                          <a:spcPct val="100000"/>
                        </a:lnSpc>
                        <a:spcBef>
                          <a:spcPts val="200"/>
                        </a:spcBef>
                        <a:spcAft>
                          <a:spcPts val="200"/>
                        </a:spcAft>
                        <a:buClrTx/>
                        <a:buSzTx/>
                        <a:buFontTx/>
                        <a:buNone/>
                        <a:tabLst/>
                      </a:pPr>
                      <a:r>
                        <a:rPr kumimoji="0" lang="en-US" altLang="en-US" sz="700" b="0" i="0" u="none" strike="noStrike" kern="0" cap="none" spc="0" normalizeH="0" baseline="0" noProof="1" smtClean="0">
                          <a:ln>
                            <a:noFill/>
                          </a:ln>
                          <a:solidFill>
                            <a:schemeClr val="tx1"/>
                          </a:solidFill>
                          <a:effectLst/>
                          <a:latin typeface="+mn-lt"/>
                          <a:ea typeface="宋体" pitchFamily="2" charset="-122"/>
                          <a:cs typeface="+mn-cs"/>
                        </a:rPr>
                        <a:t>Gate Location and Type PROPOSAL	</a:t>
                      </a: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defRPr/>
                      </a:pPr>
                      <a:r>
                        <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sym typeface="Wingdings 2"/>
                        </a:rPr>
                        <a:t></a:t>
                      </a:r>
                      <a:endPar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defRPr/>
                      </a:pPr>
                      <a:r>
                        <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sym typeface="Wingdings 2"/>
                        </a:rPr>
                        <a:t></a:t>
                      </a:r>
                      <a:endPar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pPr>
                      <a:endParaRPr kumimoji="0" lang="en-US" altLang="en-US" sz="700" b="1" i="0" u="none" strike="noStrike" kern="1200" cap="none" normalizeH="0" baseline="0" noProof="1" smtClean="0">
                        <a:ln>
                          <a:noFill/>
                        </a:ln>
                        <a:solidFill>
                          <a:srgbClr val="0000FF"/>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17588" rtl="0" eaLnBrk="1" fontAlgn="base" latinLnBrk="0" hangingPunct="1">
                        <a:lnSpc>
                          <a:spcPct val="100000"/>
                        </a:lnSpc>
                        <a:spcBef>
                          <a:spcPts val="200"/>
                        </a:spcBef>
                        <a:spcAft>
                          <a:spcPts val="200"/>
                        </a:spcAft>
                        <a:buClrTx/>
                        <a:buSzTx/>
                        <a:buFontTx/>
                        <a:buNone/>
                        <a:tabLst/>
                        <a:defRPr/>
                      </a:pPr>
                      <a:endParaRPr kumimoji="0" lang="en-US" altLang="en-US" sz="700" b="0" i="0" u="none" strike="noStrike" cap="none" normalizeH="0" baseline="0" noProof="1" smtClean="0">
                        <a:ln>
                          <a:noFill/>
                        </a:ln>
                        <a:solidFill>
                          <a:schemeClr val="tx1"/>
                        </a:solidFill>
                        <a:effectLst/>
                        <a:latin typeface="+mn-lt"/>
                        <a:ea typeface="宋体" pitchFamily="2" charset="-122"/>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56736">
                <a:tc rowSpan="4">
                  <a:txBody>
                    <a:bodyPr/>
                    <a:lstStyle/>
                    <a:p>
                      <a:pPr marL="0" marR="0" lvl="0" indent="0" algn="l" defTabSz="1017588" rtl="0" eaLnBrk="1" fontAlgn="base" latinLnBrk="0" hangingPunct="1">
                        <a:lnSpc>
                          <a:spcPct val="100000"/>
                        </a:lnSpc>
                        <a:spcBef>
                          <a:spcPts val="200"/>
                        </a:spcBef>
                        <a:spcAft>
                          <a:spcPts val="200"/>
                        </a:spcAft>
                        <a:buClrTx/>
                        <a:buSzTx/>
                        <a:buFontTx/>
                        <a:buNone/>
                        <a:tabLst/>
                      </a:pPr>
                      <a:r>
                        <a:rPr kumimoji="0" lang="en-US" altLang="en-US" sz="700" b="1" i="0" u="none" strike="noStrike" kern="0" cap="none" spc="0" normalizeH="0" baseline="0" noProof="1" smtClean="0">
                          <a:ln>
                            <a:noFill/>
                          </a:ln>
                          <a:solidFill>
                            <a:schemeClr val="tx1"/>
                          </a:solidFill>
                          <a:effectLst/>
                          <a:latin typeface="+mn-lt"/>
                          <a:ea typeface="宋体" pitchFamily="2" charset="-122"/>
                        </a:rPr>
                        <a:t>3.  Parting </a:t>
                      </a:r>
                    </a:p>
                    <a:p>
                      <a:pPr marL="0" marR="0" lvl="0" indent="0" algn="l" defTabSz="1017588" rtl="0" eaLnBrk="1" fontAlgn="base" latinLnBrk="0" hangingPunct="1">
                        <a:lnSpc>
                          <a:spcPct val="100000"/>
                        </a:lnSpc>
                        <a:spcBef>
                          <a:spcPts val="200"/>
                        </a:spcBef>
                        <a:spcAft>
                          <a:spcPts val="200"/>
                        </a:spcAft>
                        <a:buClrTx/>
                        <a:buSzTx/>
                        <a:buFontTx/>
                        <a:buNone/>
                        <a:tabLst/>
                      </a:pPr>
                      <a:r>
                        <a:rPr kumimoji="0" lang="en-US" altLang="en-US" sz="700" b="1" i="0" u="none" strike="noStrike" kern="0" cap="none" spc="0" normalizeH="0" baseline="0" noProof="1" smtClean="0">
                          <a:ln>
                            <a:noFill/>
                          </a:ln>
                          <a:solidFill>
                            <a:schemeClr val="tx1"/>
                          </a:solidFill>
                          <a:effectLst/>
                          <a:latin typeface="+mn-lt"/>
                          <a:ea typeface="宋体" pitchFamily="2" charset="-122"/>
                        </a:rPr>
                        <a:t>     Lines</a:t>
                      </a: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pPr>
                      <a:r>
                        <a:rPr kumimoji="0" lang="en-US" altLang="en-US" sz="700" b="1" i="0" u="none" strike="noStrike" kern="0" cap="none" spc="0" normalizeH="0" baseline="0" noProof="1" smtClean="0">
                          <a:ln>
                            <a:noFill/>
                          </a:ln>
                          <a:solidFill>
                            <a:schemeClr val="tx1"/>
                          </a:solidFill>
                          <a:effectLst/>
                          <a:latin typeface="+mn-lt"/>
                          <a:ea typeface="宋体" pitchFamily="2" charset="-122"/>
                          <a:cs typeface="+mn-cs"/>
                        </a:rPr>
                        <a:t>3.1</a:t>
                      </a: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17588" rtl="0" eaLnBrk="1" fontAlgn="base" latinLnBrk="0" hangingPunct="1">
                        <a:lnSpc>
                          <a:spcPct val="100000"/>
                        </a:lnSpc>
                        <a:spcBef>
                          <a:spcPts val="200"/>
                        </a:spcBef>
                        <a:spcAft>
                          <a:spcPts val="200"/>
                        </a:spcAft>
                        <a:buClrTx/>
                        <a:buSzTx/>
                        <a:buFontTx/>
                        <a:buNone/>
                        <a:tabLst/>
                      </a:pPr>
                      <a:r>
                        <a:rPr kumimoji="0" lang="en-US" altLang="en-US" sz="700" b="0" i="0" u="none" strike="noStrike" kern="0" cap="none" spc="0" normalizeH="0" baseline="0" noProof="1" smtClean="0">
                          <a:ln>
                            <a:noFill/>
                          </a:ln>
                          <a:solidFill>
                            <a:schemeClr val="tx1"/>
                          </a:solidFill>
                          <a:effectLst/>
                          <a:latin typeface="+mn-lt"/>
                          <a:ea typeface="宋体" pitchFamily="2" charset="-122"/>
                          <a:cs typeface="+mn-cs"/>
                        </a:rPr>
                        <a:t>Cavity &amp; Core main parting lines definition</a:t>
                      </a: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defRPr/>
                      </a:pPr>
                      <a:r>
                        <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sym typeface="Wingdings 2"/>
                        </a:rPr>
                        <a:t></a:t>
                      </a:r>
                      <a:endPar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defRPr/>
                      </a:pPr>
                      <a:r>
                        <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sym typeface="Wingdings 2"/>
                        </a:rPr>
                        <a:t></a:t>
                      </a:r>
                      <a:endPar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pPr>
                      <a:endParaRPr kumimoji="0" lang="en-US" altLang="en-US" sz="700" b="1" i="0" u="none" strike="noStrike" kern="1200" cap="none" normalizeH="0" baseline="0" noProof="1" smtClean="0">
                        <a:ln>
                          <a:noFill/>
                        </a:ln>
                        <a:solidFill>
                          <a:srgbClr val="0000FF"/>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17588" rtl="0" eaLnBrk="1" fontAlgn="base" latinLnBrk="0" hangingPunct="1">
                        <a:lnSpc>
                          <a:spcPct val="100000"/>
                        </a:lnSpc>
                        <a:spcBef>
                          <a:spcPts val="200"/>
                        </a:spcBef>
                        <a:spcAft>
                          <a:spcPts val="200"/>
                        </a:spcAft>
                        <a:buClrTx/>
                        <a:buSzTx/>
                        <a:buFontTx/>
                        <a:buNone/>
                        <a:tabLst/>
                        <a:defRPr/>
                      </a:pPr>
                      <a:endParaRPr kumimoji="0" lang="en-US" altLang="en-US" sz="700" b="0" i="0" u="none" strike="noStrike" cap="none" normalizeH="0" baseline="0" noProof="1" smtClean="0">
                        <a:ln>
                          <a:noFill/>
                        </a:ln>
                        <a:solidFill>
                          <a:schemeClr val="tx1"/>
                        </a:solidFill>
                        <a:effectLst/>
                        <a:latin typeface="+mn-lt"/>
                        <a:ea typeface="宋体" pitchFamily="2" charset="-122"/>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156736">
                <a:tc vMerge="1">
                  <a:txBody>
                    <a:bodyPr/>
                    <a:lstStyle/>
                    <a:p>
                      <a:endParaRPr lang="en-US"/>
                    </a:p>
                  </a:txBody>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pPr>
                      <a:r>
                        <a:rPr kumimoji="0" lang="en-US" altLang="en-US" sz="700" b="1" i="0" u="none" strike="noStrike" kern="0" cap="none" spc="0" normalizeH="0" baseline="0" noProof="1" smtClean="0">
                          <a:ln>
                            <a:noFill/>
                          </a:ln>
                          <a:solidFill>
                            <a:schemeClr val="tx1"/>
                          </a:solidFill>
                          <a:effectLst/>
                          <a:latin typeface="+mn-lt"/>
                          <a:ea typeface="宋体" pitchFamily="2" charset="-122"/>
                          <a:cs typeface="+mn-cs"/>
                        </a:rPr>
                        <a:t>3.2</a:t>
                      </a: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1017588" rtl="0" eaLnBrk="1" fontAlgn="base" latinLnBrk="0" hangingPunct="1">
                        <a:lnSpc>
                          <a:spcPct val="100000"/>
                        </a:lnSpc>
                        <a:spcBef>
                          <a:spcPts val="200"/>
                        </a:spcBef>
                        <a:spcAft>
                          <a:spcPts val="200"/>
                        </a:spcAft>
                        <a:buClrTx/>
                        <a:buSzTx/>
                        <a:buFontTx/>
                        <a:buNone/>
                        <a:tabLst/>
                      </a:pPr>
                      <a:r>
                        <a:rPr kumimoji="0" lang="en-US" altLang="en-US" sz="700" b="0" i="0" u="none" strike="noStrike" kern="0" cap="none" spc="0" normalizeH="0" baseline="0" noProof="1" smtClean="0">
                          <a:ln>
                            <a:noFill/>
                          </a:ln>
                          <a:solidFill>
                            <a:schemeClr val="tx1"/>
                          </a:solidFill>
                          <a:effectLst/>
                          <a:latin typeface="+mn-lt"/>
                          <a:ea typeface="宋体" pitchFamily="2" charset="-122"/>
                          <a:cs typeface="+mn-cs"/>
                        </a:rPr>
                        <a:t>Slider &amp;  Lifter core Location and parting line definition</a:t>
                      </a: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defRPr/>
                      </a:pPr>
                      <a:r>
                        <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sym typeface="Wingdings 2"/>
                        </a:rPr>
                        <a:t></a:t>
                      </a:r>
                      <a:endPar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defRPr/>
                      </a:pPr>
                      <a:r>
                        <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sym typeface="Wingdings 2"/>
                        </a:rPr>
                        <a:t></a:t>
                      </a:r>
                      <a:endPar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pPr>
                      <a:endParaRPr kumimoji="0" lang="en-US" altLang="en-US" sz="700" b="1" i="0" u="none" strike="noStrike" kern="1200" cap="none" normalizeH="0" baseline="0" noProof="1" smtClean="0">
                        <a:ln>
                          <a:noFill/>
                        </a:ln>
                        <a:solidFill>
                          <a:srgbClr val="0000FF"/>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17588" rtl="0" eaLnBrk="1" fontAlgn="base" latinLnBrk="0" hangingPunct="1">
                        <a:lnSpc>
                          <a:spcPct val="100000"/>
                        </a:lnSpc>
                        <a:spcBef>
                          <a:spcPts val="200"/>
                        </a:spcBef>
                        <a:spcAft>
                          <a:spcPts val="200"/>
                        </a:spcAft>
                        <a:buClrTx/>
                        <a:buSzTx/>
                        <a:buFontTx/>
                        <a:buNone/>
                        <a:tabLst/>
                        <a:defRPr/>
                      </a:pPr>
                      <a:endParaRPr kumimoji="0" lang="en-US" altLang="en-US" sz="700" b="0" i="0" u="none" strike="noStrike" cap="none" normalizeH="0" baseline="0" noProof="1" smtClean="0">
                        <a:ln>
                          <a:noFill/>
                        </a:ln>
                        <a:solidFill>
                          <a:schemeClr val="tx1"/>
                        </a:solidFill>
                        <a:effectLst/>
                        <a:latin typeface="+mn-lt"/>
                        <a:ea typeface="宋体" pitchFamily="2" charset="-122"/>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156736">
                <a:tc vMerge="1">
                  <a:txBody>
                    <a:bodyPr/>
                    <a:lstStyle/>
                    <a:p>
                      <a:endParaRPr lang="en-US"/>
                    </a:p>
                  </a:txBody>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defRPr/>
                      </a:pPr>
                      <a:r>
                        <a:rPr kumimoji="0" lang="en-US" altLang="en-US" sz="700" b="1" i="0" u="none" strike="noStrike" kern="0" cap="none" spc="0" normalizeH="0" baseline="0" noProof="1" smtClean="0">
                          <a:ln>
                            <a:noFill/>
                          </a:ln>
                          <a:solidFill>
                            <a:schemeClr val="tx1"/>
                          </a:solidFill>
                          <a:effectLst/>
                          <a:latin typeface="+mn-lt"/>
                          <a:ea typeface="宋体" pitchFamily="2" charset="-122"/>
                          <a:cs typeface="+mn-cs"/>
                        </a:rPr>
                        <a:t>3.3</a:t>
                      </a: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1017588" rtl="0" eaLnBrk="1" fontAlgn="base" latinLnBrk="0" hangingPunct="1">
                        <a:lnSpc>
                          <a:spcPct val="100000"/>
                        </a:lnSpc>
                        <a:spcBef>
                          <a:spcPts val="200"/>
                        </a:spcBef>
                        <a:spcAft>
                          <a:spcPts val="200"/>
                        </a:spcAft>
                        <a:buClrTx/>
                        <a:buSzTx/>
                        <a:buFontTx/>
                        <a:buNone/>
                        <a:tabLst/>
                        <a:defRPr/>
                      </a:pPr>
                      <a:r>
                        <a:rPr kumimoji="0" lang="en-US" altLang="en-US" sz="700" b="0" i="0" u="none" strike="noStrike" kern="0" cap="none" spc="0" normalizeH="0" baseline="0" noProof="1" smtClean="0">
                          <a:ln>
                            <a:noFill/>
                          </a:ln>
                          <a:solidFill>
                            <a:schemeClr val="tx1"/>
                          </a:solidFill>
                          <a:effectLst/>
                          <a:latin typeface="+mn-lt"/>
                          <a:ea typeface="宋体" pitchFamily="2" charset="-122"/>
                          <a:cs typeface="+mn-cs"/>
                        </a:rPr>
                        <a:t>Ejector pin Location Proposal</a:t>
                      </a: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defRPr/>
                      </a:pPr>
                      <a:r>
                        <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sym typeface="Wingdings 2"/>
                        </a:rPr>
                        <a:t></a:t>
                      </a:r>
                      <a:endPar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defRPr/>
                      </a:pPr>
                      <a:r>
                        <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sym typeface="Wingdings 2"/>
                        </a:rPr>
                        <a:t></a:t>
                      </a:r>
                      <a:endPar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pPr>
                      <a:endParaRPr kumimoji="0" lang="en-US" altLang="en-US" sz="700" b="1" i="0" u="none" strike="noStrike" kern="1200" cap="none" normalizeH="0" baseline="0" noProof="1" smtClean="0">
                        <a:ln>
                          <a:noFill/>
                        </a:ln>
                        <a:solidFill>
                          <a:srgbClr val="0000FF"/>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17588" rtl="0" eaLnBrk="1" fontAlgn="base" latinLnBrk="0" hangingPunct="1">
                        <a:lnSpc>
                          <a:spcPct val="100000"/>
                        </a:lnSpc>
                        <a:spcBef>
                          <a:spcPts val="200"/>
                        </a:spcBef>
                        <a:spcAft>
                          <a:spcPts val="200"/>
                        </a:spcAft>
                        <a:buClrTx/>
                        <a:buSzTx/>
                        <a:buFontTx/>
                        <a:buNone/>
                        <a:tabLst/>
                        <a:defRPr/>
                      </a:pPr>
                      <a:endParaRPr kumimoji="0" lang="en-US" altLang="en-US" sz="700" b="0" i="0" u="none" strike="noStrike" cap="none" normalizeH="0" baseline="0" noProof="1" smtClean="0">
                        <a:ln>
                          <a:noFill/>
                        </a:ln>
                        <a:solidFill>
                          <a:schemeClr val="tx1"/>
                        </a:solidFill>
                        <a:effectLst/>
                        <a:latin typeface="+mn-lt"/>
                        <a:ea typeface="宋体" pitchFamily="2" charset="-122"/>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156736">
                <a:tc vMerge="1">
                  <a:txBody>
                    <a:bodyPr/>
                    <a:lstStyle/>
                    <a:p>
                      <a:endParaRPr lang="en-US"/>
                    </a:p>
                  </a:txBody>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defRPr/>
                      </a:pPr>
                      <a:r>
                        <a:rPr kumimoji="0" lang="en-US" altLang="en-US" sz="700" b="1" i="0" u="none" strike="noStrike" kern="0" cap="none" spc="0" normalizeH="0" baseline="0" noProof="1" smtClean="0">
                          <a:ln>
                            <a:noFill/>
                          </a:ln>
                          <a:solidFill>
                            <a:schemeClr val="tx1"/>
                          </a:solidFill>
                          <a:effectLst/>
                          <a:latin typeface="+mn-lt"/>
                          <a:ea typeface="宋体" pitchFamily="2" charset="-122"/>
                          <a:cs typeface="+mn-cs"/>
                        </a:rPr>
                        <a:t>3.4</a:t>
                      </a: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1017588" rtl="0" eaLnBrk="1" fontAlgn="base" latinLnBrk="0" hangingPunct="1">
                        <a:lnSpc>
                          <a:spcPct val="100000"/>
                        </a:lnSpc>
                        <a:spcBef>
                          <a:spcPts val="200"/>
                        </a:spcBef>
                        <a:spcAft>
                          <a:spcPts val="200"/>
                        </a:spcAft>
                        <a:buClrTx/>
                        <a:buSzTx/>
                        <a:buFontTx/>
                        <a:buNone/>
                        <a:tabLst/>
                      </a:pPr>
                      <a:r>
                        <a:rPr kumimoji="0" lang="en-US" altLang="en-US" sz="700" b="0" i="0" u="none" strike="noStrike" kern="0" cap="none" spc="0" normalizeH="0" baseline="0" noProof="1" smtClean="0">
                          <a:ln>
                            <a:noFill/>
                          </a:ln>
                          <a:solidFill>
                            <a:schemeClr val="tx1"/>
                          </a:solidFill>
                          <a:effectLst/>
                          <a:latin typeface="+mn-lt"/>
                          <a:ea typeface="宋体" pitchFamily="2" charset="-122"/>
                          <a:cs typeface="+mn-cs"/>
                        </a:rPr>
                        <a:t>Venting of critical areas</a:t>
                      </a: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defRPr/>
                      </a:pPr>
                      <a:r>
                        <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sym typeface="Wingdings 2"/>
                        </a:rPr>
                        <a:t></a:t>
                      </a:r>
                      <a:endPar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defRPr/>
                      </a:pPr>
                      <a:r>
                        <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sym typeface="Wingdings 2"/>
                        </a:rPr>
                        <a:t></a:t>
                      </a:r>
                      <a:endPar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pPr>
                      <a:endParaRPr kumimoji="0" lang="en-US" altLang="en-US" sz="700" b="1" i="0" u="none" strike="noStrike" kern="1200" cap="none" normalizeH="0" baseline="0" noProof="1" smtClean="0">
                        <a:ln>
                          <a:noFill/>
                        </a:ln>
                        <a:solidFill>
                          <a:srgbClr val="0000FF"/>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17588" rtl="0" eaLnBrk="1" fontAlgn="base" latinLnBrk="0" hangingPunct="1">
                        <a:lnSpc>
                          <a:spcPct val="100000"/>
                        </a:lnSpc>
                        <a:spcBef>
                          <a:spcPts val="200"/>
                        </a:spcBef>
                        <a:spcAft>
                          <a:spcPts val="200"/>
                        </a:spcAft>
                        <a:buClrTx/>
                        <a:buSzTx/>
                        <a:buFontTx/>
                        <a:buNone/>
                        <a:tabLst/>
                        <a:defRPr/>
                      </a:pPr>
                      <a:endParaRPr kumimoji="0" lang="en-US" altLang="en-US" sz="700" b="0" i="0" u="none" strike="noStrike" cap="none" normalizeH="0" baseline="0" noProof="1" smtClean="0">
                        <a:ln>
                          <a:noFill/>
                        </a:ln>
                        <a:solidFill>
                          <a:schemeClr val="tx1"/>
                        </a:solidFill>
                        <a:effectLst/>
                        <a:latin typeface="+mn-lt"/>
                        <a:ea typeface="宋体" pitchFamily="2" charset="-122"/>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156736">
                <a:tc>
                  <a:txBody>
                    <a:bodyPr/>
                    <a:lstStyle/>
                    <a:p>
                      <a:pPr marL="0" marR="0" lvl="0" indent="0" algn="l" defTabSz="1017588" rtl="0" eaLnBrk="1" fontAlgn="base" latinLnBrk="0" hangingPunct="1">
                        <a:lnSpc>
                          <a:spcPct val="100000"/>
                        </a:lnSpc>
                        <a:spcBef>
                          <a:spcPts val="200"/>
                        </a:spcBef>
                        <a:spcAft>
                          <a:spcPts val="200"/>
                        </a:spcAft>
                        <a:buClrTx/>
                        <a:buSzTx/>
                        <a:buFontTx/>
                        <a:buNone/>
                        <a:tabLst/>
                      </a:pPr>
                      <a:r>
                        <a:rPr kumimoji="0" lang="en-US" altLang="en-US" sz="700" b="1" i="0" u="none" strike="noStrike" kern="0" cap="none" spc="0" normalizeH="0" baseline="0" noProof="1" smtClean="0">
                          <a:ln>
                            <a:noFill/>
                          </a:ln>
                          <a:solidFill>
                            <a:schemeClr val="tx1"/>
                          </a:solidFill>
                          <a:effectLst/>
                          <a:latin typeface="+mn-lt"/>
                          <a:ea typeface="宋体" pitchFamily="2" charset="-122"/>
                          <a:cs typeface="+mn-cs"/>
                        </a:rPr>
                        <a:t>4.  Draft</a:t>
                      </a: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pPr>
                      <a:r>
                        <a:rPr kumimoji="0" lang="en-US" altLang="en-US" sz="700" b="1" i="0" u="none" strike="noStrike" kern="0" cap="none" spc="0" normalizeH="0" baseline="0" noProof="1" smtClean="0">
                          <a:ln>
                            <a:noFill/>
                          </a:ln>
                          <a:solidFill>
                            <a:schemeClr val="tx1"/>
                          </a:solidFill>
                          <a:effectLst/>
                          <a:latin typeface="+mn-lt"/>
                          <a:ea typeface="宋体" pitchFamily="2" charset="-122"/>
                          <a:cs typeface="+mn-cs"/>
                        </a:rPr>
                        <a:t>4.1</a:t>
                      </a: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17588" rtl="0" eaLnBrk="1" fontAlgn="base" latinLnBrk="0" hangingPunct="1">
                        <a:lnSpc>
                          <a:spcPct val="100000"/>
                        </a:lnSpc>
                        <a:spcBef>
                          <a:spcPts val="200"/>
                        </a:spcBef>
                        <a:spcAft>
                          <a:spcPts val="200"/>
                        </a:spcAft>
                        <a:buClrTx/>
                        <a:buSzTx/>
                        <a:buFontTx/>
                        <a:buNone/>
                        <a:tabLst/>
                      </a:pPr>
                      <a:r>
                        <a:rPr kumimoji="0" lang="en-US" altLang="en-US" sz="700" b="0" i="0" u="none" strike="noStrike" kern="0" cap="none" spc="0" normalizeH="0" baseline="0" noProof="1" smtClean="0">
                          <a:ln>
                            <a:noFill/>
                          </a:ln>
                          <a:solidFill>
                            <a:schemeClr val="tx1"/>
                          </a:solidFill>
                          <a:effectLst/>
                          <a:latin typeface="+mn-lt"/>
                          <a:ea typeface="宋体" pitchFamily="2" charset="-122"/>
                          <a:cs typeface="+mn-cs"/>
                        </a:rPr>
                        <a:t>Draft Analysis</a:t>
                      </a: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defRPr/>
                      </a:pPr>
                      <a:r>
                        <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sym typeface="Wingdings 2"/>
                        </a:rPr>
                        <a:t></a:t>
                      </a:r>
                      <a:endPar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defRPr/>
                      </a:pPr>
                      <a:r>
                        <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sym typeface="Wingdings 2"/>
                        </a:rPr>
                        <a:t></a:t>
                      </a:r>
                      <a:endPar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pPr>
                      <a:endParaRPr kumimoji="0" lang="en-US" altLang="en-US" sz="700" b="1" i="0" u="none" strike="noStrike" kern="1200" cap="none" normalizeH="0" baseline="0" noProof="1" smtClean="0">
                        <a:ln>
                          <a:noFill/>
                        </a:ln>
                        <a:solidFill>
                          <a:srgbClr val="0000FF"/>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17588" rtl="0" eaLnBrk="1" fontAlgn="base" latinLnBrk="0" hangingPunct="1">
                        <a:lnSpc>
                          <a:spcPct val="100000"/>
                        </a:lnSpc>
                        <a:spcBef>
                          <a:spcPts val="200"/>
                        </a:spcBef>
                        <a:spcAft>
                          <a:spcPts val="200"/>
                        </a:spcAft>
                        <a:buClrTx/>
                        <a:buSzTx/>
                        <a:buFontTx/>
                        <a:buNone/>
                        <a:tabLst/>
                        <a:defRPr/>
                      </a:pPr>
                      <a:endParaRPr kumimoji="0" lang="en-US" altLang="en-US" sz="700" b="0" i="0" u="none" strike="noStrike" cap="none" normalizeH="0" baseline="0" noProof="1" smtClean="0">
                        <a:ln>
                          <a:noFill/>
                        </a:ln>
                        <a:solidFill>
                          <a:schemeClr val="tx1"/>
                        </a:solidFill>
                        <a:effectLst/>
                        <a:latin typeface="+mn-lt"/>
                        <a:ea typeface="宋体" pitchFamily="2" charset="-122"/>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23691">
                <a:tc>
                  <a:txBody>
                    <a:bodyPr/>
                    <a:lstStyle/>
                    <a:p>
                      <a:pPr marL="0" marR="0" lvl="0" indent="0" algn="l" defTabSz="1017588" rtl="0" eaLnBrk="1" fontAlgn="base" latinLnBrk="0" hangingPunct="1">
                        <a:lnSpc>
                          <a:spcPct val="100000"/>
                        </a:lnSpc>
                        <a:spcBef>
                          <a:spcPts val="200"/>
                        </a:spcBef>
                        <a:spcAft>
                          <a:spcPts val="0"/>
                        </a:spcAft>
                        <a:buClrTx/>
                        <a:buSzTx/>
                        <a:buFontTx/>
                        <a:buNone/>
                        <a:tabLst/>
                      </a:pPr>
                      <a:r>
                        <a:rPr kumimoji="0" lang="en-US" altLang="en-US" sz="700" b="1" i="0" u="none" strike="noStrike" kern="0" cap="none" spc="0" normalizeH="0" baseline="0" noProof="1" smtClean="0">
                          <a:ln>
                            <a:noFill/>
                          </a:ln>
                          <a:solidFill>
                            <a:schemeClr val="tx1"/>
                          </a:solidFill>
                          <a:effectLst/>
                          <a:latin typeface="+mn-lt"/>
                          <a:ea typeface="宋体" pitchFamily="2" charset="-122"/>
                        </a:rPr>
                        <a:t>5.  Drawing</a:t>
                      </a:r>
                    </a:p>
                    <a:p>
                      <a:pPr marL="0" marR="0" lvl="0" indent="0" algn="l" defTabSz="1017588" rtl="0" eaLnBrk="1" fontAlgn="base" latinLnBrk="0" hangingPunct="1">
                        <a:lnSpc>
                          <a:spcPct val="100000"/>
                        </a:lnSpc>
                        <a:spcBef>
                          <a:spcPts val="200"/>
                        </a:spcBef>
                        <a:spcAft>
                          <a:spcPts val="0"/>
                        </a:spcAft>
                        <a:buClrTx/>
                        <a:buSzTx/>
                        <a:buFontTx/>
                        <a:buNone/>
                        <a:tabLst/>
                      </a:pPr>
                      <a:r>
                        <a:rPr kumimoji="0" lang="en-US" altLang="en-US" sz="700" b="1" i="0" u="none" strike="noStrike" kern="0" cap="none" spc="0" normalizeH="0" baseline="0" noProof="1" smtClean="0">
                          <a:ln>
                            <a:noFill/>
                          </a:ln>
                          <a:solidFill>
                            <a:schemeClr val="tx1"/>
                          </a:solidFill>
                          <a:effectLst/>
                          <a:latin typeface="+mn-lt"/>
                          <a:ea typeface="宋体" pitchFamily="2" charset="-122"/>
                        </a:rPr>
                        <a:t>     Analysis (2D)</a:t>
                      </a: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defRPr/>
                      </a:pPr>
                      <a:r>
                        <a:rPr kumimoji="0" lang="en-US" altLang="en-US" sz="700" b="1" i="0" u="none" strike="noStrike" kern="0" cap="none" spc="0" normalizeH="0" baseline="0" noProof="1" smtClean="0">
                          <a:ln>
                            <a:noFill/>
                          </a:ln>
                          <a:solidFill>
                            <a:srgbClr val="000000"/>
                          </a:solidFill>
                          <a:effectLst/>
                          <a:uLnTx/>
                          <a:uFillTx/>
                          <a:latin typeface="+mn-lt"/>
                          <a:ea typeface="宋体" pitchFamily="2" charset="-122"/>
                          <a:cs typeface="+mn-cs"/>
                        </a:rPr>
                        <a:t>5.1</a:t>
                      </a: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17588" rtl="0" eaLnBrk="1" fontAlgn="base" latinLnBrk="0" hangingPunct="1">
                        <a:lnSpc>
                          <a:spcPct val="100000"/>
                        </a:lnSpc>
                        <a:spcBef>
                          <a:spcPts val="200"/>
                        </a:spcBef>
                        <a:spcAft>
                          <a:spcPts val="200"/>
                        </a:spcAft>
                        <a:buClrTx/>
                        <a:buSzTx/>
                        <a:buFontTx/>
                        <a:buNone/>
                        <a:tabLst/>
                      </a:pPr>
                      <a:r>
                        <a:rPr kumimoji="0" lang="en-US" altLang="en-US" sz="700" b="0" i="0" u="none" strike="noStrike" kern="0" cap="none" spc="0" normalizeH="0" baseline="0" noProof="1" smtClean="0">
                          <a:ln>
                            <a:noFill/>
                          </a:ln>
                          <a:solidFill>
                            <a:schemeClr val="tx1"/>
                          </a:solidFill>
                          <a:effectLst/>
                          <a:latin typeface="+mn-lt"/>
                          <a:ea typeface="宋体" pitchFamily="2" charset="-122"/>
                          <a:cs typeface="+mn-cs"/>
                        </a:rPr>
                        <a:t>Analysis of Control Dimension, Tolerances, Surface finish,…</a:t>
                      </a: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defRPr/>
                      </a:pPr>
                      <a:r>
                        <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sym typeface="Wingdings 2"/>
                        </a:rPr>
                        <a:t></a:t>
                      </a:r>
                      <a:endPar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defRPr/>
                      </a:pPr>
                      <a:r>
                        <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sym typeface="Wingdings 2"/>
                        </a:rPr>
                        <a:t></a:t>
                      </a:r>
                      <a:endPar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pPr>
                      <a:endParaRPr kumimoji="0" lang="en-US" altLang="en-US" sz="700" b="1" i="0" u="none" strike="noStrike" kern="1200" cap="none" normalizeH="0" baseline="0" noProof="1" smtClean="0">
                        <a:ln>
                          <a:noFill/>
                        </a:ln>
                        <a:solidFill>
                          <a:srgbClr val="0000FF"/>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17588" rtl="0" eaLnBrk="1" fontAlgn="base" latinLnBrk="0" hangingPunct="1">
                        <a:lnSpc>
                          <a:spcPct val="100000"/>
                        </a:lnSpc>
                        <a:spcBef>
                          <a:spcPts val="200"/>
                        </a:spcBef>
                        <a:spcAft>
                          <a:spcPts val="200"/>
                        </a:spcAft>
                        <a:buClrTx/>
                        <a:buSzTx/>
                        <a:buFontTx/>
                        <a:buNone/>
                        <a:tabLst/>
                        <a:defRPr/>
                      </a:pPr>
                      <a:endParaRPr kumimoji="0" lang="en-US" altLang="en-US" sz="700" b="0" i="0" u="none" strike="noStrike" cap="none" normalizeH="0" baseline="0" noProof="1" smtClean="0">
                        <a:ln>
                          <a:noFill/>
                        </a:ln>
                        <a:solidFill>
                          <a:schemeClr val="tx1"/>
                        </a:solidFill>
                        <a:effectLst/>
                        <a:latin typeface="+mn-lt"/>
                        <a:ea typeface="宋体" pitchFamily="2" charset="-122"/>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156736">
                <a:tc>
                  <a:txBody>
                    <a:bodyPr/>
                    <a:lstStyle/>
                    <a:p>
                      <a:pPr marL="0" marR="0" lvl="0" indent="0" algn="l" defTabSz="1017588" rtl="0" eaLnBrk="1" fontAlgn="base" latinLnBrk="0" hangingPunct="1">
                        <a:lnSpc>
                          <a:spcPct val="100000"/>
                        </a:lnSpc>
                        <a:spcBef>
                          <a:spcPts val="200"/>
                        </a:spcBef>
                        <a:spcAft>
                          <a:spcPts val="200"/>
                        </a:spcAft>
                        <a:buClrTx/>
                        <a:buSzTx/>
                        <a:buFontTx/>
                        <a:buNone/>
                        <a:tabLst/>
                        <a:defRPr/>
                      </a:pPr>
                      <a:r>
                        <a:rPr kumimoji="0" lang="en-US" altLang="en-US" sz="700" b="1" i="0" u="none" strike="noStrike" kern="0" cap="none" spc="0" normalizeH="0" baseline="0" noProof="1" smtClean="0">
                          <a:ln>
                            <a:noFill/>
                          </a:ln>
                          <a:solidFill>
                            <a:schemeClr val="tx1"/>
                          </a:solidFill>
                          <a:effectLst/>
                          <a:latin typeface="+mn-lt"/>
                          <a:ea typeface="宋体" pitchFamily="2" charset="-122"/>
                        </a:rPr>
                        <a:t>6. Cooling</a:t>
                      </a: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pPr>
                      <a:r>
                        <a:rPr kumimoji="0" lang="en-US" altLang="en-US" sz="700" b="1" i="0" u="none" strike="noStrike" kern="0" cap="none" spc="0" normalizeH="0" baseline="0" noProof="1" smtClean="0">
                          <a:ln>
                            <a:noFill/>
                          </a:ln>
                          <a:solidFill>
                            <a:schemeClr val="tx1"/>
                          </a:solidFill>
                          <a:effectLst/>
                          <a:latin typeface="+mn-lt"/>
                          <a:ea typeface="宋体" pitchFamily="2" charset="-122"/>
                          <a:cs typeface="+mn-cs"/>
                        </a:rPr>
                        <a:t>6.1</a:t>
                      </a: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17588" rtl="0" eaLnBrk="1" fontAlgn="base" latinLnBrk="0" hangingPunct="1">
                        <a:lnSpc>
                          <a:spcPct val="100000"/>
                        </a:lnSpc>
                        <a:spcBef>
                          <a:spcPts val="200"/>
                        </a:spcBef>
                        <a:spcAft>
                          <a:spcPts val="200"/>
                        </a:spcAft>
                        <a:buClrTx/>
                        <a:buSzTx/>
                        <a:buFontTx/>
                        <a:buNone/>
                        <a:tabLst/>
                        <a:defRPr/>
                      </a:pPr>
                      <a:r>
                        <a:rPr kumimoji="0" lang="en-US" altLang="en-US" sz="700" b="0" i="0" u="none" strike="noStrike" kern="0" cap="none" spc="0" normalizeH="0" baseline="0" noProof="1" smtClean="0">
                          <a:ln>
                            <a:noFill/>
                          </a:ln>
                          <a:solidFill>
                            <a:schemeClr val="tx1"/>
                          </a:solidFill>
                          <a:effectLst/>
                          <a:latin typeface="+mn-lt"/>
                          <a:ea typeface="宋体" pitchFamily="2" charset="-122"/>
                          <a:cs typeface="+mn-cs"/>
                        </a:rPr>
                        <a:t>Cooling Channel Proposal &amp; cooling of cavity inserts and critical areas</a:t>
                      </a: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p>
                      <a:pPr marL="0" marR="0" lvl="0" indent="0" algn="ctr" defTabSz="1017588" rtl="0" eaLnBrk="1" fontAlgn="base" latinLnBrk="0" hangingPunct="1">
                        <a:lnSpc>
                          <a:spcPct val="100000"/>
                        </a:lnSpc>
                        <a:spcBef>
                          <a:spcPts val="200"/>
                        </a:spcBef>
                        <a:spcAft>
                          <a:spcPts val="200"/>
                        </a:spcAft>
                        <a:buClrTx/>
                        <a:buSzTx/>
                        <a:buFontTx/>
                        <a:buNone/>
                        <a:tabLst/>
                        <a:defRPr/>
                      </a:pPr>
                      <a:r>
                        <a:rPr kumimoji="0" lang="en-US" sz="700" b="0" i="0" u="none" strike="noStrike" kern="0" cap="none" spc="0" normalizeH="0" baseline="0" dirty="0" smtClean="0">
                          <a:ln>
                            <a:noFill/>
                          </a:ln>
                          <a:solidFill>
                            <a:schemeClr val="tx1"/>
                          </a:solidFill>
                          <a:effectLst/>
                          <a:latin typeface="+mn-lt"/>
                          <a:ea typeface="宋体" pitchFamily="2" charset="-122"/>
                          <a:cs typeface="+mn-cs"/>
                        </a:rPr>
                        <a:t>For Quotation not Requested</a:t>
                      </a:r>
                      <a:endParaRPr kumimoji="0" lang="en-US" altLang="en-US" sz="700" b="0" i="0" u="none" strike="noStrike" kern="0" cap="none" spc="0" normalizeH="0" baseline="0" noProof="1" smtClean="0">
                        <a:ln>
                          <a:noFill/>
                        </a:ln>
                        <a:solidFill>
                          <a:schemeClr val="tx1"/>
                        </a:solidFill>
                        <a:effectLst/>
                        <a:latin typeface="+mn-lt"/>
                        <a:ea typeface="宋体" pitchFamily="2" charset="-122"/>
                        <a:cs typeface="+mn-cs"/>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defRPr/>
                      </a:pPr>
                      <a:r>
                        <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sym typeface="Wingdings 2"/>
                        </a:rPr>
                        <a:t></a:t>
                      </a:r>
                      <a:endPar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defRPr/>
                      </a:pPr>
                      <a:endParaRPr kumimoji="0" lang="en-US" altLang="en-US" sz="700" b="1" i="0" u="none" strike="noStrike" kern="1200" cap="none" normalizeH="0" baseline="0" noProof="1" smtClean="0">
                        <a:ln>
                          <a:noFill/>
                        </a:ln>
                        <a:solidFill>
                          <a:srgbClr val="0000FF"/>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17588" rtl="0" eaLnBrk="1" fontAlgn="base" latinLnBrk="0" hangingPunct="1">
                        <a:lnSpc>
                          <a:spcPct val="100000"/>
                        </a:lnSpc>
                        <a:spcBef>
                          <a:spcPts val="200"/>
                        </a:spcBef>
                        <a:spcAft>
                          <a:spcPts val="200"/>
                        </a:spcAft>
                        <a:buClrTx/>
                        <a:buSzTx/>
                        <a:buFontTx/>
                        <a:buNone/>
                        <a:tabLst/>
                      </a:pPr>
                      <a:endParaRPr kumimoji="0" lang="en-US" altLang="en-US" sz="700" b="0" i="0" u="none" strike="noStrike" kern="1200" cap="none" normalizeH="0" baseline="0" noProof="1" smtClean="0">
                        <a:ln>
                          <a:noFill/>
                        </a:ln>
                        <a:solidFill>
                          <a:schemeClr val="tx1"/>
                        </a:solidFill>
                        <a:effectLst/>
                        <a:latin typeface="+mn-lt"/>
                        <a:ea typeface="宋体" pitchFamily="2" charset="-122"/>
                        <a:cs typeface="+mn-cs"/>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323691">
                <a:tc>
                  <a:txBody>
                    <a:bodyPr/>
                    <a:lstStyle/>
                    <a:p>
                      <a:pPr marL="0" marR="0" lvl="0" indent="0" algn="l" defTabSz="1017588" rtl="0" eaLnBrk="1" fontAlgn="base" latinLnBrk="0" hangingPunct="1">
                        <a:lnSpc>
                          <a:spcPts val="1000"/>
                        </a:lnSpc>
                        <a:spcBef>
                          <a:spcPts val="0"/>
                        </a:spcBef>
                        <a:spcAft>
                          <a:spcPts val="0"/>
                        </a:spcAft>
                        <a:buClrTx/>
                        <a:buSzTx/>
                        <a:buFontTx/>
                        <a:buNone/>
                        <a:tabLst/>
                        <a:defRPr/>
                      </a:pPr>
                      <a:r>
                        <a:rPr kumimoji="0" lang="en-US" altLang="en-US" sz="700" b="1" i="1" u="none" strike="noStrike" kern="0" cap="none" spc="0" normalizeH="0" baseline="0" noProof="1" smtClean="0">
                          <a:ln>
                            <a:noFill/>
                          </a:ln>
                          <a:solidFill>
                            <a:schemeClr val="tx1"/>
                          </a:solidFill>
                          <a:effectLst/>
                          <a:latin typeface="+mn-lt"/>
                          <a:ea typeface="宋体" pitchFamily="2" charset="-122"/>
                        </a:rPr>
                        <a:t>7. </a:t>
                      </a:r>
                      <a:r>
                        <a:rPr kumimoji="0" lang="en-US" altLang="en-US" sz="700" b="1" i="0" u="none" strike="noStrike" kern="0" cap="none" spc="0" normalizeH="0" baseline="0" noProof="1" smtClean="0">
                          <a:ln>
                            <a:noFill/>
                          </a:ln>
                          <a:solidFill>
                            <a:schemeClr val="tx1"/>
                          </a:solidFill>
                          <a:effectLst/>
                          <a:latin typeface="+mn-lt"/>
                          <a:ea typeface="宋体" pitchFamily="2" charset="-122"/>
                        </a:rPr>
                        <a:t>Improvement</a:t>
                      </a:r>
                    </a:p>
                    <a:p>
                      <a:pPr marL="0" marR="0" lvl="0" indent="0" algn="l" defTabSz="1017588" rtl="0" eaLnBrk="1" fontAlgn="base" latinLnBrk="0" hangingPunct="1">
                        <a:lnSpc>
                          <a:spcPts val="1000"/>
                        </a:lnSpc>
                        <a:spcBef>
                          <a:spcPts val="0"/>
                        </a:spcBef>
                        <a:spcAft>
                          <a:spcPts val="0"/>
                        </a:spcAft>
                        <a:buClrTx/>
                        <a:buSzTx/>
                        <a:buFontTx/>
                        <a:buNone/>
                        <a:tabLst/>
                        <a:defRPr/>
                      </a:pPr>
                      <a:r>
                        <a:rPr kumimoji="0" lang="en-US" altLang="en-US" sz="700" b="1" i="0" u="none" strike="noStrike" kern="0" cap="none" spc="0" normalizeH="0" baseline="0" noProof="1" smtClean="0">
                          <a:ln>
                            <a:noFill/>
                          </a:ln>
                          <a:solidFill>
                            <a:schemeClr val="tx1"/>
                          </a:solidFill>
                          <a:effectLst/>
                          <a:latin typeface="+mn-lt"/>
                          <a:ea typeface="宋体" pitchFamily="2" charset="-122"/>
                        </a:rPr>
                        <a:t>    proposals</a:t>
                      </a: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pPr>
                      <a:r>
                        <a:rPr kumimoji="0" lang="en-US" altLang="en-US" sz="700" b="1" i="0" u="none" strike="noStrike" kern="0" cap="none" spc="0" normalizeH="0" baseline="0" noProof="1" smtClean="0">
                          <a:ln>
                            <a:noFill/>
                          </a:ln>
                          <a:solidFill>
                            <a:schemeClr val="tx1"/>
                          </a:solidFill>
                          <a:effectLst/>
                          <a:latin typeface="+mn-lt"/>
                          <a:ea typeface="宋体" pitchFamily="2" charset="-122"/>
                          <a:cs typeface="+mn-cs"/>
                        </a:rPr>
                        <a:t>7.1</a:t>
                      </a: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1017588" rtl="0" eaLnBrk="1" fontAlgn="base" latinLnBrk="0" hangingPunct="1">
                        <a:lnSpc>
                          <a:spcPct val="100000"/>
                        </a:lnSpc>
                        <a:spcBef>
                          <a:spcPts val="200"/>
                        </a:spcBef>
                        <a:spcAft>
                          <a:spcPts val="200"/>
                        </a:spcAft>
                        <a:buClrTx/>
                        <a:buSzTx/>
                        <a:buFontTx/>
                        <a:buNone/>
                        <a:tabLst/>
                        <a:defRPr/>
                      </a:pPr>
                      <a:r>
                        <a:rPr kumimoji="0" lang="en-US" altLang="en-US" sz="700" b="0" i="0" u="none" strike="noStrike" kern="0" cap="none" spc="0" normalizeH="0" baseline="0" noProof="1" smtClean="0">
                          <a:ln>
                            <a:noFill/>
                          </a:ln>
                          <a:solidFill>
                            <a:schemeClr val="tx1"/>
                          </a:solidFill>
                          <a:effectLst/>
                          <a:latin typeface="+mn-lt"/>
                          <a:ea typeface="宋体" pitchFamily="2" charset="-122"/>
                          <a:cs typeface="+mn-cs"/>
                        </a:rPr>
                        <a:t>Product  / Mould Improvement Proposals</a:t>
                      </a: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1017588" rtl="0" eaLnBrk="1" fontAlgn="base" latinLnBrk="0" hangingPunct="1">
                        <a:lnSpc>
                          <a:spcPct val="100000"/>
                        </a:lnSpc>
                        <a:spcBef>
                          <a:spcPts val="200"/>
                        </a:spcBef>
                        <a:spcAft>
                          <a:spcPts val="200"/>
                        </a:spcAft>
                        <a:buClrTx/>
                        <a:buSzTx/>
                        <a:buFontTx/>
                        <a:buNone/>
                        <a:tabLst/>
                        <a:defRPr/>
                      </a:pPr>
                      <a:endPar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defRPr/>
                      </a:pPr>
                      <a:r>
                        <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sym typeface="Wingdings 2"/>
                        </a:rPr>
                        <a:t></a:t>
                      </a:r>
                      <a:endPar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pPr>
                      <a:endParaRPr kumimoji="0" lang="en-US" altLang="en-US" sz="700" b="1" i="0" u="none" strike="noStrike" kern="1200" cap="none" normalizeH="0" baseline="0" noProof="1" smtClean="0">
                        <a:ln>
                          <a:noFill/>
                        </a:ln>
                        <a:solidFill>
                          <a:srgbClr val="0000FF"/>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17588" rtl="0" eaLnBrk="1" fontAlgn="base" latinLnBrk="0" hangingPunct="1">
                        <a:lnSpc>
                          <a:spcPct val="100000"/>
                        </a:lnSpc>
                        <a:spcBef>
                          <a:spcPts val="200"/>
                        </a:spcBef>
                        <a:spcAft>
                          <a:spcPts val="200"/>
                        </a:spcAft>
                        <a:buClrTx/>
                        <a:buSzTx/>
                        <a:buFontTx/>
                        <a:buNone/>
                        <a:tabLst/>
                        <a:defRPr/>
                      </a:pPr>
                      <a:endParaRPr kumimoji="0" lang="en-US" altLang="en-US" sz="700" b="0" i="0" u="none" strike="noStrike" cap="none" normalizeH="0" baseline="0" noProof="1" smtClean="0">
                        <a:ln>
                          <a:noFill/>
                        </a:ln>
                        <a:solidFill>
                          <a:schemeClr val="tx1"/>
                        </a:solidFill>
                        <a:effectLst/>
                        <a:latin typeface="+mn-lt"/>
                        <a:ea typeface="宋体" pitchFamily="2" charset="-122"/>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156736">
                <a:tc rowSpan="3">
                  <a:txBody>
                    <a:bodyPr/>
                    <a:lstStyle/>
                    <a:p>
                      <a:pPr marL="0" marR="0" lvl="0" indent="0" algn="l" defTabSz="1017588" rtl="0" eaLnBrk="1" fontAlgn="base" latinLnBrk="0" hangingPunct="1">
                        <a:lnSpc>
                          <a:spcPct val="100000"/>
                        </a:lnSpc>
                        <a:spcBef>
                          <a:spcPts val="200"/>
                        </a:spcBef>
                        <a:spcAft>
                          <a:spcPts val="200"/>
                        </a:spcAft>
                        <a:buClrTx/>
                        <a:buSzTx/>
                        <a:buFontTx/>
                        <a:buNone/>
                        <a:tabLst/>
                      </a:pPr>
                      <a:r>
                        <a:rPr kumimoji="0" lang="en-US" altLang="en-US" sz="700" b="1" i="0" u="none" strike="noStrike" kern="0" cap="none" spc="0" normalizeH="0" baseline="0" noProof="1" smtClean="0">
                          <a:ln>
                            <a:noFill/>
                          </a:ln>
                          <a:solidFill>
                            <a:schemeClr val="tx1"/>
                          </a:solidFill>
                          <a:effectLst/>
                          <a:latin typeface="+mn-lt"/>
                          <a:ea typeface="宋体" pitchFamily="2" charset="-122"/>
                          <a:cs typeface="+mn-cs"/>
                        </a:rPr>
                        <a:t>8. Product Engrave</a:t>
                      </a: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pPr>
                      <a:r>
                        <a:rPr kumimoji="0" lang="en-US" altLang="en-US" sz="700" b="1" i="0" u="none" strike="noStrike" kern="0" cap="none" spc="0" normalizeH="0" baseline="0" noProof="1" smtClean="0">
                          <a:ln>
                            <a:noFill/>
                          </a:ln>
                          <a:solidFill>
                            <a:schemeClr val="tx1"/>
                          </a:solidFill>
                          <a:effectLst/>
                          <a:latin typeface="+mn-lt"/>
                          <a:ea typeface="宋体" pitchFamily="2" charset="-122"/>
                          <a:cs typeface="+mn-cs"/>
                        </a:rPr>
                        <a:t>8.1</a:t>
                      </a: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17588" rtl="0" eaLnBrk="1" fontAlgn="base" latinLnBrk="0" hangingPunct="1">
                        <a:lnSpc>
                          <a:spcPct val="100000"/>
                        </a:lnSpc>
                        <a:spcBef>
                          <a:spcPts val="200"/>
                        </a:spcBef>
                        <a:spcAft>
                          <a:spcPts val="200"/>
                        </a:spcAft>
                        <a:buClrTx/>
                        <a:buSzTx/>
                        <a:buFontTx/>
                        <a:buNone/>
                        <a:tabLst/>
                        <a:defRPr/>
                      </a:pPr>
                      <a:r>
                        <a:rPr kumimoji="0" lang="en-US" altLang="en-US" sz="700" b="0" i="0" u="none" strike="noStrike" kern="0" cap="none" spc="0" normalizeH="0" baseline="0" noProof="1" smtClean="0">
                          <a:ln>
                            <a:noFill/>
                          </a:ln>
                          <a:solidFill>
                            <a:schemeClr val="tx1"/>
                          </a:solidFill>
                          <a:effectLst/>
                          <a:latin typeface="+mn-lt"/>
                          <a:ea typeface="宋体" pitchFamily="2" charset="-122"/>
                          <a:cs typeface="+mn-cs"/>
                        </a:rPr>
                        <a:t>Cavity No. typ, size and Location</a:t>
                      </a: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1017588" rtl="0" eaLnBrk="1" fontAlgn="base" latinLnBrk="0" hangingPunct="1">
                        <a:lnSpc>
                          <a:spcPct val="100000"/>
                        </a:lnSpc>
                        <a:spcBef>
                          <a:spcPts val="200"/>
                        </a:spcBef>
                        <a:spcAft>
                          <a:spcPts val="200"/>
                        </a:spcAft>
                        <a:buClrTx/>
                        <a:buSzTx/>
                        <a:buFontTx/>
                        <a:buNone/>
                        <a:tabLst/>
                        <a:defRPr/>
                      </a:pPr>
                      <a:endPar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defRPr/>
                      </a:pPr>
                      <a:r>
                        <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sym typeface="Wingdings 2"/>
                        </a:rPr>
                        <a:t></a:t>
                      </a:r>
                      <a:endPar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pPr>
                      <a:endParaRPr kumimoji="0" lang="en-US" altLang="en-US" sz="700" b="1" i="0" u="none" strike="noStrike" kern="1200" cap="none" normalizeH="0" baseline="0" noProof="1" smtClean="0">
                        <a:ln>
                          <a:noFill/>
                        </a:ln>
                        <a:solidFill>
                          <a:srgbClr val="0000FF"/>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17588" rtl="0" eaLnBrk="1" fontAlgn="base" latinLnBrk="0" hangingPunct="1">
                        <a:lnSpc>
                          <a:spcPct val="100000"/>
                        </a:lnSpc>
                        <a:spcBef>
                          <a:spcPts val="200"/>
                        </a:spcBef>
                        <a:spcAft>
                          <a:spcPts val="200"/>
                        </a:spcAft>
                        <a:buClrTx/>
                        <a:buSzTx/>
                        <a:buFontTx/>
                        <a:buNone/>
                        <a:tabLst/>
                        <a:defRPr/>
                      </a:pPr>
                      <a:endParaRPr kumimoji="0" lang="en-US" altLang="en-US" sz="700" b="0" i="0" u="none" strike="noStrike" cap="none" normalizeH="0" baseline="0" noProof="1" smtClean="0">
                        <a:ln>
                          <a:noFill/>
                        </a:ln>
                        <a:solidFill>
                          <a:schemeClr val="tx1"/>
                        </a:solidFill>
                        <a:effectLst/>
                        <a:latin typeface="+mn-lt"/>
                        <a:ea typeface="宋体" pitchFamily="2" charset="-122"/>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156736">
                <a:tc vMerge="1">
                  <a:txBody>
                    <a:bodyPr/>
                    <a:lstStyle/>
                    <a:p>
                      <a:pPr marL="0" marR="0" lvl="0" indent="0" algn="ctr" defTabSz="1017588" rtl="0" eaLnBrk="1" fontAlgn="base" latinLnBrk="0" hangingPunct="1">
                        <a:lnSpc>
                          <a:spcPct val="95000"/>
                        </a:lnSpc>
                        <a:spcBef>
                          <a:spcPct val="20000"/>
                        </a:spcBef>
                        <a:spcAft>
                          <a:spcPct val="0"/>
                        </a:spcAft>
                        <a:buClrTx/>
                        <a:buSzTx/>
                        <a:buFontTx/>
                        <a:buNone/>
                        <a:tabLst/>
                      </a:pPr>
                      <a:endParaRPr kumimoji="0" lang="de-DE" altLang="en-US" sz="600" b="0" i="0" u="none" strike="noStrike" cap="none" normalizeH="0" baseline="0" dirty="0" smtClean="0">
                        <a:ln>
                          <a:noFill/>
                        </a:ln>
                        <a:solidFill>
                          <a:schemeClr val="tx1"/>
                        </a:solidFill>
                        <a:effectLst/>
                        <a:latin typeface="Calibri" pitchFamily="34" charset="0"/>
                        <a:ea typeface="宋体" pitchFamily="2" charset="-122"/>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pPr>
                      <a:r>
                        <a:rPr kumimoji="0" lang="en-US" altLang="en-US" sz="700" b="1" i="0" u="none" strike="noStrike" kern="0" cap="none" spc="0" normalizeH="0" baseline="0" noProof="1" smtClean="0">
                          <a:ln>
                            <a:noFill/>
                          </a:ln>
                          <a:solidFill>
                            <a:schemeClr val="tx1"/>
                          </a:solidFill>
                          <a:effectLst/>
                          <a:latin typeface="+mn-lt"/>
                          <a:ea typeface="宋体" pitchFamily="2" charset="-122"/>
                          <a:cs typeface="+mn-cs"/>
                        </a:rPr>
                        <a:t>8.2</a:t>
                      </a: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1017588" rtl="0" eaLnBrk="1" fontAlgn="base" latinLnBrk="0" hangingPunct="1">
                        <a:lnSpc>
                          <a:spcPct val="100000"/>
                        </a:lnSpc>
                        <a:spcBef>
                          <a:spcPts val="200"/>
                        </a:spcBef>
                        <a:spcAft>
                          <a:spcPts val="200"/>
                        </a:spcAft>
                        <a:buClrTx/>
                        <a:buSzTx/>
                        <a:buFontTx/>
                        <a:buNone/>
                        <a:tabLst/>
                        <a:defRPr/>
                      </a:pPr>
                      <a:r>
                        <a:rPr kumimoji="0" lang="sl-SI" altLang="en-US" sz="700" b="0" i="0" u="none" strike="noStrike" kern="0" cap="none" spc="0" normalizeH="0" baseline="0" noProof="1" smtClean="0">
                          <a:ln>
                            <a:noFill/>
                          </a:ln>
                          <a:solidFill>
                            <a:schemeClr val="tx1"/>
                          </a:solidFill>
                          <a:effectLst/>
                          <a:latin typeface="+mn-lt"/>
                          <a:ea typeface="宋体" pitchFamily="2" charset="-122"/>
                          <a:cs typeface="+mn-cs"/>
                        </a:rPr>
                        <a:t>/</a:t>
                      </a:r>
                      <a:endParaRPr kumimoji="0" lang="en-US" altLang="en-US" sz="700" b="0" i="0" u="none" strike="noStrike" kern="0" cap="none" spc="0" normalizeH="0" baseline="0" noProof="1" smtClean="0">
                        <a:ln>
                          <a:noFill/>
                        </a:ln>
                        <a:solidFill>
                          <a:schemeClr val="tx1"/>
                        </a:solidFill>
                        <a:effectLst/>
                        <a:latin typeface="+mn-lt"/>
                        <a:ea typeface="宋体" pitchFamily="2" charset="-122"/>
                        <a:cs typeface="+mn-cs"/>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1017588" rtl="0" eaLnBrk="1" fontAlgn="base" latinLnBrk="0" hangingPunct="1">
                        <a:lnSpc>
                          <a:spcPct val="100000"/>
                        </a:lnSpc>
                        <a:spcBef>
                          <a:spcPts val="200"/>
                        </a:spcBef>
                        <a:spcAft>
                          <a:spcPts val="200"/>
                        </a:spcAft>
                        <a:buClrTx/>
                        <a:buSzTx/>
                        <a:buFontTx/>
                        <a:buNone/>
                        <a:tabLst/>
                        <a:defRPr/>
                      </a:pPr>
                      <a:endPar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defRPr/>
                      </a:pPr>
                      <a:r>
                        <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sym typeface="Wingdings 2"/>
                        </a:rPr>
                        <a:t></a:t>
                      </a:r>
                      <a:endPar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pPr>
                      <a:endParaRPr kumimoji="0" lang="en-US" altLang="en-US" sz="700" b="1" i="0" u="none" strike="noStrike" kern="1200" cap="none" normalizeH="0" baseline="0" noProof="1" smtClean="0">
                        <a:ln>
                          <a:noFill/>
                        </a:ln>
                        <a:solidFill>
                          <a:srgbClr val="0000FF"/>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17588" rtl="0" eaLnBrk="1" fontAlgn="base" latinLnBrk="0" hangingPunct="1">
                        <a:lnSpc>
                          <a:spcPct val="100000"/>
                        </a:lnSpc>
                        <a:spcBef>
                          <a:spcPts val="200"/>
                        </a:spcBef>
                        <a:spcAft>
                          <a:spcPts val="200"/>
                        </a:spcAft>
                        <a:buClrTx/>
                        <a:buSzTx/>
                        <a:buFontTx/>
                        <a:buNone/>
                        <a:tabLst/>
                        <a:defRPr/>
                      </a:pPr>
                      <a:endParaRPr kumimoji="0" lang="en-US" altLang="en-US" sz="700" b="0" i="0" u="none" strike="noStrike" cap="none" normalizeH="0" baseline="0" noProof="1" smtClean="0">
                        <a:ln>
                          <a:noFill/>
                        </a:ln>
                        <a:solidFill>
                          <a:schemeClr val="tx1"/>
                        </a:solidFill>
                        <a:effectLst/>
                        <a:latin typeface="+mn-lt"/>
                        <a:ea typeface="宋体" pitchFamily="2" charset="-122"/>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r h="135163">
                <a:tc vMerge="1">
                  <a:txBody>
                    <a:bodyPr/>
                    <a:lstStyle/>
                    <a:p>
                      <a:pPr marL="0" marR="0" lvl="0" indent="0" algn="ctr" defTabSz="1017588" rtl="0" eaLnBrk="1" fontAlgn="base" latinLnBrk="0" hangingPunct="1">
                        <a:lnSpc>
                          <a:spcPct val="95000"/>
                        </a:lnSpc>
                        <a:spcBef>
                          <a:spcPct val="20000"/>
                        </a:spcBef>
                        <a:spcAft>
                          <a:spcPct val="0"/>
                        </a:spcAft>
                        <a:buClrTx/>
                        <a:buSzTx/>
                        <a:buFontTx/>
                        <a:buNone/>
                        <a:tabLst/>
                      </a:pPr>
                      <a:endParaRPr kumimoji="0" lang="de-DE" altLang="en-US" sz="600" b="0" i="0" u="none" strike="noStrike" cap="none" normalizeH="0" baseline="0" dirty="0" smtClean="0">
                        <a:ln>
                          <a:noFill/>
                        </a:ln>
                        <a:solidFill>
                          <a:schemeClr val="tx1"/>
                        </a:solidFill>
                        <a:effectLst/>
                        <a:latin typeface="Calibri" pitchFamily="34" charset="0"/>
                        <a:ea typeface="宋体" pitchFamily="2" charset="-122"/>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pPr>
                      <a:r>
                        <a:rPr kumimoji="0" lang="en-US" altLang="en-US" sz="700" b="1" i="0" u="none" strike="noStrike" kern="0" cap="none" spc="0" normalizeH="0" baseline="0" noProof="1" smtClean="0">
                          <a:ln>
                            <a:noFill/>
                          </a:ln>
                          <a:solidFill>
                            <a:schemeClr val="tx1"/>
                          </a:solidFill>
                          <a:effectLst/>
                          <a:latin typeface="+mn-lt"/>
                          <a:ea typeface="宋体" pitchFamily="2" charset="-122"/>
                          <a:cs typeface="+mn-cs"/>
                        </a:rPr>
                        <a:t>8.3</a:t>
                      </a: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1017588" rtl="0" eaLnBrk="1" fontAlgn="base" latinLnBrk="0" hangingPunct="1">
                        <a:lnSpc>
                          <a:spcPct val="100000"/>
                        </a:lnSpc>
                        <a:spcBef>
                          <a:spcPts val="200"/>
                        </a:spcBef>
                        <a:spcAft>
                          <a:spcPts val="200"/>
                        </a:spcAft>
                        <a:buClrTx/>
                        <a:buSzTx/>
                        <a:buFontTx/>
                        <a:buNone/>
                        <a:tabLst/>
                        <a:defRPr/>
                      </a:pPr>
                      <a:r>
                        <a:rPr kumimoji="0" lang="en-US" altLang="en-US" sz="700" b="0" i="0" u="none" strike="noStrike" kern="0" cap="none" spc="0" normalizeH="0" baseline="0" noProof="1" smtClean="0">
                          <a:ln>
                            <a:noFill/>
                          </a:ln>
                          <a:solidFill>
                            <a:schemeClr val="tx1"/>
                          </a:solidFill>
                          <a:effectLst/>
                          <a:latin typeface="+mn-lt"/>
                          <a:ea typeface="宋体" pitchFamily="2" charset="-122"/>
                          <a:cs typeface="+mn-cs"/>
                        </a:rPr>
                        <a:t>Adjustable model version sign typ, size and Location</a:t>
                      </a: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1017588" rtl="0" eaLnBrk="1" fontAlgn="base" latinLnBrk="0" hangingPunct="1">
                        <a:lnSpc>
                          <a:spcPct val="100000"/>
                        </a:lnSpc>
                        <a:spcBef>
                          <a:spcPts val="200"/>
                        </a:spcBef>
                        <a:spcAft>
                          <a:spcPts val="200"/>
                        </a:spcAft>
                        <a:buClrTx/>
                        <a:buSzTx/>
                        <a:buFontTx/>
                        <a:buNone/>
                        <a:tabLst/>
                        <a:defRPr/>
                      </a:pPr>
                      <a:endPar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defRPr/>
                      </a:pPr>
                      <a:r>
                        <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sym typeface="Wingdings 2"/>
                        </a:rPr>
                        <a:t></a:t>
                      </a:r>
                      <a:endPar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pPr>
                      <a:endParaRPr kumimoji="0" lang="en-US" altLang="en-US" sz="700" b="1" i="0" u="none" strike="noStrike" kern="1200" cap="none" normalizeH="0" baseline="0" noProof="1" smtClean="0">
                        <a:ln>
                          <a:noFill/>
                        </a:ln>
                        <a:solidFill>
                          <a:srgbClr val="0000FF"/>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17588" rtl="0" eaLnBrk="1" fontAlgn="base" latinLnBrk="0" hangingPunct="1">
                        <a:lnSpc>
                          <a:spcPct val="100000"/>
                        </a:lnSpc>
                        <a:spcBef>
                          <a:spcPts val="200"/>
                        </a:spcBef>
                        <a:spcAft>
                          <a:spcPts val="200"/>
                        </a:spcAft>
                        <a:buClrTx/>
                        <a:buSzTx/>
                        <a:buFontTx/>
                        <a:buNone/>
                        <a:tabLst/>
                        <a:defRPr/>
                      </a:pPr>
                      <a:endParaRPr kumimoji="0" lang="en-US" altLang="en-US" sz="700" b="0" i="0" u="none" strike="noStrike" cap="none" normalizeH="0" baseline="0" noProof="1" smtClean="0">
                        <a:ln>
                          <a:noFill/>
                        </a:ln>
                        <a:solidFill>
                          <a:schemeClr val="tx1"/>
                        </a:solidFill>
                        <a:effectLst/>
                        <a:latin typeface="+mn-lt"/>
                        <a:ea typeface="宋体" pitchFamily="2" charset="-122"/>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7"/>
                  </a:ext>
                </a:extLst>
              </a:tr>
              <a:tr h="1337225">
                <a:tc>
                  <a:txBody>
                    <a:bodyPr/>
                    <a:lstStyle/>
                    <a:p>
                      <a:pPr marL="228600" marR="0" lvl="0" indent="-228600" algn="l" defTabSz="1017588" rtl="0" eaLnBrk="1" fontAlgn="base" latinLnBrk="0" hangingPunct="1">
                        <a:lnSpc>
                          <a:spcPct val="100000"/>
                        </a:lnSpc>
                        <a:spcBef>
                          <a:spcPts val="200"/>
                        </a:spcBef>
                        <a:spcAft>
                          <a:spcPts val="200"/>
                        </a:spcAft>
                        <a:buClrTx/>
                        <a:buSzTx/>
                        <a:buFontTx/>
                        <a:buNone/>
                        <a:tabLst/>
                      </a:pPr>
                      <a:r>
                        <a:rPr kumimoji="0" lang="en-US" altLang="en-US" sz="700" b="1" i="0" u="none" strike="noStrike" kern="0" cap="none" spc="0" normalizeH="0" baseline="0" noProof="1" smtClean="0">
                          <a:ln>
                            <a:noFill/>
                          </a:ln>
                          <a:solidFill>
                            <a:schemeClr val="tx1"/>
                          </a:solidFill>
                          <a:effectLst/>
                          <a:latin typeface="+mn-lt"/>
                          <a:ea typeface="宋体" pitchFamily="2" charset="-122"/>
                          <a:cs typeface="+mn-cs"/>
                        </a:rPr>
                        <a:t>9. Mold flow analysis </a:t>
                      </a:r>
                      <a:endParaRPr kumimoji="0" lang="en-US" altLang="en-US" sz="700" b="1" i="0" u="none" strike="noStrike" kern="0" cap="none" spc="0" normalizeH="0" baseline="0" noProof="1" smtClean="0">
                        <a:ln>
                          <a:noFill/>
                        </a:ln>
                        <a:solidFill>
                          <a:schemeClr val="tx1"/>
                        </a:solidFill>
                        <a:effectLst/>
                        <a:latin typeface="+mn-lt"/>
                        <a:ea typeface="宋体" pitchFamily="2" charset="-122"/>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4">
                  <a:txBody>
                    <a:bodyPr/>
                    <a:lstStyle/>
                    <a:p>
                      <a:pPr marL="0" marR="0" lvl="0" indent="0" algn="ctr" defTabSz="1017588" rtl="0" eaLnBrk="1" fontAlgn="base" latinLnBrk="0" hangingPunct="1">
                        <a:lnSpc>
                          <a:spcPct val="100000"/>
                        </a:lnSpc>
                        <a:spcBef>
                          <a:spcPts val="200"/>
                        </a:spcBef>
                        <a:spcAft>
                          <a:spcPts val="200"/>
                        </a:spcAft>
                        <a:buClrTx/>
                        <a:buSzTx/>
                        <a:buFontTx/>
                        <a:buNone/>
                        <a:tabLst/>
                        <a:defRPr/>
                      </a:pPr>
                      <a:r>
                        <a:rPr kumimoji="0" lang="en-US" altLang="en-US" sz="700" b="0" i="0" u="none" strike="noStrike" kern="1200" cap="none" normalizeH="0" baseline="0" noProof="1" smtClean="0">
                          <a:ln>
                            <a:noFill/>
                          </a:ln>
                          <a:solidFill>
                            <a:schemeClr val="tx1"/>
                          </a:solidFill>
                          <a:effectLst/>
                          <a:latin typeface="+mn-lt"/>
                          <a:ea typeface="宋体" pitchFamily="2" charset="-122"/>
                          <a:cs typeface="Arial" pitchFamily="34" charset="0"/>
                        </a:rPr>
                        <a:t>See separate table of contents</a:t>
                      </a: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00000"/>
                        </a:lnSpc>
                        <a:spcBef>
                          <a:spcPts val="200"/>
                        </a:spcBef>
                        <a:spcAft>
                          <a:spcPts val="200"/>
                        </a:spcAft>
                      </a:pPr>
                      <a:endParaRPr kumimoji="0" lang="en-US" altLang="en-US" sz="700" b="0" i="0" u="none" strike="noStrike" kern="0" cap="none" spc="0" normalizeH="0" baseline="0" noProof="1" smtClean="0">
                        <a:ln>
                          <a:noFill/>
                        </a:ln>
                        <a:solidFill>
                          <a:schemeClr val="tx1"/>
                        </a:solidFill>
                        <a:effectLst/>
                        <a:latin typeface="+mn-lt"/>
                        <a:ea typeface="宋体" pitchFamily="2" charset="-122"/>
                        <a:cs typeface="+mn-cs"/>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1017588" rtl="0" eaLnBrk="1" fontAlgn="base" latinLnBrk="0" hangingPunct="1">
                        <a:lnSpc>
                          <a:spcPct val="100000"/>
                        </a:lnSpc>
                        <a:spcBef>
                          <a:spcPts val="200"/>
                        </a:spcBef>
                        <a:spcAft>
                          <a:spcPts val="200"/>
                        </a:spcAft>
                        <a:buClrTx/>
                        <a:buSzTx/>
                        <a:buFontTx/>
                        <a:buNone/>
                        <a:tabLst/>
                        <a:defRPr/>
                      </a:pPr>
                      <a:endParaRPr kumimoji="0" lang="en-US" altLang="en-US" sz="800" b="0" i="0" u="none" strike="noStrike" kern="1200" cap="none" normalizeH="0" baseline="0" noProof="1" smtClean="0">
                        <a:ln>
                          <a:noFill/>
                        </a:ln>
                        <a:solidFill>
                          <a:schemeClr val="tx1"/>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1017588" rtl="0" eaLnBrk="1" fontAlgn="base" latinLnBrk="0" hangingPunct="1">
                        <a:lnSpc>
                          <a:spcPct val="100000"/>
                        </a:lnSpc>
                        <a:spcBef>
                          <a:spcPts val="200"/>
                        </a:spcBef>
                        <a:spcAft>
                          <a:spcPts val="200"/>
                        </a:spcAft>
                        <a:buClrTx/>
                        <a:buSzTx/>
                        <a:buFontTx/>
                        <a:buNone/>
                        <a:tabLst/>
                        <a:defRPr/>
                      </a:pPr>
                      <a:endPar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pPr>
                      <a:endParaRPr kumimoji="0" lang="en-US" altLang="en-US" sz="700" b="1" i="0" u="none" strike="noStrike" kern="1200" cap="none" normalizeH="0" baseline="0" noProof="1" smtClean="0">
                        <a:ln>
                          <a:noFill/>
                        </a:ln>
                        <a:solidFill>
                          <a:srgbClr val="0000FF"/>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17588" rtl="0" eaLnBrk="1" fontAlgn="base" latinLnBrk="0" hangingPunct="1">
                        <a:lnSpc>
                          <a:spcPct val="100000"/>
                        </a:lnSpc>
                        <a:spcBef>
                          <a:spcPts val="200"/>
                        </a:spcBef>
                        <a:spcAft>
                          <a:spcPts val="200"/>
                        </a:spcAft>
                        <a:buClrTx/>
                        <a:buSzTx/>
                        <a:buFontTx/>
                        <a:buNone/>
                        <a:tabLst/>
                        <a:defRPr/>
                      </a:pPr>
                      <a:endParaRPr kumimoji="0" lang="en-US" altLang="en-US" sz="700" b="0" i="0" u="none" strike="noStrike" kern="1200" cap="none" normalizeH="0" baseline="0" noProof="1" smtClean="0">
                        <a:ln>
                          <a:noFill/>
                        </a:ln>
                        <a:solidFill>
                          <a:schemeClr val="tx1"/>
                        </a:solidFill>
                        <a:effectLst/>
                        <a:latin typeface="+mn-lt"/>
                        <a:ea typeface="宋体" pitchFamily="2" charset="-122"/>
                        <a:cs typeface="+mn-cs"/>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8"/>
                  </a:ext>
                </a:extLst>
              </a:tr>
              <a:tr h="156736">
                <a:tc>
                  <a:txBody>
                    <a:bodyPr/>
                    <a:lstStyle/>
                    <a:p>
                      <a:pPr marL="0" marR="0" lvl="0" indent="0" algn="l" defTabSz="1017588" rtl="0" eaLnBrk="1" fontAlgn="base" latinLnBrk="0" hangingPunct="1">
                        <a:lnSpc>
                          <a:spcPct val="100000"/>
                        </a:lnSpc>
                        <a:spcBef>
                          <a:spcPts val="200"/>
                        </a:spcBef>
                        <a:spcAft>
                          <a:spcPts val="200"/>
                        </a:spcAft>
                        <a:buClrTx/>
                        <a:buSzTx/>
                        <a:buFontTx/>
                        <a:buNone/>
                        <a:tabLst/>
                        <a:defRPr/>
                      </a:pPr>
                      <a:r>
                        <a:rPr kumimoji="0" lang="en-US" altLang="en-US" sz="700" b="1" i="0" u="none" strike="noStrike" kern="0" cap="none" spc="0" normalizeH="0" baseline="0" noProof="1" smtClean="0">
                          <a:ln>
                            <a:noFill/>
                          </a:ln>
                          <a:solidFill>
                            <a:schemeClr val="tx1"/>
                          </a:solidFill>
                          <a:effectLst/>
                          <a:latin typeface="+mn-lt"/>
                          <a:ea typeface="宋体" pitchFamily="2" charset="-122"/>
                          <a:cs typeface="+mn-cs"/>
                        </a:rPr>
                        <a:t>10.  Remarks </a:t>
                      </a: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pPr>
                      <a:r>
                        <a:rPr kumimoji="0" lang="en-US" altLang="en-US" sz="700" b="1" i="0" u="none" strike="noStrike" kern="0" cap="none" spc="0" normalizeH="0" baseline="0" noProof="1" smtClean="0">
                          <a:ln>
                            <a:noFill/>
                          </a:ln>
                          <a:solidFill>
                            <a:schemeClr val="tx1"/>
                          </a:solidFill>
                          <a:effectLst/>
                          <a:latin typeface="+mn-lt"/>
                          <a:ea typeface="宋体" pitchFamily="2" charset="-122"/>
                          <a:cs typeface="+mn-cs"/>
                        </a:rPr>
                        <a:t>10</a:t>
                      </a: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17588" rtl="0" eaLnBrk="1" fontAlgn="base" latinLnBrk="0" hangingPunct="1">
                        <a:lnSpc>
                          <a:spcPct val="100000"/>
                        </a:lnSpc>
                        <a:spcBef>
                          <a:spcPts val="200"/>
                        </a:spcBef>
                        <a:spcAft>
                          <a:spcPts val="200"/>
                        </a:spcAft>
                        <a:buClrTx/>
                        <a:buSzTx/>
                        <a:buFontTx/>
                        <a:buNone/>
                        <a:tabLst/>
                        <a:defRPr/>
                      </a:pPr>
                      <a:r>
                        <a:rPr kumimoji="0" lang="en-US" altLang="en-US" sz="700" b="0" i="0" u="none" strike="noStrike" kern="0" cap="none" spc="0" normalizeH="0" baseline="0" noProof="1" smtClean="0">
                          <a:ln>
                            <a:noFill/>
                          </a:ln>
                          <a:solidFill>
                            <a:schemeClr val="tx1"/>
                          </a:solidFill>
                          <a:effectLst/>
                          <a:latin typeface="+mn-lt"/>
                          <a:ea typeface="宋体" pitchFamily="2" charset="-122"/>
                          <a:cs typeface="+mn-cs"/>
                        </a:rPr>
                        <a:t>Other remarks </a:t>
                      </a: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defRPr/>
                      </a:pPr>
                      <a:endPar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defRPr/>
                      </a:pPr>
                      <a:r>
                        <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sym typeface="Wingdings 2"/>
                        </a:rPr>
                        <a:t></a:t>
                      </a:r>
                      <a:endParaRPr kumimoji="0" lang="en-US" altLang="en-US" sz="800" b="1" i="0" u="none" strike="noStrike" kern="1200" cap="none" normalizeH="0" baseline="0" noProof="1" smtClean="0">
                        <a:ln>
                          <a:noFill/>
                        </a:ln>
                        <a:solidFill>
                          <a:schemeClr val="tx1"/>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pPr>
                      <a:endParaRPr kumimoji="0" lang="en-US" altLang="en-US" sz="700" b="1" i="0" u="none" strike="noStrike" kern="1200" cap="none" normalizeH="0" baseline="0" noProof="1" smtClean="0">
                        <a:ln>
                          <a:noFill/>
                        </a:ln>
                        <a:solidFill>
                          <a:srgbClr val="0000FF"/>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7588" rtl="0" eaLnBrk="1" fontAlgn="base" latinLnBrk="0" hangingPunct="1">
                        <a:lnSpc>
                          <a:spcPct val="100000"/>
                        </a:lnSpc>
                        <a:spcBef>
                          <a:spcPts val="200"/>
                        </a:spcBef>
                        <a:spcAft>
                          <a:spcPts val="200"/>
                        </a:spcAft>
                        <a:buClrTx/>
                        <a:buSzTx/>
                        <a:buFontTx/>
                        <a:buNone/>
                        <a:tabLst/>
                      </a:pPr>
                      <a:endParaRPr kumimoji="0" lang="en-US" altLang="en-US" sz="700" b="0" i="0" u="none" strike="noStrike" kern="1200" cap="none" normalizeH="0" baseline="0" noProof="1" smtClean="0">
                        <a:ln>
                          <a:noFill/>
                        </a:ln>
                        <a:solidFill>
                          <a:schemeClr val="tx1"/>
                        </a:solidFill>
                        <a:effectLst/>
                        <a:latin typeface="+mn-lt"/>
                        <a:ea typeface="宋体" pitchFamily="2" charset="-122"/>
                        <a:cs typeface="+mn-cs"/>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6"/>
                  </a:ext>
                </a:extLst>
              </a:tr>
            </a:tbl>
          </a:graphicData>
        </a:graphic>
      </p:graphicFrame>
      <p:sp>
        <p:nvSpPr>
          <p:cNvPr id="16" name="TextBox 3"/>
          <p:cNvSpPr txBox="1">
            <a:spLocks/>
          </p:cNvSpPr>
          <p:nvPr/>
        </p:nvSpPr>
        <p:spPr>
          <a:xfrm>
            <a:off x="632796" y="5979869"/>
            <a:ext cx="1618456" cy="304385"/>
          </a:xfrm>
          <a:prstGeom prst="rect">
            <a:avLst/>
          </a:prstGeom>
          <a:noFill/>
        </p:spPr>
        <p:txBody>
          <a:bodyPr wrap="square" lIns="88284" tIns="44142" rIns="88284" bIns="44142" rtlCol="0">
            <a:spAutoFit/>
          </a:bodyPr>
          <a:lstStyle/>
          <a:p>
            <a:pPr>
              <a:tabLst>
                <a:tab pos="174719" algn="l"/>
                <a:tab pos="433734" algn="l"/>
              </a:tabLst>
            </a:pPr>
            <a:r>
              <a:rPr lang="en-US" sz="699" dirty="0"/>
              <a:t>A	… 	</a:t>
            </a:r>
            <a:r>
              <a:rPr lang="en-US" sz="699" i="1" dirty="0"/>
              <a:t>filled in by BSH</a:t>
            </a:r>
          </a:p>
          <a:p>
            <a:pPr>
              <a:tabLst>
                <a:tab pos="174719" algn="l"/>
                <a:tab pos="433734" algn="l"/>
              </a:tabLst>
            </a:pPr>
            <a:r>
              <a:rPr lang="en-US" sz="699" dirty="0"/>
              <a:t>B	… 	</a:t>
            </a:r>
            <a:r>
              <a:rPr lang="en-US" sz="699" i="1" dirty="0"/>
              <a:t>filled in by supplier</a:t>
            </a:r>
          </a:p>
        </p:txBody>
      </p:sp>
      <p:sp>
        <p:nvSpPr>
          <p:cNvPr id="6" name="Naslov 1_"/>
          <p:cNvSpPr txBox="1">
            <a:spLocks/>
          </p:cNvSpPr>
          <p:nvPr>
            <p:custDataLst>
              <p:tags r:id="rId1"/>
            </p:custDataLst>
          </p:nvPr>
        </p:nvSpPr>
        <p:spPr bwMode="auto">
          <a:xfrm>
            <a:off x="542447" y="287726"/>
            <a:ext cx="3490402" cy="287725"/>
          </a:xfrm>
          <a:prstGeom prst="rect">
            <a:avLst/>
          </a:prstGeom>
          <a:noFill/>
          <a:ln w="0">
            <a:noFill/>
            <a:miter lim="800000"/>
            <a:headEnd/>
            <a:tailEnd/>
          </a:ln>
          <a:effectLst/>
        </p:spPr>
        <p:txBody>
          <a:bodyPr vert="horz" wrap="none" lIns="0" tIns="0" rIns="0" bIns="0" numCol="1" anchor="t" anchorCtr="0" compatLnSpc="1">
            <a:prstTxWarp prst="textNoShape">
              <a:avLst/>
            </a:prstTxWarp>
            <a:noAutofit/>
          </a:bodyPr>
          <a:lstStyle/>
          <a:p>
            <a:pPr defTabSz="1016570">
              <a:spcBef>
                <a:spcPts val="200"/>
              </a:spcBef>
              <a:spcAft>
                <a:spcPts val="200"/>
              </a:spcAft>
            </a:pPr>
            <a:r>
              <a:rPr lang="sl-SI" sz="1399" b="1" dirty="0">
                <a:solidFill>
                  <a:srgbClr val="000000"/>
                </a:solidFill>
                <a:latin typeface="+mj-lt"/>
                <a:ea typeface="+mj-ea"/>
                <a:cs typeface="+mj-cs"/>
              </a:rPr>
              <a:t>1.2 </a:t>
            </a:r>
            <a:r>
              <a:rPr lang="en-US" altLang="en-US" sz="1399" b="1" dirty="0">
                <a:solidFill>
                  <a:srgbClr val="000000"/>
                </a:solidFill>
                <a:latin typeface="+mj-lt"/>
                <a:ea typeface="+mj-ea"/>
                <a:cs typeface="+mj-cs"/>
              </a:rPr>
              <a:t>Table of contents</a:t>
            </a:r>
          </a:p>
        </p:txBody>
      </p:sp>
    </p:spTree>
    <p:extLst>
      <p:ext uri="{BB962C8B-B14F-4D97-AF65-F5344CB8AC3E}">
        <p14:creationId xmlns:p14="http://schemas.microsoft.com/office/powerpoint/2010/main" val="182903453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368300" y="383477"/>
            <a:ext cx="9081070" cy="567659"/>
          </a:xfrm>
        </p:spPr>
        <p:txBody>
          <a:bodyPr>
            <a:noAutofit/>
          </a:bodyPr>
          <a:lstStyle/>
          <a:p>
            <a:pPr algn="l"/>
            <a:r>
              <a:rPr lang="en-GB" sz="3200" dirty="0" err="1"/>
              <a:t>pvT</a:t>
            </a:r>
            <a:r>
              <a:rPr lang="en-GB" sz="3200" dirty="0"/>
              <a:t>-Diagram</a:t>
            </a:r>
            <a:endParaRPr lang="en-GB" sz="3200" noProof="0" dirty="0"/>
          </a:p>
        </p:txBody>
      </p:sp>
      <p:sp>
        <p:nvSpPr>
          <p:cNvPr id="8" name="Inhaltsplatzhalter 2"/>
          <p:cNvSpPr>
            <a:spLocks noGrp="1"/>
          </p:cNvSpPr>
          <p:nvPr>
            <p:ph sz="half" idx="1"/>
          </p:nvPr>
        </p:nvSpPr>
        <p:spPr>
          <a:xfrm>
            <a:off x="391335" y="1455192"/>
            <a:ext cx="8661725" cy="4752528"/>
          </a:xfrm>
          <a:ln>
            <a:solidFill>
              <a:schemeClr val="tx1"/>
            </a:solidFill>
          </a:ln>
        </p:spPr>
        <p:txBody>
          <a:bodyPr/>
          <a:lstStyle/>
          <a:p>
            <a:r>
              <a:rPr lang="en-GB" noProof="0" dirty="0"/>
              <a:t>Picture of </a:t>
            </a:r>
            <a:r>
              <a:rPr lang="en-GB" noProof="0" dirty="0" err="1"/>
              <a:t>pvT</a:t>
            </a:r>
            <a:r>
              <a:rPr lang="en-GB" noProof="0" dirty="0"/>
              <a:t>-diagram</a:t>
            </a:r>
          </a:p>
        </p:txBody>
      </p:sp>
      <p:sp>
        <p:nvSpPr>
          <p:cNvPr id="5" name="TextBox 13"/>
          <p:cNvSpPr txBox="1"/>
          <p:nvPr/>
        </p:nvSpPr>
        <p:spPr>
          <a:xfrm>
            <a:off x="355600" y="6375400"/>
            <a:ext cx="5905500" cy="115416"/>
          </a:xfrm>
          <a:prstGeom prst="rect">
            <a:avLst/>
          </a:prstGeom>
          <a:noFill/>
        </p:spPr>
        <p:txBody>
          <a:bodyPr vert="horz" wrap="square" lIns="0" tIns="0" rIns="0" bIns="0" rtlCol="0">
            <a:spAutoFit/>
          </a:bodyPr>
          <a:lstStyle/>
          <a:p>
            <a:pPr>
              <a:lnSpc>
                <a:spcPts val="920"/>
              </a:lnSpc>
            </a:pPr>
            <a:r>
              <a:rPr lang="en-CA" sz="803" spc="300" dirty="0">
                <a:solidFill>
                  <a:srgbClr val="000000"/>
                </a:solidFill>
                <a:latin typeface="Arial"/>
                <a:cs typeface="Arial"/>
              </a:rPr>
              <a:t>BSH Hausgeräte GmbH / Product Division Consumer Products</a:t>
            </a:r>
          </a:p>
        </p:txBody>
      </p:sp>
      <p:sp>
        <p:nvSpPr>
          <p:cNvPr id="6" name="TextBox 14"/>
          <p:cNvSpPr txBox="1"/>
          <p:nvPr/>
        </p:nvSpPr>
        <p:spPr>
          <a:xfrm>
            <a:off x="7518400" y="6375400"/>
            <a:ext cx="1838645" cy="115416"/>
          </a:xfrm>
          <a:prstGeom prst="rect">
            <a:avLst/>
          </a:prstGeom>
          <a:noFill/>
        </p:spPr>
        <p:txBody>
          <a:bodyPr vert="horz" wrap="none" lIns="0" tIns="0" rIns="0" bIns="0" rtlCol="0">
            <a:spAutoFit/>
          </a:bodyPr>
          <a:lstStyle/>
          <a:p>
            <a:pPr>
              <a:lnSpc>
                <a:spcPts val="920"/>
              </a:lnSpc>
            </a:pPr>
            <a:r>
              <a:rPr lang="en-CA" sz="803" dirty="0">
                <a:solidFill>
                  <a:srgbClr val="000000"/>
                </a:solidFill>
                <a:latin typeface="Arial"/>
                <a:cs typeface="Arial"/>
              </a:rPr>
              <a:t>MF Report </a:t>
            </a:r>
            <a:r>
              <a:rPr lang="en-CA" sz="803" dirty="0" smtClean="0">
                <a:solidFill>
                  <a:srgbClr val="000000"/>
                </a:solidFill>
                <a:latin typeface="Arial"/>
                <a:cs typeface="Arial"/>
              </a:rPr>
              <a:t>(Version 08/2021) </a:t>
            </a:r>
            <a:r>
              <a:rPr lang="en-CA" sz="803" dirty="0">
                <a:solidFill>
                  <a:srgbClr val="000000"/>
                </a:solidFill>
                <a:latin typeface="Arial"/>
                <a:cs typeface="Arial"/>
              </a:rPr>
              <a:t>I Page: </a:t>
            </a:r>
            <a:fld id="{DC2CED4D-9EBB-46B0-9FDD-8A76FA4AB74B}" type="slidenum">
              <a:rPr lang="en-CA" sz="803" smtClean="0">
                <a:solidFill>
                  <a:srgbClr val="000000"/>
                </a:solidFill>
                <a:latin typeface="Arial"/>
                <a:cs typeface="Arial"/>
              </a:rPr>
              <a:t>30</a:t>
            </a:fld>
            <a:endParaRPr lang="en-CA" sz="803" dirty="0">
              <a:solidFill>
                <a:srgbClr val="000000"/>
              </a:solidFill>
              <a:latin typeface="Arial"/>
              <a:cs typeface="Arial"/>
            </a:endParaRPr>
          </a:p>
        </p:txBody>
      </p:sp>
      <p:graphicFrame>
        <p:nvGraphicFramePr>
          <p:cNvPr id="3" name="Tabelle 2"/>
          <p:cNvGraphicFramePr>
            <a:graphicFrameLocks noGrp="1"/>
          </p:cNvGraphicFramePr>
          <p:nvPr>
            <p:extLst>
              <p:ext uri="{D42A27DB-BD31-4B8C-83A1-F6EECF244321}">
                <p14:modId xmlns:p14="http://schemas.microsoft.com/office/powerpoint/2010/main" val="399480591"/>
              </p:ext>
            </p:extLst>
          </p:nvPr>
        </p:nvGraphicFramePr>
        <p:xfrm>
          <a:off x="391335" y="1180872"/>
          <a:ext cx="8661725" cy="274320"/>
        </p:xfrm>
        <a:graphic>
          <a:graphicData uri="http://schemas.openxmlformats.org/drawingml/2006/table">
            <a:tbl>
              <a:tblPr firstRow="1" bandRow="1">
                <a:tableStyleId>{5C22544A-7EE6-4342-B048-85BDC9FD1C3A}</a:tableStyleId>
              </a:tblPr>
              <a:tblGrid>
                <a:gridCol w="2649322">
                  <a:extLst>
                    <a:ext uri="{9D8B030D-6E8A-4147-A177-3AD203B41FA5}">
                      <a16:colId xmlns:a16="http://schemas.microsoft.com/office/drawing/2014/main" val="3308095029"/>
                    </a:ext>
                  </a:extLst>
                </a:gridCol>
                <a:gridCol w="1681540">
                  <a:extLst>
                    <a:ext uri="{9D8B030D-6E8A-4147-A177-3AD203B41FA5}">
                      <a16:colId xmlns:a16="http://schemas.microsoft.com/office/drawing/2014/main" val="4126086055"/>
                    </a:ext>
                  </a:extLst>
                </a:gridCol>
                <a:gridCol w="2854964">
                  <a:extLst>
                    <a:ext uri="{9D8B030D-6E8A-4147-A177-3AD203B41FA5}">
                      <a16:colId xmlns:a16="http://schemas.microsoft.com/office/drawing/2014/main" val="1300977124"/>
                    </a:ext>
                  </a:extLst>
                </a:gridCol>
                <a:gridCol w="1475899">
                  <a:extLst>
                    <a:ext uri="{9D8B030D-6E8A-4147-A177-3AD203B41FA5}">
                      <a16:colId xmlns:a16="http://schemas.microsoft.com/office/drawing/2014/main" val="1499265853"/>
                    </a:ext>
                  </a:extLst>
                </a:gridCol>
              </a:tblGrid>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Estimated Part Weight [g]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en-GB" sz="1200" b="0" kern="1200" noProof="0" dirty="0">
                          <a:solidFill>
                            <a:schemeClr val="dk1"/>
                          </a:solidFill>
                          <a:latin typeface="+mn-lt"/>
                          <a:ea typeface="+mn-ea"/>
                          <a:cs typeface="+mn-cs"/>
                        </a:rPr>
                        <a:t>Estimated Melt-Cushion-Volume [cm³]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6026412"/>
                  </a:ext>
                </a:extLst>
              </a:tr>
            </a:tbl>
          </a:graphicData>
        </a:graphic>
      </p:graphicFrame>
    </p:spTree>
    <p:extLst>
      <p:ext uri="{BB962C8B-B14F-4D97-AF65-F5344CB8AC3E}">
        <p14:creationId xmlns:p14="http://schemas.microsoft.com/office/powerpoint/2010/main" val="5191119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368300" y="383477"/>
            <a:ext cx="9081070" cy="567659"/>
          </a:xfrm>
        </p:spPr>
        <p:txBody>
          <a:bodyPr>
            <a:noAutofit/>
          </a:bodyPr>
          <a:lstStyle/>
          <a:p>
            <a:pPr algn="l"/>
            <a:r>
              <a:rPr lang="en-GB" sz="3200" dirty="0"/>
              <a:t>Filler information</a:t>
            </a:r>
            <a:endParaRPr lang="en-GB" sz="1500" noProof="0" dirty="0"/>
          </a:p>
        </p:txBody>
      </p:sp>
      <p:sp>
        <p:nvSpPr>
          <p:cNvPr id="5" name="TextBox 13"/>
          <p:cNvSpPr txBox="1"/>
          <p:nvPr/>
        </p:nvSpPr>
        <p:spPr>
          <a:xfrm>
            <a:off x="355600" y="6375400"/>
            <a:ext cx="5905500" cy="115416"/>
          </a:xfrm>
          <a:prstGeom prst="rect">
            <a:avLst/>
          </a:prstGeom>
          <a:noFill/>
        </p:spPr>
        <p:txBody>
          <a:bodyPr vert="horz" wrap="square" lIns="0" tIns="0" rIns="0" bIns="0" rtlCol="0">
            <a:spAutoFit/>
          </a:bodyPr>
          <a:lstStyle/>
          <a:p>
            <a:pPr>
              <a:lnSpc>
                <a:spcPts val="920"/>
              </a:lnSpc>
            </a:pPr>
            <a:r>
              <a:rPr lang="en-CA" sz="803" spc="300" dirty="0">
                <a:solidFill>
                  <a:srgbClr val="000000"/>
                </a:solidFill>
                <a:latin typeface="Arial"/>
                <a:cs typeface="Arial"/>
              </a:rPr>
              <a:t>BSH Hausgeräte GmbH / Product Division Consumer Products</a:t>
            </a:r>
          </a:p>
        </p:txBody>
      </p:sp>
      <p:sp>
        <p:nvSpPr>
          <p:cNvPr id="6" name="TextBox 14"/>
          <p:cNvSpPr txBox="1"/>
          <p:nvPr/>
        </p:nvSpPr>
        <p:spPr>
          <a:xfrm>
            <a:off x="7518400" y="6375400"/>
            <a:ext cx="1838645" cy="115416"/>
          </a:xfrm>
          <a:prstGeom prst="rect">
            <a:avLst/>
          </a:prstGeom>
          <a:noFill/>
        </p:spPr>
        <p:txBody>
          <a:bodyPr vert="horz" wrap="none" lIns="0" tIns="0" rIns="0" bIns="0" rtlCol="0">
            <a:spAutoFit/>
          </a:bodyPr>
          <a:lstStyle/>
          <a:p>
            <a:pPr>
              <a:lnSpc>
                <a:spcPts val="920"/>
              </a:lnSpc>
            </a:pPr>
            <a:r>
              <a:rPr lang="en-CA" sz="803" dirty="0">
                <a:solidFill>
                  <a:srgbClr val="000000"/>
                </a:solidFill>
                <a:latin typeface="Arial"/>
                <a:cs typeface="Arial"/>
              </a:rPr>
              <a:t>MF Report </a:t>
            </a:r>
            <a:r>
              <a:rPr lang="en-CA" sz="803" dirty="0" smtClean="0">
                <a:solidFill>
                  <a:srgbClr val="000000"/>
                </a:solidFill>
                <a:latin typeface="Arial"/>
                <a:cs typeface="Arial"/>
              </a:rPr>
              <a:t>(Version 08/2021) </a:t>
            </a:r>
            <a:r>
              <a:rPr lang="en-CA" sz="803" dirty="0">
                <a:solidFill>
                  <a:srgbClr val="000000"/>
                </a:solidFill>
                <a:latin typeface="Arial"/>
                <a:cs typeface="Arial"/>
              </a:rPr>
              <a:t>I Page: </a:t>
            </a:r>
            <a:fld id="{DC2CED4D-9EBB-46B0-9FDD-8A76FA4AB74B}" type="slidenum">
              <a:rPr lang="en-CA" sz="803" smtClean="0">
                <a:solidFill>
                  <a:srgbClr val="000000"/>
                </a:solidFill>
                <a:latin typeface="Arial"/>
                <a:cs typeface="Arial"/>
              </a:rPr>
              <a:t>31</a:t>
            </a:fld>
            <a:endParaRPr lang="en-CA" sz="803" dirty="0">
              <a:solidFill>
                <a:srgbClr val="000000"/>
              </a:solidFill>
              <a:latin typeface="Arial"/>
              <a:cs typeface="Arial"/>
            </a:endParaRPr>
          </a:p>
        </p:txBody>
      </p:sp>
      <p:sp>
        <p:nvSpPr>
          <p:cNvPr id="13" name="Inhaltsplatzhalter 2"/>
          <p:cNvSpPr>
            <a:spLocks noGrp="1"/>
          </p:cNvSpPr>
          <p:nvPr>
            <p:ph sz="half" idx="1"/>
          </p:nvPr>
        </p:nvSpPr>
        <p:spPr>
          <a:xfrm>
            <a:off x="391335" y="1239168"/>
            <a:ext cx="8661725" cy="4968552"/>
          </a:xfrm>
          <a:ln>
            <a:solidFill>
              <a:schemeClr val="tx1"/>
            </a:solidFill>
          </a:ln>
        </p:spPr>
        <p:txBody>
          <a:bodyPr/>
          <a:lstStyle/>
          <a:p>
            <a:r>
              <a:rPr lang="en-US" dirty="0">
                <a:solidFill>
                  <a:schemeClr val="dk1"/>
                </a:solidFill>
              </a:rPr>
              <a:t>Screenshot of input mask from Filler</a:t>
            </a:r>
            <a:endParaRPr lang="en-GB" noProof="0" dirty="0"/>
          </a:p>
        </p:txBody>
      </p:sp>
      <p:sp>
        <p:nvSpPr>
          <p:cNvPr id="15" name="Textfeld 14"/>
          <p:cNvSpPr txBox="1"/>
          <p:nvPr/>
        </p:nvSpPr>
        <p:spPr>
          <a:xfrm>
            <a:off x="368300" y="925212"/>
            <a:ext cx="4626014" cy="253916"/>
          </a:xfrm>
          <a:prstGeom prst="rect">
            <a:avLst/>
          </a:prstGeom>
          <a:noFill/>
        </p:spPr>
        <p:txBody>
          <a:bodyPr wrap="square" rtlCol="0">
            <a:spAutoFit/>
          </a:bodyPr>
          <a:lstStyle/>
          <a:p>
            <a:r>
              <a:rPr lang="en-US" sz="1050" i="1" dirty="0"/>
              <a:t>data comparable to page “Material Processing Parameters”</a:t>
            </a:r>
            <a:endParaRPr lang="en-GB" sz="1050" dirty="0">
              <a:solidFill>
                <a:schemeClr val="dk1"/>
              </a:solidFill>
            </a:endParaRPr>
          </a:p>
        </p:txBody>
      </p:sp>
      <p:sp>
        <p:nvSpPr>
          <p:cNvPr id="9" name="Rechteck 8"/>
          <p:cNvSpPr/>
          <p:nvPr/>
        </p:nvSpPr>
        <p:spPr>
          <a:xfrm>
            <a:off x="3302224" y="100347"/>
            <a:ext cx="2839945" cy="369332"/>
          </a:xfrm>
          <a:prstGeom prst="rect">
            <a:avLst/>
          </a:prstGeom>
          <a:solidFill>
            <a:srgbClr val="FFFF00"/>
          </a:solidFill>
        </p:spPr>
        <p:txBody>
          <a:bodyPr wrap="none">
            <a:spAutoFit/>
          </a:bodyPr>
          <a:lstStyle/>
          <a:p>
            <a:r>
              <a:rPr lang="en-GB" dirty="0"/>
              <a:t>(</a:t>
            </a:r>
            <a:r>
              <a:rPr lang="en-US" dirty="0">
                <a:solidFill>
                  <a:schemeClr val="dk1"/>
                </a:solidFill>
              </a:rPr>
              <a:t>only in case fillers are used</a:t>
            </a:r>
            <a:r>
              <a:rPr lang="en-GB" dirty="0">
                <a:solidFill>
                  <a:schemeClr val="dk1"/>
                </a:solidFill>
              </a:rPr>
              <a:t>)</a:t>
            </a:r>
            <a:endParaRPr lang="en-US" dirty="0"/>
          </a:p>
        </p:txBody>
      </p:sp>
    </p:spTree>
    <p:extLst>
      <p:ext uri="{BB962C8B-B14F-4D97-AF65-F5344CB8AC3E}">
        <p14:creationId xmlns:p14="http://schemas.microsoft.com/office/powerpoint/2010/main" val="66196371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fik 6"/>
          <p:cNvPicPr>
            <a:picLocks noChangeAspect="1"/>
          </p:cNvPicPr>
          <p:nvPr/>
        </p:nvPicPr>
        <p:blipFill>
          <a:blip r:embed="rId2"/>
          <a:stretch>
            <a:fillRect/>
          </a:stretch>
        </p:blipFill>
        <p:spPr>
          <a:xfrm>
            <a:off x="1587" y="7937"/>
            <a:ext cx="9534525" cy="6638925"/>
          </a:xfrm>
          <a:prstGeom prst="rect">
            <a:avLst/>
          </a:prstGeom>
        </p:spPr>
      </p:pic>
      <p:sp>
        <p:nvSpPr>
          <p:cNvPr id="8" name="TextBox 13"/>
          <p:cNvSpPr txBox="1"/>
          <p:nvPr/>
        </p:nvSpPr>
        <p:spPr>
          <a:xfrm>
            <a:off x="355600" y="6375400"/>
            <a:ext cx="5905500" cy="115416"/>
          </a:xfrm>
          <a:prstGeom prst="rect">
            <a:avLst/>
          </a:prstGeom>
          <a:noFill/>
        </p:spPr>
        <p:txBody>
          <a:bodyPr vert="horz" wrap="square" lIns="0" tIns="0" rIns="0" bIns="0" rtlCol="0">
            <a:spAutoFit/>
          </a:bodyPr>
          <a:lstStyle/>
          <a:p>
            <a:pPr>
              <a:lnSpc>
                <a:spcPts val="920"/>
              </a:lnSpc>
            </a:pPr>
            <a:r>
              <a:rPr lang="en-CA" sz="803" spc="300" dirty="0">
                <a:solidFill>
                  <a:srgbClr val="000000"/>
                </a:solidFill>
                <a:latin typeface="Arial"/>
                <a:cs typeface="Arial"/>
              </a:rPr>
              <a:t>BSH Hausgeräte GmbH / Product Division Consumer Products</a:t>
            </a:r>
          </a:p>
        </p:txBody>
      </p:sp>
      <p:sp>
        <p:nvSpPr>
          <p:cNvPr id="9" name="TextBox 14"/>
          <p:cNvSpPr txBox="1"/>
          <p:nvPr/>
        </p:nvSpPr>
        <p:spPr>
          <a:xfrm>
            <a:off x="7518400" y="6375400"/>
            <a:ext cx="1838645" cy="115416"/>
          </a:xfrm>
          <a:prstGeom prst="rect">
            <a:avLst/>
          </a:prstGeom>
          <a:noFill/>
        </p:spPr>
        <p:txBody>
          <a:bodyPr vert="horz" wrap="none" lIns="0" tIns="0" rIns="0" bIns="0" rtlCol="0">
            <a:spAutoFit/>
          </a:bodyPr>
          <a:lstStyle/>
          <a:p>
            <a:pPr>
              <a:lnSpc>
                <a:spcPts val="920"/>
              </a:lnSpc>
            </a:pPr>
            <a:r>
              <a:rPr lang="en-CA" sz="803" dirty="0">
                <a:solidFill>
                  <a:srgbClr val="000000"/>
                </a:solidFill>
                <a:latin typeface="Arial"/>
                <a:cs typeface="Arial"/>
              </a:rPr>
              <a:t>MF Report </a:t>
            </a:r>
            <a:r>
              <a:rPr lang="en-CA" sz="803" dirty="0" smtClean="0">
                <a:solidFill>
                  <a:srgbClr val="000000"/>
                </a:solidFill>
                <a:latin typeface="Arial"/>
                <a:cs typeface="Arial"/>
              </a:rPr>
              <a:t>(Version 08/2021) </a:t>
            </a:r>
            <a:r>
              <a:rPr lang="en-CA" sz="803" dirty="0">
                <a:solidFill>
                  <a:srgbClr val="000000"/>
                </a:solidFill>
                <a:latin typeface="Arial"/>
                <a:cs typeface="Arial"/>
              </a:rPr>
              <a:t>I Page: </a:t>
            </a:r>
            <a:fld id="{DC2CED4D-9EBB-46B0-9FDD-8A76FA4AB74B}" type="slidenum">
              <a:rPr lang="en-CA" sz="803" smtClean="0">
                <a:solidFill>
                  <a:srgbClr val="000000"/>
                </a:solidFill>
                <a:latin typeface="Arial"/>
                <a:cs typeface="Arial"/>
              </a:rPr>
              <a:t>32</a:t>
            </a:fld>
            <a:endParaRPr lang="en-CA" sz="803" dirty="0">
              <a:solidFill>
                <a:srgbClr val="000000"/>
              </a:solidFill>
              <a:latin typeface="Arial"/>
              <a:cs typeface="Arial"/>
            </a:endParaRPr>
          </a:p>
        </p:txBody>
      </p:sp>
      <p:sp>
        <p:nvSpPr>
          <p:cNvPr id="11" name="TextBox 2"/>
          <p:cNvSpPr txBox="1"/>
          <p:nvPr/>
        </p:nvSpPr>
        <p:spPr>
          <a:xfrm>
            <a:off x="352150" y="1671216"/>
            <a:ext cx="5687454" cy="1538883"/>
          </a:xfrm>
          <a:prstGeom prst="rect">
            <a:avLst/>
          </a:prstGeom>
          <a:noFill/>
        </p:spPr>
        <p:txBody>
          <a:bodyPr vert="horz" wrap="none" lIns="0" tIns="0" rIns="0" bIns="0" rtlCol="0">
            <a:spAutoFit/>
          </a:bodyPr>
          <a:lstStyle/>
          <a:p>
            <a:pPr>
              <a:lnSpc>
                <a:spcPts val="2990"/>
              </a:lnSpc>
            </a:pPr>
            <a:r>
              <a:rPr lang="en-CA" sz="2800" b="1" dirty="0">
                <a:solidFill>
                  <a:srgbClr val="000000"/>
                </a:solidFill>
                <a:latin typeface="Arial Bold"/>
                <a:cs typeface="Arial Bold"/>
              </a:rPr>
              <a:t>Simulation Results</a:t>
            </a:r>
          </a:p>
          <a:p>
            <a:pPr>
              <a:lnSpc>
                <a:spcPts val="2990"/>
              </a:lnSpc>
            </a:pPr>
            <a:endParaRPr lang="en-CA" sz="2400" dirty="0">
              <a:solidFill>
                <a:srgbClr val="000000"/>
              </a:solidFill>
              <a:latin typeface="Arial Bold"/>
              <a:cs typeface="Arial Bold"/>
            </a:endParaRPr>
          </a:p>
          <a:p>
            <a:pPr>
              <a:lnSpc>
                <a:spcPts val="2990"/>
              </a:lnSpc>
            </a:pPr>
            <a:r>
              <a:rPr lang="en-US" sz="2400" dirty="0">
                <a:solidFill>
                  <a:srgbClr val="000000"/>
                </a:solidFill>
                <a:latin typeface="Arial Bold"/>
                <a:cs typeface="Arial Bold"/>
              </a:rPr>
              <a:t>Step B and following (Status: “Quotation”)</a:t>
            </a:r>
          </a:p>
          <a:p>
            <a:pPr>
              <a:lnSpc>
                <a:spcPts val="2990"/>
              </a:lnSpc>
            </a:pPr>
            <a:endParaRPr lang="en-CA" sz="2604" i="1" dirty="0">
              <a:solidFill>
                <a:srgbClr val="000000"/>
              </a:solidFill>
            </a:endParaRPr>
          </a:p>
        </p:txBody>
      </p:sp>
      <p:sp>
        <p:nvSpPr>
          <p:cNvPr id="2" name="Textfeld 1"/>
          <p:cNvSpPr txBox="1"/>
          <p:nvPr/>
        </p:nvSpPr>
        <p:spPr>
          <a:xfrm>
            <a:off x="361285" y="3487226"/>
            <a:ext cx="8706696" cy="2054409"/>
          </a:xfrm>
          <a:prstGeom prst="rect">
            <a:avLst/>
          </a:prstGeom>
          <a:noFill/>
        </p:spPr>
        <p:txBody>
          <a:bodyPr wrap="square" rtlCol="0">
            <a:spAutoFit/>
          </a:bodyPr>
          <a:lstStyle/>
          <a:p>
            <a:pPr algn="just"/>
            <a:r>
              <a:rPr lang="en-US" sz="1200" u="sng" dirty="0">
                <a:solidFill>
                  <a:schemeClr val="bg1"/>
                </a:solidFill>
                <a:cs typeface="Arial" panose="020B0604020202020204" pitchFamily="34" charset="0"/>
              </a:rPr>
              <a:t>Optional simplification for simple parts (option excluded for components with CQP-A level):</a:t>
            </a:r>
          </a:p>
          <a:p>
            <a:pPr algn="just"/>
            <a:endParaRPr lang="en-US" sz="1050" dirty="0">
              <a:solidFill>
                <a:schemeClr val="bg1"/>
              </a:solidFill>
              <a:cs typeface="Arial" panose="020B0604020202020204" pitchFamily="34" charset="0"/>
            </a:endParaRPr>
          </a:p>
          <a:p>
            <a:pPr algn="just"/>
            <a:endParaRPr lang="en-US" sz="1050" dirty="0">
              <a:solidFill>
                <a:schemeClr val="bg1"/>
              </a:solidFill>
              <a:cs typeface="Arial" panose="020B0604020202020204" pitchFamily="34" charset="0"/>
            </a:endParaRPr>
          </a:p>
          <a:p>
            <a:pPr algn="just"/>
            <a:r>
              <a:rPr lang="en-US" sz="1050" dirty="0">
                <a:solidFill>
                  <a:schemeClr val="bg1"/>
                </a:solidFill>
                <a:cs typeface="Arial" panose="020B0604020202020204" pitchFamily="34" charset="0"/>
              </a:rPr>
              <a:t>It is sufficient to fill in the comment fields of step B for submission of the offer. For example, if supplier can assess risk based on his experience without simulation. An independent comment on each point/ page is necessary. Comments must be clearly marked on which data basis (e.g. experience) they are basing.</a:t>
            </a:r>
          </a:p>
          <a:p>
            <a:pPr algn="just"/>
            <a:endParaRPr lang="en-US" sz="1050" dirty="0">
              <a:solidFill>
                <a:schemeClr val="bg1"/>
              </a:solidFill>
              <a:cs typeface="Arial" panose="020B0604020202020204" pitchFamily="34" charset="0"/>
            </a:endParaRPr>
          </a:p>
          <a:p>
            <a:pPr algn="just"/>
            <a:r>
              <a:rPr lang="en-US" sz="1050" dirty="0">
                <a:solidFill>
                  <a:schemeClr val="bg1"/>
                </a:solidFill>
                <a:cs typeface="Arial" panose="020B0604020202020204" pitchFamily="34" charset="0"/>
              </a:rPr>
              <a:t>Summary results table with estimated risk must be filled in completely, even if the pages are only filled with comments (without doing Moldflow simulation, based on experience).</a:t>
            </a:r>
          </a:p>
          <a:p>
            <a:pPr algn="just"/>
            <a:endParaRPr lang="en-US" sz="1050" dirty="0">
              <a:solidFill>
                <a:schemeClr val="bg1"/>
              </a:solidFill>
              <a:cs typeface="Arial" panose="020B0604020202020204" pitchFamily="34" charset="0"/>
            </a:endParaRPr>
          </a:p>
          <a:p>
            <a:pPr algn="just"/>
            <a:r>
              <a:rPr lang="en-US" sz="1050" dirty="0">
                <a:solidFill>
                  <a:schemeClr val="bg1"/>
                </a:solidFill>
                <a:cs typeface="Arial" panose="020B0604020202020204" pitchFamily="34" charset="0"/>
              </a:rPr>
              <a:t>This simplification is only valid for Step B (Status: “Quotation”), in </a:t>
            </a:r>
            <a:r>
              <a:rPr lang="en-US" sz="1050" dirty="0" smtClean="0">
                <a:solidFill>
                  <a:schemeClr val="bg1"/>
                </a:solidFill>
                <a:cs typeface="Arial" panose="020B0604020202020204" pitchFamily="34" charset="0"/>
              </a:rPr>
              <a:t>Step </a:t>
            </a:r>
            <a:r>
              <a:rPr lang="en-US" sz="1050" dirty="0">
                <a:solidFill>
                  <a:schemeClr val="bg1"/>
                </a:solidFill>
                <a:cs typeface="Arial" panose="020B0604020202020204" pitchFamily="34" charset="0"/>
              </a:rPr>
              <a:t>C (Status: “Tool Order”) all required pages have to be filled in with Moldflow results, also the pages "Step B and following".</a:t>
            </a:r>
          </a:p>
        </p:txBody>
      </p:sp>
    </p:spTree>
    <p:extLst>
      <p:ext uri="{BB962C8B-B14F-4D97-AF65-F5344CB8AC3E}">
        <p14:creationId xmlns:p14="http://schemas.microsoft.com/office/powerpoint/2010/main" val="419218464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368300" y="383477"/>
            <a:ext cx="9081070" cy="567659"/>
          </a:xfrm>
        </p:spPr>
        <p:txBody>
          <a:bodyPr>
            <a:noAutofit/>
          </a:bodyPr>
          <a:lstStyle/>
          <a:p>
            <a:pPr algn="l"/>
            <a:r>
              <a:rPr lang="en-GB" sz="3200" noProof="0" dirty="0"/>
              <a:t>Wall thickness analyse</a:t>
            </a:r>
          </a:p>
        </p:txBody>
      </p:sp>
      <p:graphicFrame>
        <p:nvGraphicFramePr>
          <p:cNvPr id="7" name="Inhaltsplatzhalter 6"/>
          <p:cNvGraphicFramePr>
            <a:graphicFrameLocks noGrp="1"/>
          </p:cNvGraphicFramePr>
          <p:nvPr>
            <p:ph sz="half" idx="2"/>
            <p:extLst>
              <p:ext uri="{D42A27DB-BD31-4B8C-83A1-F6EECF244321}">
                <p14:modId xmlns:p14="http://schemas.microsoft.com/office/powerpoint/2010/main" val="1364346005"/>
              </p:ext>
            </p:extLst>
          </p:nvPr>
        </p:nvGraphicFramePr>
        <p:xfrm>
          <a:off x="391336" y="1299736"/>
          <a:ext cx="8661726" cy="731520"/>
        </p:xfrm>
        <a:graphic>
          <a:graphicData uri="http://schemas.openxmlformats.org/drawingml/2006/table">
            <a:tbl>
              <a:tblPr firstRow="1" bandRow="1">
                <a:tableStyleId>{5C22544A-7EE6-4342-B048-85BDC9FD1C3A}</a:tableStyleId>
              </a:tblPr>
              <a:tblGrid>
                <a:gridCol w="2001250">
                  <a:extLst>
                    <a:ext uri="{9D8B030D-6E8A-4147-A177-3AD203B41FA5}">
                      <a16:colId xmlns:a16="http://schemas.microsoft.com/office/drawing/2014/main" val="1306755108"/>
                    </a:ext>
                  </a:extLst>
                </a:gridCol>
                <a:gridCol w="648072">
                  <a:extLst>
                    <a:ext uri="{9D8B030D-6E8A-4147-A177-3AD203B41FA5}">
                      <a16:colId xmlns:a16="http://schemas.microsoft.com/office/drawing/2014/main" val="3129036528"/>
                    </a:ext>
                  </a:extLst>
                </a:gridCol>
                <a:gridCol w="288032">
                  <a:extLst>
                    <a:ext uri="{9D8B030D-6E8A-4147-A177-3AD203B41FA5}">
                      <a16:colId xmlns:a16="http://schemas.microsoft.com/office/drawing/2014/main" val="535247953"/>
                    </a:ext>
                  </a:extLst>
                </a:gridCol>
                <a:gridCol w="2088232">
                  <a:extLst>
                    <a:ext uri="{9D8B030D-6E8A-4147-A177-3AD203B41FA5}">
                      <a16:colId xmlns:a16="http://schemas.microsoft.com/office/drawing/2014/main" val="4165085808"/>
                    </a:ext>
                  </a:extLst>
                </a:gridCol>
                <a:gridCol w="936104">
                  <a:extLst>
                    <a:ext uri="{9D8B030D-6E8A-4147-A177-3AD203B41FA5}">
                      <a16:colId xmlns:a16="http://schemas.microsoft.com/office/drawing/2014/main" val="820511264"/>
                    </a:ext>
                  </a:extLst>
                </a:gridCol>
                <a:gridCol w="2016224">
                  <a:extLst>
                    <a:ext uri="{9D8B030D-6E8A-4147-A177-3AD203B41FA5}">
                      <a16:colId xmlns:a16="http://schemas.microsoft.com/office/drawing/2014/main" val="620506834"/>
                    </a:ext>
                  </a:extLst>
                </a:gridCol>
                <a:gridCol w="683812">
                  <a:extLst>
                    <a:ext uri="{9D8B030D-6E8A-4147-A177-3AD203B41FA5}">
                      <a16:colId xmlns:a16="http://schemas.microsoft.com/office/drawing/2014/main" val="2487043085"/>
                    </a:ext>
                  </a:extLst>
                </a:gridCol>
              </a:tblGrid>
              <a:tr h="1371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Minimal wall thickness [mm]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kern="1200" noProof="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smtClean="0">
                          <a:solidFill>
                            <a:schemeClr val="dk1"/>
                          </a:solidFill>
                          <a:latin typeface="+mn-lt"/>
                          <a:ea typeface="+mn-ea"/>
                          <a:cs typeface="+mn-cs"/>
                        </a:rPr>
                        <a:t>Maximal wall thickness [mm]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6A6A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smtClean="0">
                          <a:solidFill>
                            <a:schemeClr val="dk1"/>
                          </a:solidFill>
                          <a:latin typeface="+mn-lt"/>
                          <a:ea typeface="+mn-ea"/>
                          <a:cs typeface="+mn-cs"/>
                        </a:rPr>
                        <a:t>Geometry plausibility check *</a:t>
                      </a:r>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2918893"/>
                  </a:ext>
                </a:extLst>
              </a:tr>
              <a:tr h="13716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Comment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(influence for simulation and results)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US"/>
                    </a:p>
                  </a:txBody>
                  <a:tcPr/>
                </a:tc>
                <a:tc gridSpan="5">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50898966"/>
                  </a:ext>
                </a:extLst>
              </a:tr>
            </a:tbl>
          </a:graphicData>
        </a:graphic>
      </p:graphicFrame>
      <p:sp>
        <p:nvSpPr>
          <p:cNvPr id="8" name="Inhaltsplatzhalter 2"/>
          <p:cNvSpPr>
            <a:spLocks noGrp="1"/>
          </p:cNvSpPr>
          <p:nvPr>
            <p:ph sz="half" idx="1"/>
          </p:nvPr>
        </p:nvSpPr>
        <p:spPr>
          <a:xfrm>
            <a:off x="391335" y="2031256"/>
            <a:ext cx="8661725" cy="4176464"/>
          </a:xfrm>
          <a:ln>
            <a:solidFill>
              <a:schemeClr val="tx1"/>
            </a:solidFill>
          </a:ln>
        </p:spPr>
        <p:txBody>
          <a:bodyPr/>
          <a:lstStyle/>
          <a:p>
            <a:r>
              <a:rPr lang="en-GB" noProof="0" dirty="0"/>
              <a:t>Picture of Wall Thickness </a:t>
            </a:r>
          </a:p>
        </p:txBody>
      </p:sp>
      <p:sp>
        <p:nvSpPr>
          <p:cNvPr id="5" name="TextBox 13"/>
          <p:cNvSpPr txBox="1"/>
          <p:nvPr/>
        </p:nvSpPr>
        <p:spPr>
          <a:xfrm>
            <a:off x="355600" y="6375400"/>
            <a:ext cx="5905500" cy="115416"/>
          </a:xfrm>
          <a:prstGeom prst="rect">
            <a:avLst/>
          </a:prstGeom>
          <a:noFill/>
        </p:spPr>
        <p:txBody>
          <a:bodyPr vert="horz" wrap="square" lIns="0" tIns="0" rIns="0" bIns="0" rtlCol="0">
            <a:spAutoFit/>
          </a:bodyPr>
          <a:lstStyle/>
          <a:p>
            <a:pPr>
              <a:lnSpc>
                <a:spcPts val="920"/>
              </a:lnSpc>
            </a:pPr>
            <a:r>
              <a:rPr lang="en-CA" sz="803" spc="300" dirty="0">
                <a:solidFill>
                  <a:srgbClr val="000000"/>
                </a:solidFill>
                <a:latin typeface="Arial"/>
                <a:cs typeface="Arial"/>
              </a:rPr>
              <a:t>BSH Hausgeräte GmbH / Product Division Consumer Products</a:t>
            </a:r>
          </a:p>
        </p:txBody>
      </p:sp>
      <p:sp>
        <p:nvSpPr>
          <p:cNvPr id="6" name="TextBox 14"/>
          <p:cNvSpPr txBox="1"/>
          <p:nvPr/>
        </p:nvSpPr>
        <p:spPr>
          <a:xfrm>
            <a:off x="7518400" y="6375400"/>
            <a:ext cx="1838645" cy="115416"/>
          </a:xfrm>
          <a:prstGeom prst="rect">
            <a:avLst/>
          </a:prstGeom>
          <a:noFill/>
        </p:spPr>
        <p:txBody>
          <a:bodyPr vert="horz" wrap="none" lIns="0" tIns="0" rIns="0" bIns="0" rtlCol="0">
            <a:spAutoFit/>
          </a:bodyPr>
          <a:lstStyle/>
          <a:p>
            <a:pPr>
              <a:lnSpc>
                <a:spcPts val="920"/>
              </a:lnSpc>
            </a:pPr>
            <a:r>
              <a:rPr lang="en-CA" sz="803" dirty="0">
                <a:solidFill>
                  <a:srgbClr val="000000"/>
                </a:solidFill>
                <a:latin typeface="Arial"/>
                <a:cs typeface="Arial"/>
              </a:rPr>
              <a:t>MF Report </a:t>
            </a:r>
            <a:r>
              <a:rPr lang="en-CA" sz="803" dirty="0" smtClean="0">
                <a:solidFill>
                  <a:srgbClr val="000000"/>
                </a:solidFill>
                <a:latin typeface="Arial"/>
                <a:cs typeface="Arial"/>
              </a:rPr>
              <a:t>(Version 08/2021) </a:t>
            </a:r>
            <a:r>
              <a:rPr lang="en-CA" sz="803" dirty="0">
                <a:solidFill>
                  <a:srgbClr val="000000"/>
                </a:solidFill>
                <a:latin typeface="Arial"/>
                <a:cs typeface="Arial"/>
              </a:rPr>
              <a:t>I Page: </a:t>
            </a:r>
            <a:fld id="{DC2CED4D-9EBB-46B0-9FDD-8A76FA4AB74B}" type="slidenum">
              <a:rPr lang="en-CA" sz="803" smtClean="0">
                <a:solidFill>
                  <a:srgbClr val="000000"/>
                </a:solidFill>
                <a:latin typeface="Arial"/>
                <a:cs typeface="Arial"/>
              </a:rPr>
              <a:t>33</a:t>
            </a:fld>
            <a:endParaRPr lang="en-CA" sz="803" dirty="0">
              <a:solidFill>
                <a:srgbClr val="000000"/>
              </a:solidFill>
              <a:latin typeface="Arial"/>
              <a:cs typeface="Arial"/>
            </a:endParaRPr>
          </a:p>
        </p:txBody>
      </p:sp>
      <p:sp>
        <p:nvSpPr>
          <p:cNvPr id="9" name="Textfeld 8"/>
          <p:cNvSpPr txBox="1"/>
          <p:nvPr/>
        </p:nvSpPr>
        <p:spPr>
          <a:xfrm>
            <a:off x="304354" y="884238"/>
            <a:ext cx="4870244" cy="253916"/>
          </a:xfrm>
          <a:prstGeom prst="rect">
            <a:avLst/>
          </a:prstGeom>
          <a:noFill/>
        </p:spPr>
        <p:txBody>
          <a:bodyPr wrap="none" rtlCol="0">
            <a:spAutoFit/>
          </a:bodyPr>
          <a:lstStyle/>
          <a:p>
            <a:r>
              <a:rPr lang="en-US" sz="1050" i="1" dirty="0" smtClean="0"/>
              <a:t>If </a:t>
            </a:r>
            <a:r>
              <a:rPr lang="en-US" sz="1050" i="1" dirty="0"/>
              <a:t>more detailed descriptions are needed, these can be made on the mesh quality slide.</a:t>
            </a:r>
          </a:p>
        </p:txBody>
      </p:sp>
      <p:sp>
        <p:nvSpPr>
          <p:cNvPr id="10" name="Textfeld 9"/>
          <p:cNvSpPr txBox="1"/>
          <p:nvPr/>
        </p:nvSpPr>
        <p:spPr>
          <a:xfrm>
            <a:off x="6064994" y="735112"/>
            <a:ext cx="2988066" cy="577081"/>
          </a:xfrm>
          <a:prstGeom prst="rect">
            <a:avLst/>
          </a:prstGeom>
          <a:noFill/>
        </p:spPr>
        <p:txBody>
          <a:bodyPr wrap="square" rtlCol="0">
            <a:spAutoFit/>
          </a:bodyPr>
          <a:lstStyle/>
          <a:p>
            <a:r>
              <a:rPr lang="en-US" sz="1050" i="1" dirty="0"/>
              <a:t>* Is the geometry meshed fine enough, represented well by the wall thickness distribution (radii, ribs, mesh accuracy, ...)</a:t>
            </a:r>
          </a:p>
        </p:txBody>
      </p:sp>
    </p:spTree>
    <p:extLst>
      <p:ext uri="{BB962C8B-B14F-4D97-AF65-F5344CB8AC3E}">
        <p14:creationId xmlns:p14="http://schemas.microsoft.com/office/powerpoint/2010/main" val="198941292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368300" y="383477"/>
            <a:ext cx="9081070" cy="567659"/>
          </a:xfrm>
        </p:spPr>
        <p:txBody>
          <a:bodyPr>
            <a:noAutofit/>
          </a:bodyPr>
          <a:lstStyle/>
          <a:p>
            <a:pPr algn="l"/>
            <a:r>
              <a:rPr lang="en-GB" sz="3200" noProof="0" dirty="0"/>
              <a:t>Injection System</a:t>
            </a:r>
          </a:p>
        </p:txBody>
      </p:sp>
      <p:graphicFrame>
        <p:nvGraphicFramePr>
          <p:cNvPr id="7" name="Inhaltsplatzhalter 6"/>
          <p:cNvGraphicFramePr>
            <a:graphicFrameLocks noGrp="1"/>
          </p:cNvGraphicFramePr>
          <p:nvPr>
            <p:ph sz="half" idx="2"/>
            <p:extLst>
              <p:ext uri="{D42A27DB-BD31-4B8C-83A1-F6EECF244321}">
                <p14:modId xmlns:p14="http://schemas.microsoft.com/office/powerpoint/2010/main" val="4140519538"/>
              </p:ext>
            </p:extLst>
          </p:nvPr>
        </p:nvGraphicFramePr>
        <p:xfrm>
          <a:off x="391336" y="1239168"/>
          <a:ext cx="8661724" cy="548640"/>
        </p:xfrm>
        <a:graphic>
          <a:graphicData uri="http://schemas.openxmlformats.org/drawingml/2006/table">
            <a:tbl>
              <a:tblPr firstRow="1" bandRow="1">
                <a:tableStyleId>{5C22544A-7EE6-4342-B048-85BDC9FD1C3A}</a:tableStyleId>
              </a:tblPr>
              <a:tblGrid>
                <a:gridCol w="2165431">
                  <a:extLst>
                    <a:ext uri="{9D8B030D-6E8A-4147-A177-3AD203B41FA5}">
                      <a16:colId xmlns:a16="http://schemas.microsoft.com/office/drawing/2014/main" val="1306755108"/>
                    </a:ext>
                  </a:extLst>
                </a:gridCol>
                <a:gridCol w="2165431">
                  <a:extLst>
                    <a:ext uri="{9D8B030D-6E8A-4147-A177-3AD203B41FA5}">
                      <a16:colId xmlns:a16="http://schemas.microsoft.com/office/drawing/2014/main" val="535247953"/>
                    </a:ext>
                  </a:extLst>
                </a:gridCol>
                <a:gridCol w="2165431">
                  <a:extLst>
                    <a:ext uri="{9D8B030D-6E8A-4147-A177-3AD203B41FA5}">
                      <a16:colId xmlns:a16="http://schemas.microsoft.com/office/drawing/2014/main" val="545133083"/>
                    </a:ext>
                  </a:extLst>
                </a:gridCol>
                <a:gridCol w="2165431">
                  <a:extLst>
                    <a:ext uri="{9D8B030D-6E8A-4147-A177-3AD203B41FA5}">
                      <a16:colId xmlns:a16="http://schemas.microsoft.com/office/drawing/2014/main" val="3688285355"/>
                    </a:ext>
                  </a:extLst>
                </a:gridCol>
              </a:tblGrid>
              <a:tr h="248753">
                <a:tc>
                  <a:txBody>
                    <a:bodyPr/>
                    <a:lstStyle/>
                    <a:p>
                      <a:pPr marL="0" algn="l" defTabSz="914400" rtl="0" eaLnBrk="1" latinLnBrk="0" hangingPunct="1"/>
                      <a:r>
                        <a:rPr lang="en-GB" sz="1200" b="0" kern="1200" noProof="0" dirty="0">
                          <a:solidFill>
                            <a:schemeClr val="dk1"/>
                          </a:solidFill>
                          <a:latin typeface="+mn-lt"/>
                          <a:ea typeface="+mn-ea"/>
                          <a:cs typeface="+mn-cs"/>
                        </a:rPr>
                        <a:t>Type of System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algn="l" defTabSz="914400" rtl="0" eaLnBrk="1" latinLnBrk="0" hangingPunct="1"/>
                      <a:r>
                        <a:rPr lang="en-GB" sz="1200" b="0" kern="1200" noProof="0" dirty="0">
                          <a:solidFill>
                            <a:schemeClr val="dk1"/>
                          </a:solidFill>
                          <a:latin typeface="+mn-lt"/>
                          <a:ea typeface="+mn-ea"/>
                          <a:cs typeface="+mn-cs"/>
                        </a:rPr>
                        <a:t>Dimension of gate [mm]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rowSpan="2">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2918893"/>
                  </a:ext>
                </a:extLst>
              </a:tr>
              <a:tr h="248753">
                <a:tc>
                  <a:txBody>
                    <a:bodyPr/>
                    <a:lstStyle/>
                    <a:p>
                      <a:pPr marL="0" algn="l" defTabSz="914400" rtl="0" eaLnBrk="1" latinLnBrk="0" hangingPunct="1"/>
                      <a:r>
                        <a:rPr lang="en-GB" sz="1200" b="0" kern="1200" noProof="0" dirty="0">
                          <a:solidFill>
                            <a:schemeClr val="dk1"/>
                          </a:solidFill>
                          <a:latin typeface="+mn-lt"/>
                          <a:ea typeface="+mn-ea"/>
                          <a:cs typeface="+mn-cs"/>
                        </a:rPr>
                        <a:t>Number of gate points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algn="l" defTabSz="914400" rtl="0" eaLnBrk="1" latinLnBrk="0" hangingPunct="1"/>
                      <a:endParaRPr lang="de-DE"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vMerge="1">
                  <a:txBody>
                    <a:bodyPr/>
                    <a:lstStyle/>
                    <a:p>
                      <a:pPr marL="0" algn="l" defTabSz="914400" rtl="0" eaLnBrk="1" latinLnBrk="0" hangingPunct="1"/>
                      <a:endParaRPr lang="de-DE"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07532602"/>
                  </a:ext>
                </a:extLst>
              </a:tr>
            </a:tbl>
          </a:graphicData>
        </a:graphic>
      </p:graphicFrame>
      <p:sp>
        <p:nvSpPr>
          <p:cNvPr id="8" name="Inhaltsplatzhalter 2"/>
          <p:cNvSpPr>
            <a:spLocks noGrp="1"/>
          </p:cNvSpPr>
          <p:nvPr>
            <p:ph sz="half" idx="1"/>
          </p:nvPr>
        </p:nvSpPr>
        <p:spPr>
          <a:xfrm>
            <a:off x="4740562" y="1959248"/>
            <a:ext cx="4320000" cy="4248472"/>
          </a:xfrm>
          <a:ln>
            <a:solidFill>
              <a:schemeClr val="tx1"/>
            </a:solidFill>
          </a:ln>
        </p:spPr>
        <p:txBody>
          <a:bodyPr/>
          <a:lstStyle/>
          <a:p>
            <a:r>
              <a:rPr lang="en-GB" noProof="0" dirty="0"/>
              <a:t>Picture of dimensions of </a:t>
            </a:r>
            <a:r>
              <a:rPr lang="en-GB" dirty="0"/>
              <a:t>gate (only Step C and following)</a:t>
            </a:r>
            <a:endParaRPr lang="en-GB" noProof="0" dirty="0"/>
          </a:p>
        </p:txBody>
      </p:sp>
      <p:sp>
        <p:nvSpPr>
          <p:cNvPr id="9" name="Inhaltsplatzhalter 2_"/>
          <p:cNvSpPr>
            <a:spLocks noGrp="1"/>
          </p:cNvSpPr>
          <p:nvPr>
            <p:ph sz="half" idx="1"/>
          </p:nvPr>
        </p:nvSpPr>
        <p:spPr>
          <a:xfrm>
            <a:off x="368300" y="1954576"/>
            <a:ext cx="4320000" cy="4248472"/>
          </a:xfrm>
          <a:ln>
            <a:solidFill>
              <a:schemeClr val="tx1"/>
            </a:solidFill>
          </a:ln>
        </p:spPr>
        <p:txBody>
          <a:bodyPr/>
          <a:lstStyle/>
          <a:p>
            <a:r>
              <a:rPr lang="en-GB" dirty="0"/>
              <a:t>Picture of position (and type of gate only from Step C on)</a:t>
            </a:r>
          </a:p>
        </p:txBody>
      </p:sp>
      <p:sp>
        <p:nvSpPr>
          <p:cNvPr id="6" name="TextBox 13"/>
          <p:cNvSpPr txBox="1"/>
          <p:nvPr/>
        </p:nvSpPr>
        <p:spPr>
          <a:xfrm>
            <a:off x="355600" y="6375400"/>
            <a:ext cx="5905500" cy="115416"/>
          </a:xfrm>
          <a:prstGeom prst="rect">
            <a:avLst/>
          </a:prstGeom>
          <a:noFill/>
        </p:spPr>
        <p:txBody>
          <a:bodyPr vert="horz" wrap="square" lIns="0" tIns="0" rIns="0" bIns="0" rtlCol="0">
            <a:spAutoFit/>
          </a:bodyPr>
          <a:lstStyle/>
          <a:p>
            <a:pPr>
              <a:lnSpc>
                <a:spcPts val="920"/>
              </a:lnSpc>
            </a:pPr>
            <a:r>
              <a:rPr lang="en-CA" sz="803" spc="300" dirty="0">
                <a:solidFill>
                  <a:srgbClr val="000000"/>
                </a:solidFill>
                <a:latin typeface="Arial"/>
                <a:cs typeface="Arial"/>
              </a:rPr>
              <a:t>BSH Hausgeräte GmbH / Product Division Consumer Products</a:t>
            </a:r>
          </a:p>
        </p:txBody>
      </p:sp>
      <p:sp>
        <p:nvSpPr>
          <p:cNvPr id="10" name="TextBox 14"/>
          <p:cNvSpPr txBox="1"/>
          <p:nvPr/>
        </p:nvSpPr>
        <p:spPr>
          <a:xfrm>
            <a:off x="7518400" y="6375400"/>
            <a:ext cx="1838645" cy="115416"/>
          </a:xfrm>
          <a:prstGeom prst="rect">
            <a:avLst/>
          </a:prstGeom>
          <a:noFill/>
        </p:spPr>
        <p:txBody>
          <a:bodyPr vert="horz" wrap="none" lIns="0" tIns="0" rIns="0" bIns="0" rtlCol="0">
            <a:spAutoFit/>
          </a:bodyPr>
          <a:lstStyle/>
          <a:p>
            <a:pPr>
              <a:lnSpc>
                <a:spcPts val="920"/>
              </a:lnSpc>
            </a:pPr>
            <a:r>
              <a:rPr lang="en-CA" sz="803" dirty="0">
                <a:solidFill>
                  <a:srgbClr val="000000"/>
                </a:solidFill>
                <a:latin typeface="Arial"/>
                <a:cs typeface="Arial"/>
              </a:rPr>
              <a:t>MF Report </a:t>
            </a:r>
            <a:r>
              <a:rPr lang="en-CA" sz="803" dirty="0" smtClean="0">
                <a:solidFill>
                  <a:srgbClr val="000000"/>
                </a:solidFill>
                <a:latin typeface="Arial"/>
                <a:cs typeface="Arial"/>
              </a:rPr>
              <a:t>(Version 08/2021) </a:t>
            </a:r>
            <a:r>
              <a:rPr lang="en-CA" sz="803" dirty="0">
                <a:solidFill>
                  <a:srgbClr val="000000"/>
                </a:solidFill>
                <a:latin typeface="Arial"/>
                <a:cs typeface="Arial"/>
              </a:rPr>
              <a:t>I Page: </a:t>
            </a:r>
            <a:fld id="{DC2CED4D-9EBB-46B0-9FDD-8A76FA4AB74B}" type="slidenum">
              <a:rPr lang="en-CA" sz="803" smtClean="0">
                <a:solidFill>
                  <a:srgbClr val="000000"/>
                </a:solidFill>
                <a:latin typeface="Arial"/>
                <a:cs typeface="Arial"/>
              </a:rPr>
              <a:t>34</a:t>
            </a:fld>
            <a:endParaRPr lang="en-CA" sz="803" dirty="0">
              <a:solidFill>
                <a:srgbClr val="000000"/>
              </a:solidFill>
              <a:latin typeface="Arial"/>
              <a:cs typeface="Arial"/>
            </a:endParaRPr>
          </a:p>
        </p:txBody>
      </p:sp>
      <p:sp>
        <p:nvSpPr>
          <p:cNvPr id="3" name="Textfeld 2"/>
          <p:cNvSpPr txBox="1"/>
          <p:nvPr/>
        </p:nvSpPr>
        <p:spPr>
          <a:xfrm>
            <a:off x="368300" y="926956"/>
            <a:ext cx="2717411" cy="253916"/>
          </a:xfrm>
          <a:prstGeom prst="rect">
            <a:avLst/>
          </a:prstGeom>
          <a:noFill/>
        </p:spPr>
        <p:txBody>
          <a:bodyPr wrap="none" rtlCol="0">
            <a:spAutoFit/>
          </a:bodyPr>
          <a:lstStyle/>
          <a:p>
            <a:r>
              <a:rPr lang="en-US" sz="1050" i="1" dirty="0">
                <a:latin typeface="Arial" panose="020B0604020202020204" pitchFamily="34" charset="0"/>
                <a:cs typeface="Arial" panose="020B0604020202020204" pitchFamily="34" charset="0"/>
              </a:rPr>
              <a:t>For Step B a simplified version is sufficient</a:t>
            </a:r>
          </a:p>
        </p:txBody>
      </p:sp>
    </p:spTree>
    <p:extLst>
      <p:ext uri="{BB962C8B-B14F-4D97-AF65-F5344CB8AC3E}">
        <p14:creationId xmlns:p14="http://schemas.microsoft.com/office/powerpoint/2010/main" val="183789594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368300" y="383477"/>
            <a:ext cx="9081070" cy="567659"/>
          </a:xfrm>
        </p:spPr>
        <p:txBody>
          <a:bodyPr>
            <a:noAutofit/>
          </a:bodyPr>
          <a:lstStyle/>
          <a:p>
            <a:pPr algn="l"/>
            <a:r>
              <a:rPr lang="en-GB" sz="3200" noProof="0" dirty="0"/>
              <a:t>Cooling System</a:t>
            </a:r>
          </a:p>
        </p:txBody>
      </p:sp>
      <p:graphicFrame>
        <p:nvGraphicFramePr>
          <p:cNvPr id="7" name="Inhaltsplatzhalter 6"/>
          <p:cNvGraphicFramePr>
            <a:graphicFrameLocks noGrp="1"/>
          </p:cNvGraphicFramePr>
          <p:nvPr>
            <p:ph sz="half" idx="2"/>
            <p:extLst>
              <p:ext uri="{D42A27DB-BD31-4B8C-83A1-F6EECF244321}">
                <p14:modId xmlns:p14="http://schemas.microsoft.com/office/powerpoint/2010/main" val="260430034"/>
              </p:ext>
            </p:extLst>
          </p:nvPr>
        </p:nvGraphicFramePr>
        <p:xfrm>
          <a:off x="391335" y="1104591"/>
          <a:ext cx="8960037" cy="548640"/>
        </p:xfrm>
        <a:graphic>
          <a:graphicData uri="http://schemas.openxmlformats.org/drawingml/2006/table">
            <a:tbl>
              <a:tblPr firstRow="1" bandRow="1">
                <a:tableStyleId>{5C22544A-7EE6-4342-B048-85BDC9FD1C3A}</a:tableStyleId>
              </a:tblPr>
              <a:tblGrid>
                <a:gridCol w="2240009">
                  <a:extLst>
                    <a:ext uri="{9D8B030D-6E8A-4147-A177-3AD203B41FA5}">
                      <a16:colId xmlns:a16="http://schemas.microsoft.com/office/drawing/2014/main" val="1306755108"/>
                    </a:ext>
                  </a:extLst>
                </a:gridCol>
                <a:gridCol w="2240010">
                  <a:extLst>
                    <a:ext uri="{9D8B030D-6E8A-4147-A177-3AD203B41FA5}">
                      <a16:colId xmlns:a16="http://schemas.microsoft.com/office/drawing/2014/main" val="535247953"/>
                    </a:ext>
                  </a:extLst>
                </a:gridCol>
                <a:gridCol w="2240009">
                  <a:extLst>
                    <a:ext uri="{9D8B030D-6E8A-4147-A177-3AD203B41FA5}">
                      <a16:colId xmlns:a16="http://schemas.microsoft.com/office/drawing/2014/main" val="545133083"/>
                    </a:ext>
                  </a:extLst>
                </a:gridCol>
                <a:gridCol w="2240009">
                  <a:extLst>
                    <a:ext uri="{9D8B030D-6E8A-4147-A177-3AD203B41FA5}">
                      <a16:colId xmlns:a16="http://schemas.microsoft.com/office/drawing/2014/main" val="3688285355"/>
                    </a:ext>
                  </a:extLst>
                </a:gridCol>
              </a:tblGrid>
              <a:tr h="236232">
                <a:tc>
                  <a:txBody>
                    <a:bodyPr/>
                    <a:lstStyle/>
                    <a:p>
                      <a:pPr marL="0" algn="l" defTabSz="914400" rtl="0" eaLnBrk="1" latinLnBrk="0" hangingPunct="1"/>
                      <a:r>
                        <a:rPr lang="en-GB" sz="1200" b="0" kern="1200" noProof="0" dirty="0">
                          <a:solidFill>
                            <a:schemeClr val="dk1"/>
                          </a:solidFill>
                          <a:latin typeface="+mn-lt"/>
                          <a:ea typeface="+mn-ea"/>
                          <a:cs typeface="+mn-cs"/>
                        </a:rPr>
                        <a:t>Cooling medium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algn="l" defTabSz="914400" rtl="0" eaLnBrk="1" latinLnBrk="0" hangingPunct="1"/>
                      <a:r>
                        <a:rPr lang="en-GB" sz="1200" b="0" kern="1200" noProof="0" dirty="0">
                          <a:solidFill>
                            <a:schemeClr val="dk1"/>
                          </a:solidFill>
                          <a:latin typeface="+mn-lt"/>
                          <a:ea typeface="+mn-ea"/>
                          <a:cs typeface="+mn-cs"/>
                        </a:rPr>
                        <a:t>Dimension of cooling [mm]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2918893"/>
                  </a:ext>
                </a:extLst>
              </a:tr>
              <a:tr h="236232">
                <a:tc>
                  <a:txBody>
                    <a:bodyPr/>
                    <a:lstStyle/>
                    <a:p>
                      <a:pPr marL="0" algn="l" defTabSz="914400" rtl="0" eaLnBrk="1" latinLnBrk="0" hangingPunct="1"/>
                      <a:r>
                        <a:rPr lang="en-GB" sz="1200" b="0" kern="1200" noProof="0" dirty="0">
                          <a:solidFill>
                            <a:schemeClr val="dk1"/>
                          </a:solidFill>
                          <a:latin typeface="+mn-lt"/>
                          <a:ea typeface="+mn-ea"/>
                          <a:cs typeface="+mn-cs"/>
                        </a:rPr>
                        <a:t>Tool steel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de-DE"/>
                    </a:p>
                  </a:txBody>
                  <a:tcPr/>
                </a:tc>
                <a:tc vMerge="1">
                  <a:txBody>
                    <a:bodyPr/>
                    <a:lstStyle/>
                    <a:p>
                      <a:endParaRPr lang="de-DE"/>
                    </a:p>
                  </a:txBody>
                  <a:tcPr/>
                </a:tc>
                <a:extLst>
                  <a:ext uri="{0D108BD9-81ED-4DB2-BD59-A6C34878D82A}">
                    <a16:rowId xmlns:a16="http://schemas.microsoft.com/office/drawing/2014/main" val="646723374"/>
                  </a:ext>
                </a:extLst>
              </a:tr>
            </a:tbl>
          </a:graphicData>
        </a:graphic>
      </p:graphicFrame>
      <p:sp>
        <p:nvSpPr>
          <p:cNvPr id="8" name="Inhaltsplatzhalter 2"/>
          <p:cNvSpPr>
            <a:spLocks noGrp="1"/>
          </p:cNvSpPr>
          <p:nvPr>
            <p:ph sz="half" idx="1"/>
          </p:nvPr>
        </p:nvSpPr>
        <p:spPr>
          <a:xfrm>
            <a:off x="391336" y="1959248"/>
            <a:ext cx="2865346" cy="4248472"/>
          </a:xfrm>
          <a:ln>
            <a:solidFill>
              <a:schemeClr val="tx1"/>
            </a:solidFill>
          </a:ln>
        </p:spPr>
        <p:txBody>
          <a:bodyPr/>
          <a:lstStyle/>
          <a:p>
            <a:r>
              <a:rPr lang="en-GB" dirty="0"/>
              <a:t>Estimated temperature in cooling system</a:t>
            </a:r>
          </a:p>
        </p:txBody>
      </p:sp>
      <p:sp>
        <p:nvSpPr>
          <p:cNvPr id="9" name="Inhaltsplatzhalter 2_"/>
          <p:cNvSpPr>
            <a:spLocks noGrp="1"/>
          </p:cNvSpPr>
          <p:nvPr>
            <p:ph sz="half" idx="1"/>
          </p:nvPr>
        </p:nvSpPr>
        <p:spPr>
          <a:xfrm>
            <a:off x="3443832" y="1962589"/>
            <a:ext cx="2879643" cy="4248472"/>
          </a:xfrm>
          <a:ln>
            <a:solidFill>
              <a:schemeClr val="tx1"/>
            </a:solidFill>
          </a:ln>
        </p:spPr>
        <p:txBody>
          <a:bodyPr/>
          <a:lstStyle/>
          <a:p>
            <a:r>
              <a:rPr lang="en-GB" dirty="0"/>
              <a:t>Estimated pressure in cooling system</a:t>
            </a:r>
          </a:p>
        </p:txBody>
      </p:sp>
      <p:sp>
        <p:nvSpPr>
          <p:cNvPr id="6" name="TextBox 13"/>
          <p:cNvSpPr txBox="1"/>
          <p:nvPr/>
        </p:nvSpPr>
        <p:spPr>
          <a:xfrm>
            <a:off x="355600" y="6375400"/>
            <a:ext cx="5905500" cy="115416"/>
          </a:xfrm>
          <a:prstGeom prst="rect">
            <a:avLst/>
          </a:prstGeom>
          <a:noFill/>
        </p:spPr>
        <p:txBody>
          <a:bodyPr vert="horz" wrap="square" lIns="0" tIns="0" rIns="0" bIns="0" rtlCol="0">
            <a:spAutoFit/>
          </a:bodyPr>
          <a:lstStyle/>
          <a:p>
            <a:pPr>
              <a:lnSpc>
                <a:spcPts val="920"/>
              </a:lnSpc>
            </a:pPr>
            <a:r>
              <a:rPr lang="en-CA" sz="803" spc="300" dirty="0">
                <a:solidFill>
                  <a:srgbClr val="000000"/>
                </a:solidFill>
                <a:latin typeface="Arial"/>
                <a:cs typeface="Arial"/>
              </a:rPr>
              <a:t>BSH Hausgeräte GmbH / Product Division Consumer Products</a:t>
            </a:r>
          </a:p>
        </p:txBody>
      </p:sp>
      <p:sp>
        <p:nvSpPr>
          <p:cNvPr id="10" name="TextBox 14"/>
          <p:cNvSpPr txBox="1"/>
          <p:nvPr/>
        </p:nvSpPr>
        <p:spPr>
          <a:xfrm>
            <a:off x="7518400" y="6375400"/>
            <a:ext cx="1838645" cy="115416"/>
          </a:xfrm>
          <a:prstGeom prst="rect">
            <a:avLst/>
          </a:prstGeom>
          <a:noFill/>
        </p:spPr>
        <p:txBody>
          <a:bodyPr vert="horz" wrap="none" lIns="0" tIns="0" rIns="0" bIns="0" rtlCol="0">
            <a:spAutoFit/>
          </a:bodyPr>
          <a:lstStyle/>
          <a:p>
            <a:pPr>
              <a:lnSpc>
                <a:spcPts val="920"/>
              </a:lnSpc>
            </a:pPr>
            <a:r>
              <a:rPr lang="en-CA" sz="803" dirty="0">
                <a:solidFill>
                  <a:srgbClr val="000000"/>
                </a:solidFill>
                <a:latin typeface="Arial"/>
                <a:cs typeface="Arial"/>
              </a:rPr>
              <a:t>MF Report </a:t>
            </a:r>
            <a:r>
              <a:rPr lang="en-CA" sz="803" dirty="0" smtClean="0">
                <a:solidFill>
                  <a:srgbClr val="000000"/>
                </a:solidFill>
                <a:latin typeface="Arial"/>
                <a:cs typeface="Arial"/>
              </a:rPr>
              <a:t>(Version 08/2021) </a:t>
            </a:r>
            <a:r>
              <a:rPr lang="en-CA" sz="803" dirty="0">
                <a:solidFill>
                  <a:srgbClr val="000000"/>
                </a:solidFill>
                <a:latin typeface="Arial"/>
                <a:cs typeface="Arial"/>
              </a:rPr>
              <a:t>I Page: </a:t>
            </a:r>
            <a:fld id="{DC2CED4D-9EBB-46B0-9FDD-8A76FA4AB74B}" type="slidenum">
              <a:rPr lang="en-CA" sz="803" smtClean="0">
                <a:solidFill>
                  <a:srgbClr val="000000"/>
                </a:solidFill>
                <a:latin typeface="Arial"/>
                <a:cs typeface="Arial"/>
              </a:rPr>
              <a:t>35</a:t>
            </a:fld>
            <a:endParaRPr lang="en-CA" sz="803" dirty="0">
              <a:solidFill>
                <a:srgbClr val="000000"/>
              </a:solidFill>
              <a:latin typeface="Arial"/>
              <a:cs typeface="Arial"/>
            </a:endParaRPr>
          </a:p>
        </p:txBody>
      </p:sp>
      <p:sp>
        <p:nvSpPr>
          <p:cNvPr id="13" name="Inhaltsplatzhalter 2_"/>
          <p:cNvSpPr>
            <a:spLocks noGrp="1"/>
          </p:cNvSpPr>
          <p:nvPr>
            <p:ph sz="half" idx="1"/>
          </p:nvPr>
        </p:nvSpPr>
        <p:spPr>
          <a:xfrm>
            <a:off x="6510626" y="1977905"/>
            <a:ext cx="2879643" cy="4248472"/>
          </a:xfrm>
          <a:ln>
            <a:solidFill>
              <a:schemeClr val="tx1"/>
            </a:solidFill>
          </a:ln>
        </p:spPr>
        <p:txBody>
          <a:bodyPr/>
          <a:lstStyle/>
          <a:p>
            <a:r>
              <a:rPr lang="en-GB" dirty="0"/>
              <a:t>Estimated fluid flow behaviour in cooling system</a:t>
            </a:r>
          </a:p>
        </p:txBody>
      </p:sp>
      <p:graphicFrame>
        <p:nvGraphicFramePr>
          <p:cNvPr id="15" name="Inhaltsplatzhalter 6"/>
          <p:cNvGraphicFramePr>
            <a:graphicFrameLocks noGrp="1"/>
          </p:cNvGraphicFramePr>
          <p:nvPr>
            <p:ph sz="half" idx="2"/>
            <p:extLst>
              <p:ext uri="{D42A27DB-BD31-4B8C-83A1-F6EECF244321}">
                <p14:modId xmlns:p14="http://schemas.microsoft.com/office/powerpoint/2010/main" val="1713242361"/>
              </p:ext>
            </p:extLst>
          </p:nvPr>
        </p:nvGraphicFramePr>
        <p:xfrm>
          <a:off x="391335" y="1653231"/>
          <a:ext cx="2865348" cy="274320"/>
        </p:xfrm>
        <a:graphic>
          <a:graphicData uri="http://schemas.openxmlformats.org/drawingml/2006/table">
            <a:tbl>
              <a:tblPr firstRow="1" bandRow="1">
                <a:tableStyleId>{5C22544A-7EE6-4342-B048-85BDC9FD1C3A}</a:tableStyleId>
              </a:tblPr>
              <a:tblGrid>
                <a:gridCol w="1432674">
                  <a:extLst>
                    <a:ext uri="{9D8B030D-6E8A-4147-A177-3AD203B41FA5}">
                      <a16:colId xmlns:a16="http://schemas.microsoft.com/office/drawing/2014/main" val="1306755108"/>
                    </a:ext>
                  </a:extLst>
                </a:gridCol>
                <a:gridCol w="1432674">
                  <a:extLst>
                    <a:ext uri="{9D8B030D-6E8A-4147-A177-3AD203B41FA5}">
                      <a16:colId xmlns:a16="http://schemas.microsoft.com/office/drawing/2014/main" val="535247953"/>
                    </a:ext>
                  </a:extLst>
                </a:gridCol>
              </a:tblGrid>
              <a:tr h="2388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Temperature [°C]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2918893"/>
                  </a:ext>
                </a:extLst>
              </a:tr>
            </a:tbl>
          </a:graphicData>
        </a:graphic>
      </p:graphicFrame>
      <p:graphicFrame>
        <p:nvGraphicFramePr>
          <p:cNvPr id="16" name="Inhaltsplatzhalter 6"/>
          <p:cNvGraphicFramePr>
            <a:graphicFrameLocks noGrp="1"/>
          </p:cNvGraphicFramePr>
          <p:nvPr>
            <p:ph sz="half" idx="2"/>
            <p:extLst>
              <p:ext uri="{D42A27DB-BD31-4B8C-83A1-F6EECF244321}">
                <p14:modId xmlns:p14="http://schemas.microsoft.com/office/powerpoint/2010/main" val="1194307078"/>
              </p:ext>
            </p:extLst>
          </p:nvPr>
        </p:nvGraphicFramePr>
        <p:xfrm>
          <a:off x="3450979" y="1653231"/>
          <a:ext cx="2865348" cy="274320"/>
        </p:xfrm>
        <a:graphic>
          <a:graphicData uri="http://schemas.openxmlformats.org/drawingml/2006/table">
            <a:tbl>
              <a:tblPr firstRow="1" bandRow="1">
                <a:tableStyleId>{5C22544A-7EE6-4342-B048-85BDC9FD1C3A}</a:tableStyleId>
              </a:tblPr>
              <a:tblGrid>
                <a:gridCol w="1432674">
                  <a:extLst>
                    <a:ext uri="{9D8B030D-6E8A-4147-A177-3AD203B41FA5}">
                      <a16:colId xmlns:a16="http://schemas.microsoft.com/office/drawing/2014/main" val="1306755108"/>
                    </a:ext>
                  </a:extLst>
                </a:gridCol>
                <a:gridCol w="1432674">
                  <a:extLst>
                    <a:ext uri="{9D8B030D-6E8A-4147-A177-3AD203B41FA5}">
                      <a16:colId xmlns:a16="http://schemas.microsoft.com/office/drawing/2014/main" val="535247953"/>
                    </a:ext>
                  </a:extLst>
                </a:gridCol>
              </a:tblGrid>
              <a:tr h="2487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Pressure [bar]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2918893"/>
                  </a:ext>
                </a:extLst>
              </a:tr>
            </a:tbl>
          </a:graphicData>
        </a:graphic>
      </p:graphicFrame>
      <p:graphicFrame>
        <p:nvGraphicFramePr>
          <p:cNvPr id="17" name="Inhaltsplatzhalter 6"/>
          <p:cNvGraphicFramePr>
            <a:graphicFrameLocks noGrp="1"/>
          </p:cNvGraphicFramePr>
          <p:nvPr>
            <p:ph sz="half" idx="2"/>
            <p:extLst>
              <p:ext uri="{D42A27DB-BD31-4B8C-83A1-F6EECF244321}">
                <p14:modId xmlns:p14="http://schemas.microsoft.com/office/powerpoint/2010/main" val="2795890796"/>
              </p:ext>
            </p:extLst>
          </p:nvPr>
        </p:nvGraphicFramePr>
        <p:xfrm>
          <a:off x="6486025" y="1652128"/>
          <a:ext cx="2865348" cy="274320"/>
        </p:xfrm>
        <a:graphic>
          <a:graphicData uri="http://schemas.openxmlformats.org/drawingml/2006/table">
            <a:tbl>
              <a:tblPr firstRow="1" bandRow="1">
                <a:tableStyleId>{5C22544A-7EE6-4342-B048-85BDC9FD1C3A}</a:tableStyleId>
              </a:tblPr>
              <a:tblGrid>
                <a:gridCol w="1432674">
                  <a:extLst>
                    <a:ext uri="{9D8B030D-6E8A-4147-A177-3AD203B41FA5}">
                      <a16:colId xmlns:a16="http://schemas.microsoft.com/office/drawing/2014/main" val="1306755108"/>
                    </a:ext>
                  </a:extLst>
                </a:gridCol>
                <a:gridCol w="1432674">
                  <a:extLst>
                    <a:ext uri="{9D8B030D-6E8A-4147-A177-3AD203B41FA5}">
                      <a16:colId xmlns:a16="http://schemas.microsoft.com/office/drawing/2014/main" val="535247953"/>
                    </a:ext>
                  </a:extLst>
                </a:gridCol>
              </a:tblGrid>
              <a:tr h="2487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Reynolds number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2918893"/>
                  </a:ext>
                </a:extLst>
              </a:tr>
            </a:tbl>
          </a:graphicData>
        </a:graphic>
      </p:graphicFrame>
      <p:sp>
        <p:nvSpPr>
          <p:cNvPr id="18" name="Textfeld 17"/>
          <p:cNvSpPr txBox="1"/>
          <p:nvPr/>
        </p:nvSpPr>
        <p:spPr>
          <a:xfrm>
            <a:off x="368300" y="853308"/>
            <a:ext cx="5688632" cy="253916"/>
          </a:xfrm>
          <a:prstGeom prst="rect">
            <a:avLst/>
          </a:prstGeom>
          <a:noFill/>
        </p:spPr>
        <p:txBody>
          <a:bodyPr wrap="square" rtlCol="0">
            <a:spAutoFit/>
          </a:bodyPr>
          <a:lstStyle/>
          <a:p>
            <a:r>
              <a:rPr lang="en-US" sz="1050" i="1" dirty="0">
                <a:latin typeface="Arial" panose="020B0604020202020204" pitchFamily="34" charset="0"/>
                <a:cs typeface="Arial" panose="020B0604020202020204" pitchFamily="34" charset="0"/>
              </a:rPr>
              <a:t>For Step B a simplified version is sufficient</a:t>
            </a:r>
          </a:p>
        </p:txBody>
      </p:sp>
      <p:sp>
        <p:nvSpPr>
          <p:cNvPr id="3" name="Textfeld 2"/>
          <p:cNvSpPr txBox="1"/>
          <p:nvPr/>
        </p:nvSpPr>
        <p:spPr>
          <a:xfrm>
            <a:off x="6419204" y="781935"/>
            <a:ext cx="1481496" cy="253916"/>
          </a:xfrm>
          <a:prstGeom prst="rect">
            <a:avLst/>
          </a:prstGeom>
          <a:noFill/>
        </p:spPr>
        <p:txBody>
          <a:bodyPr wrap="none" rtlCol="0">
            <a:spAutoFit/>
          </a:bodyPr>
          <a:lstStyle/>
          <a:p>
            <a:r>
              <a:rPr lang="en-GB" sz="1050" i="1" dirty="0"/>
              <a:t>* Range of result values</a:t>
            </a:r>
            <a:endParaRPr lang="en-US" sz="10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6101907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368300" y="383477"/>
            <a:ext cx="9081070" cy="567659"/>
          </a:xfrm>
        </p:spPr>
        <p:txBody>
          <a:bodyPr>
            <a:noAutofit/>
          </a:bodyPr>
          <a:lstStyle/>
          <a:p>
            <a:pPr algn="l"/>
            <a:r>
              <a:rPr lang="en-GB" sz="3200" noProof="0" dirty="0"/>
              <a:t>Fill Time Animation</a:t>
            </a:r>
          </a:p>
        </p:txBody>
      </p:sp>
      <p:sp>
        <p:nvSpPr>
          <p:cNvPr id="8" name="Inhaltsplatzhalter 2"/>
          <p:cNvSpPr>
            <a:spLocks noGrp="1"/>
          </p:cNvSpPr>
          <p:nvPr>
            <p:ph sz="half" idx="1"/>
          </p:nvPr>
        </p:nvSpPr>
        <p:spPr>
          <a:xfrm>
            <a:off x="391336" y="2062128"/>
            <a:ext cx="8553978" cy="4145592"/>
          </a:xfrm>
          <a:ln>
            <a:solidFill>
              <a:schemeClr val="tx1"/>
            </a:solidFill>
          </a:ln>
        </p:spPr>
        <p:txBody>
          <a:bodyPr/>
          <a:lstStyle/>
          <a:p>
            <a:r>
              <a:rPr lang="en-GB" noProof="0" dirty="0"/>
              <a:t>Animation of filling</a:t>
            </a:r>
          </a:p>
        </p:txBody>
      </p:sp>
      <p:sp>
        <p:nvSpPr>
          <p:cNvPr id="15" name="TextBox 13"/>
          <p:cNvSpPr txBox="1"/>
          <p:nvPr/>
        </p:nvSpPr>
        <p:spPr>
          <a:xfrm>
            <a:off x="355600" y="6375400"/>
            <a:ext cx="5905500" cy="115416"/>
          </a:xfrm>
          <a:prstGeom prst="rect">
            <a:avLst/>
          </a:prstGeom>
          <a:noFill/>
        </p:spPr>
        <p:txBody>
          <a:bodyPr vert="horz" wrap="square" lIns="0" tIns="0" rIns="0" bIns="0" rtlCol="0">
            <a:spAutoFit/>
          </a:bodyPr>
          <a:lstStyle/>
          <a:p>
            <a:pPr>
              <a:lnSpc>
                <a:spcPts val="920"/>
              </a:lnSpc>
            </a:pPr>
            <a:r>
              <a:rPr lang="en-CA" sz="803" spc="300" dirty="0">
                <a:solidFill>
                  <a:srgbClr val="000000"/>
                </a:solidFill>
                <a:latin typeface="Arial"/>
                <a:cs typeface="Arial"/>
              </a:rPr>
              <a:t>BSH Hausgeräte GmbH / Product Division Consumer Products</a:t>
            </a:r>
          </a:p>
        </p:txBody>
      </p:sp>
      <p:sp>
        <p:nvSpPr>
          <p:cNvPr id="16" name="TextBox 14"/>
          <p:cNvSpPr txBox="1"/>
          <p:nvPr/>
        </p:nvSpPr>
        <p:spPr>
          <a:xfrm>
            <a:off x="7518400" y="6375400"/>
            <a:ext cx="1838645" cy="115416"/>
          </a:xfrm>
          <a:prstGeom prst="rect">
            <a:avLst/>
          </a:prstGeom>
          <a:noFill/>
        </p:spPr>
        <p:txBody>
          <a:bodyPr vert="horz" wrap="none" lIns="0" tIns="0" rIns="0" bIns="0" rtlCol="0">
            <a:spAutoFit/>
          </a:bodyPr>
          <a:lstStyle/>
          <a:p>
            <a:pPr>
              <a:lnSpc>
                <a:spcPts val="920"/>
              </a:lnSpc>
            </a:pPr>
            <a:r>
              <a:rPr lang="en-CA" sz="803" dirty="0">
                <a:solidFill>
                  <a:srgbClr val="000000"/>
                </a:solidFill>
                <a:latin typeface="Arial"/>
                <a:cs typeface="Arial"/>
              </a:rPr>
              <a:t>MF Report </a:t>
            </a:r>
            <a:r>
              <a:rPr lang="en-CA" sz="803" dirty="0" smtClean="0">
                <a:solidFill>
                  <a:srgbClr val="000000"/>
                </a:solidFill>
                <a:latin typeface="Arial"/>
                <a:cs typeface="Arial"/>
              </a:rPr>
              <a:t>(Version 08/2021) </a:t>
            </a:r>
            <a:r>
              <a:rPr lang="en-CA" sz="803" dirty="0">
                <a:solidFill>
                  <a:srgbClr val="000000"/>
                </a:solidFill>
                <a:latin typeface="Arial"/>
                <a:cs typeface="Arial"/>
              </a:rPr>
              <a:t>I Page: </a:t>
            </a:r>
            <a:fld id="{DC2CED4D-9EBB-46B0-9FDD-8A76FA4AB74B}" type="slidenum">
              <a:rPr lang="en-CA" sz="803" smtClean="0">
                <a:solidFill>
                  <a:srgbClr val="000000"/>
                </a:solidFill>
                <a:latin typeface="Arial"/>
                <a:cs typeface="Arial"/>
              </a:rPr>
              <a:t>36</a:t>
            </a:fld>
            <a:endParaRPr lang="en-CA" sz="803" dirty="0">
              <a:solidFill>
                <a:srgbClr val="000000"/>
              </a:solidFill>
              <a:latin typeface="Arial"/>
              <a:cs typeface="Arial"/>
            </a:endParaRPr>
          </a:p>
        </p:txBody>
      </p:sp>
      <p:graphicFrame>
        <p:nvGraphicFramePr>
          <p:cNvPr id="7" name="Inhaltsplatzhalter 6"/>
          <p:cNvGraphicFramePr>
            <a:graphicFrameLocks noGrp="1"/>
          </p:cNvGraphicFramePr>
          <p:nvPr>
            <p:ph sz="half" idx="2"/>
            <p:extLst>
              <p:ext uri="{D42A27DB-BD31-4B8C-83A1-F6EECF244321}">
                <p14:modId xmlns:p14="http://schemas.microsoft.com/office/powerpoint/2010/main" val="290700244"/>
              </p:ext>
            </p:extLst>
          </p:nvPr>
        </p:nvGraphicFramePr>
        <p:xfrm>
          <a:off x="391336" y="1239168"/>
          <a:ext cx="8553979" cy="822960"/>
        </p:xfrm>
        <a:graphic>
          <a:graphicData uri="http://schemas.openxmlformats.org/drawingml/2006/table">
            <a:tbl>
              <a:tblPr firstRow="1" bandRow="1">
                <a:tableStyleId>{5C22544A-7EE6-4342-B048-85BDC9FD1C3A}</a:tableStyleId>
              </a:tblPr>
              <a:tblGrid>
                <a:gridCol w="2165431">
                  <a:extLst>
                    <a:ext uri="{9D8B030D-6E8A-4147-A177-3AD203B41FA5}">
                      <a16:colId xmlns:a16="http://schemas.microsoft.com/office/drawing/2014/main" val="1306755108"/>
                    </a:ext>
                  </a:extLst>
                </a:gridCol>
                <a:gridCol w="1082716">
                  <a:extLst>
                    <a:ext uri="{9D8B030D-6E8A-4147-A177-3AD203B41FA5}">
                      <a16:colId xmlns:a16="http://schemas.microsoft.com/office/drawing/2014/main" val="535247953"/>
                    </a:ext>
                  </a:extLst>
                </a:gridCol>
                <a:gridCol w="1082716">
                  <a:extLst>
                    <a:ext uri="{9D8B030D-6E8A-4147-A177-3AD203B41FA5}">
                      <a16:colId xmlns:a16="http://schemas.microsoft.com/office/drawing/2014/main" val="992217597"/>
                    </a:ext>
                  </a:extLst>
                </a:gridCol>
                <a:gridCol w="2165431">
                  <a:extLst>
                    <a:ext uri="{9D8B030D-6E8A-4147-A177-3AD203B41FA5}">
                      <a16:colId xmlns:a16="http://schemas.microsoft.com/office/drawing/2014/main" val="545133083"/>
                    </a:ext>
                  </a:extLst>
                </a:gridCol>
                <a:gridCol w="1082716">
                  <a:extLst>
                    <a:ext uri="{9D8B030D-6E8A-4147-A177-3AD203B41FA5}">
                      <a16:colId xmlns:a16="http://schemas.microsoft.com/office/drawing/2014/main" val="3688285355"/>
                    </a:ext>
                  </a:extLst>
                </a:gridCol>
                <a:gridCol w="974969">
                  <a:extLst>
                    <a:ext uri="{9D8B030D-6E8A-4147-A177-3AD203B41FA5}">
                      <a16:colId xmlns:a16="http://schemas.microsoft.com/office/drawing/2014/main" val="3209900135"/>
                    </a:ext>
                  </a:extLst>
                </a:gridCol>
              </a:tblGrid>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Fill Time [s]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gridSpan="2">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de-DE"/>
                    </a:p>
                  </a:txBody>
                  <a:tcPr/>
                </a:tc>
                <a:tc>
                  <a:txBody>
                    <a:bodyPr/>
                    <a:lstStyle/>
                    <a:p>
                      <a:pPr marL="0" algn="l" defTabSz="914400" rtl="0" eaLnBrk="1" latinLnBrk="0" hangingPunct="1"/>
                      <a:r>
                        <a:rPr lang="en-GB" sz="1200" b="0" kern="1200" noProof="0" dirty="0">
                          <a:solidFill>
                            <a:schemeClr val="dk1"/>
                          </a:solidFill>
                          <a:latin typeface="+mn-lt"/>
                          <a:ea typeface="+mn-ea"/>
                          <a:cs typeface="+mn-cs"/>
                        </a:rPr>
                        <a:t>switchover point [s]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2918893"/>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Seal off time [s] (part* / gate)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en-GB" sz="1200" b="0" kern="1200" noProof="0" dirty="0">
                          <a:solidFill>
                            <a:schemeClr val="dk1"/>
                          </a:solidFill>
                          <a:latin typeface="+mn-lt"/>
                          <a:ea typeface="+mn-ea"/>
                          <a:cs typeface="+mn-cs"/>
                        </a:rPr>
                        <a:t>Ejection time [s]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gridSpan="2">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algn="l" defTabSz="914400" rtl="0" eaLnBrk="1" latinLnBrk="0" hangingPunct="1"/>
                      <a:endParaRPr lang="de-DE"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19628929"/>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Comment / Risk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gridSpan="5">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de-DE"/>
                    </a:p>
                  </a:txBody>
                  <a:tcPr/>
                </a:tc>
                <a:tc hMerge="1">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559995478"/>
                  </a:ext>
                </a:extLst>
              </a:tr>
            </a:tbl>
          </a:graphicData>
        </a:graphic>
      </p:graphicFrame>
      <p:sp>
        <p:nvSpPr>
          <p:cNvPr id="10" name="Textfeld 9">
            <a:extLst>
              <a:ext uri="{FF2B5EF4-FFF2-40B4-BE49-F238E27FC236}">
                <a16:creationId xmlns:a16="http://schemas.microsoft.com/office/drawing/2014/main" id="{40A39F1C-69A4-42EB-AF9C-C40FF6C3392D}"/>
              </a:ext>
            </a:extLst>
          </p:cNvPr>
          <p:cNvSpPr txBox="1"/>
          <p:nvPr/>
        </p:nvSpPr>
        <p:spPr>
          <a:xfrm>
            <a:off x="5881527" y="913244"/>
            <a:ext cx="3135795" cy="253916"/>
          </a:xfrm>
          <a:prstGeom prst="rect">
            <a:avLst/>
          </a:prstGeom>
          <a:noFill/>
        </p:spPr>
        <p:txBody>
          <a:bodyPr wrap="none" rtlCol="0">
            <a:spAutoFit/>
          </a:bodyPr>
          <a:lstStyle/>
          <a:p>
            <a:r>
              <a:rPr lang="en-GB" sz="1050" i="1" dirty="0"/>
              <a:t>* Range of result values, details on page “plastic core”</a:t>
            </a:r>
            <a:endParaRPr lang="en-US" sz="1050" dirty="0">
              <a:latin typeface="Arial" panose="020B0604020202020204" pitchFamily="34" charset="0"/>
              <a:cs typeface="Arial" panose="020B0604020202020204" pitchFamily="34" charset="0"/>
            </a:endParaRPr>
          </a:p>
        </p:txBody>
      </p:sp>
      <p:sp>
        <p:nvSpPr>
          <p:cNvPr id="9" name="Textfeld 8"/>
          <p:cNvSpPr txBox="1"/>
          <p:nvPr/>
        </p:nvSpPr>
        <p:spPr>
          <a:xfrm>
            <a:off x="368300" y="853308"/>
            <a:ext cx="4328542" cy="415498"/>
          </a:xfrm>
          <a:prstGeom prst="rect">
            <a:avLst/>
          </a:prstGeom>
          <a:noFill/>
        </p:spPr>
        <p:txBody>
          <a:bodyPr wrap="square" rtlCol="0">
            <a:spAutoFit/>
          </a:bodyPr>
          <a:lstStyle/>
          <a:p>
            <a:r>
              <a:rPr lang="en-US" sz="1050" i="1" dirty="0" smtClean="0">
                <a:latin typeface="Arial" panose="020B0604020202020204" pitchFamily="34" charset="0"/>
                <a:cs typeface="Arial" panose="020B0604020202020204" pitchFamily="34" charset="0"/>
              </a:rPr>
              <a:t>In case of inaccuracies at the seal off point, please give more details at the foil “Plastic </a:t>
            </a:r>
            <a:r>
              <a:rPr lang="en-US" sz="1050" i="1" dirty="0">
                <a:latin typeface="Arial" panose="020B0604020202020204" pitchFamily="34" charset="0"/>
                <a:cs typeface="Arial" panose="020B0604020202020204" pitchFamily="34" charset="0"/>
              </a:rPr>
              <a:t>C</a:t>
            </a:r>
            <a:r>
              <a:rPr lang="en-US" sz="1050" i="1" dirty="0" smtClean="0">
                <a:latin typeface="Arial" panose="020B0604020202020204" pitchFamily="34" charset="0"/>
                <a:cs typeface="Arial" panose="020B0604020202020204" pitchFamily="34" charset="0"/>
              </a:rPr>
              <a:t>ore”</a:t>
            </a:r>
            <a:endParaRPr lang="en-US" sz="105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5441445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368300" y="383477"/>
            <a:ext cx="9081070" cy="567659"/>
          </a:xfrm>
        </p:spPr>
        <p:txBody>
          <a:bodyPr>
            <a:noAutofit/>
          </a:bodyPr>
          <a:lstStyle/>
          <a:p>
            <a:pPr algn="l"/>
            <a:r>
              <a:rPr lang="en-GB" sz="3200" noProof="0" dirty="0"/>
              <a:t>Weld Lines</a:t>
            </a:r>
          </a:p>
        </p:txBody>
      </p:sp>
      <p:graphicFrame>
        <p:nvGraphicFramePr>
          <p:cNvPr id="7" name="Inhaltsplatzhalter 6"/>
          <p:cNvGraphicFramePr>
            <a:graphicFrameLocks noGrp="1"/>
          </p:cNvGraphicFramePr>
          <p:nvPr>
            <p:ph sz="half" idx="2"/>
            <p:extLst>
              <p:ext uri="{D42A27DB-BD31-4B8C-83A1-F6EECF244321}">
                <p14:modId xmlns:p14="http://schemas.microsoft.com/office/powerpoint/2010/main" val="2033480420"/>
              </p:ext>
            </p:extLst>
          </p:nvPr>
        </p:nvGraphicFramePr>
        <p:xfrm>
          <a:off x="391335" y="951136"/>
          <a:ext cx="8661726" cy="1005840"/>
        </p:xfrm>
        <a:graphic>
          <a:graphicData uri="http://schemas.openxmlformats.org/drawingml/2006/table">
            <a:tbl>
              <a:tblPr firstRow="1" bandRow="1">
                <a:tableStyleId>{5C22544A-7EE6-4342-B048-85BDC9FD1C3A}</a:tableStyleId>
              </a:tblPr>
              <a:tblGrid>
                <a:gridCol w="2649322">
                  <a:extLst>
                    <a:ext uri="{9D8B030D-6E8A-4147-A177-3AD203B41FA5}">
                      <a16:colId xmlns:a16="http://schemas.microsoft.com/office/drawing/2014/main" val="1306755108"/>
                    </a:ext>
                  </a:extLst>
                </a:gridCol>
                <a:gridCol w="1681540">
                  <a:extLst>
                    <a:ext uri="{9D8B030D-6E8A-4147-A177-3AD203B41FA5}">
                      <a16:colId xmlns:a16="http://schemas.microsoft.com/office/drawing/2014/main" val="535247953"/>
                    </a:ext>
                  </a:extLst>
                </a:gridCol>
                <a:gridCol w="2854965">
                  <a:extLst>
                    <a:ext uri="{9D8B030D-6E8A-4147-A177-3AD203B41FA5}">
                      <a16:colId xmlns:a16="http://schemas.microsoft.com/office/drawing/2014/main" val="545133083"/>
                    </a:ext>
                  </a:extLst>
                </a:gridCol>
                <a:gridCol w="1475899">
                  <a:extLst>
                    <a:ext uri="{9D8B030D-6E8A-4147-A177-3AD203B41FA5}">
                      <a16:colId xmlns:a16="http://schemas.microsoft.com/office/drawing/2014/main" val="3688285355"/>
                    </a:ext>
                  </a:extLst>
                </a:gridCol>
              </a:tblGrid>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Temperature at time of contact [°C]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en-GB" sz="1200" b="0" kern="1200" noProof="0" dirty="0">
                          <a:solidFill>
                            <a:schemeClr val="dk1"/>
                          </a:solidFill>
                          <a:latin typeface="+mn-lt"/>
                          <a:ea typeface="+mn-ea"/>
                          <a:cs typeface="+mn-cs"/>
                        </a:rPr>
                        <a:t>Pressure at time of contact [bar]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2918893"/>
                  </a:ext>
                </a:extLst>
              </a:tr>
              <a:tr h="274320">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dk1"/>
                          </a:solidFill>
                          <a:latin typeface="+mn-lt"/>
                          <a:ea typeface="+mn-ea"/>
                          <a:cs typeface="+mn-cs"/>
                        </a:rPr>
                        <a:t>Time between weld line seam formation and start of packing</a:t>
                      </a:r>
                      <a:r>
                        <a:rPr lang="en-US" sz="1200" b="0" kern="1200" baseline="0" noProof="0" dirty="0">
                          <a:solidFill>
                            <a:schemeClr val="dk1"/>
                          </a:solidFill>
                          <a:latin typeface="+mn-lt"/>
                          <a:ea typeface="+mn-ea"/>
                          <a:cs typeface="+mn-cs"/>
                        </a:rPr>
                        <a:t> pressure </a:t>
                      </a:r>
                      <a:r>
                        <a:rPr lang="en-GB" sz="1200" b="0" kern="1200" noProof="0" dirty="0">
                          <a:solidFill>
                            <a:schemeClr val="dk1"/>
                          </a:solidFill>
                          <a:latin typeface="+mn-lt"/>
                          <a:ea typeface="+mn-ea"/>
                          <a:cs typeface="+mn-cs"/>
                        </a:rPr>
                        <a: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47096988"/>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dk1"/>
                          </a:solidFill>
                          <a:latin typeface="+mn-lt"/>
                          <a:ea typeface="+mn-ea"/>
                          <a:cs typeface="+mn-cs"/>
                        </a:rPr>
                        <a:t>Risk assessment by the supplier (visually, strength problems, ...)</a:t>
                      </a:r>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gridSpan="3">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87701592"/>
                  </a:ext>
                </a:extLst>
              </a:tr>
            </a:tbl>
          </a:graphicData>
        </a:graphic>
      </p:graphicFrame>
      <p:sp>
        <p:nvSpPr>
          <p:cNvPr id="8" name="Inhaltsplatzhalter 2"/>
          <p:cNvSpPr>
            <a:spLocks noGrp="1"/>
          </p:cNvSpPr>
          <p:nvPr>
            <p:ph sz="half" idx="1"/>
          </p:nvPr>
        </p:nvSpPr>
        <p:spPr>
          <a:xfrm>
            <a:off x="391335" y="1959248"/>
            <a:ext cx="8661725" cy="4248472"/>
          </a:xfrm>
          <a:ln>
            <a:solidFill>
              <a:schemeClr val="tx1"/>
            </a:solidFill>
          </a:ln>
        </p:spPr>
        <p:txBody>
          <a:bodyPr/>
          <a:lstStyle/>
          <a:p>
            <a:r>
              <a:rPr lang="en-GB" noProof="0" dirty="0"/>
              <a:t>Picture of Weld Lines </a:t>
            </a:r>
          </a:p>
        </p:txBody>
      </p:sp>
      <p:sp>
        <p:nvSpPr>
          <p:cNvPr id="5" name="TextBox 13"/>
          <p:cNvSpPr txBox="1"/>
          <p:nvPr/>
        </p:nvSpPr>
        <p:spPr>
          <a:xfrm>
            <a:off x="355600" y="6375400"/>
            <a:ext cx="5905500" cy="115416"/>
          </a:xfrm>
          <a:prstGeom prst="rect">
            <a:avLst/>
          </a:prstGeom>
          <a:noFill/>
        </p:spPr>
        <p:txBody>
          <a:bodyPr vert="horz" wrap="square" lIns="0" tIns="0" rIns="0" bIns="0" rtlCol="0">
            <a:spAutoFit/>
          </a:bodyPr>
          <a:lstStyle/>
          <a:p>
            <a:pPr>
              <a:lnSpc>
                <a:spcPts val="920"/>
              </a:lnSpc>
            </a:pPr>
            <a:r>
              <a:rPr lang="en-CA" sz="803" spc="300" dirty="0">
                <a:solidFill>
                  <a:srgbClr val="000000"/>
                </a:solidFill>
                <a:latin typeface="Arial"/>
                <a:cs typeface="Arial"/>
              </a:rPr>
              <a:t>BSH Hausgeräte GmbH / Product Division Consumer Products</a:t>
            </a:r>
          </a:p>
        </p:txBody>
      </p:sp>
      <p:sp>
        <p:nvSpPr>
          <p:cNvPr id="6" name="TextBox 14"/>
          <p:cNvSpPr txBox="1"/>
          <p:nvPr/>
        </p:nvSpPr>
        <p:spPr>
          <a:xfrm>
            <a:off x="7518400" y="6375400"/>
            <a:ext cx="1838645" cy="115416"/>
          </a:xfrm>
          <a:prstGeom prst="rect">
            <a:avLst/>
          </a:prstGeom>
          <a:noFill/>
        </p:spPr>
        <p:txBody>
          <a:bodyPr vert="horz" wrap="none" lIns="0" tIns="0" rIns="0" bIns="0" rtlCol="0">
            <a:spAutoFit/>
          </a:bodyPr>
          <a:lstStyle/>
          <a:p>
            <a:pPr>
              <a:lnSpc>
                <a:spcPts val="920"/>
              </a:lnSpc>
            </a:pPr>
            <a:r>
              <a:rPr lang="en-CA" sz="803" dirty="0">
                <a:solidFill>
                  <a:srgbClr val="000000"/>
                </a:solidFill>
                <a:latin typeface="Arial"/>
                <a:cs typeface="Arial"/>
              </a:rPr>
              <a:t>MF Report </a:t>
            </a:r>
            <a:r>
              <a:rPr lang="en-CA" sz="803" dirty="0" smtClean="0">
                <a:solidFill>
                  <a:srgbClr val="000000"/>
                </a:solidFill>
                <a:latin typeface="Arial"/>
                <a:cs typeface="Arial"/>
              </a:rPr>
              <a:t>(Version 08/2021) </a:t>
            </a:r>
            <a:r>
              <a:rPr lang="en-CA" sz="803" dirty="0">
                <a:solidFill>
                  <a:srgbClr val="000000"/>
                </a:solidFill>
                <a:latin typeface="Arial"/>
                <a:cs typeface="Arial"/>
              </a:rPr>
              <a:t>I Page: </a:t>
            </a:r>
            <a:fld id="{DC2CED4D-9EBB-46B0-9FDD-8A76FA4AB74B}" type="slidenum">
              <a:rPr lang="en-CA" sz="803" smtClean="0">
                <a:solidFill>
                  <a:srgbClr val="000000"/>
                </a:solidFill>
                <a:latin typeface="Arial"/>
                <a:cs typeface="Arial"/>
              </a:rPr>
              <a:t>37</a:t>
            </a:fld>
            <a:endParaRPr lang="en-CA" sz="803" dirty="0">
              <a:solidFill>
                <a:srgbClr val="000000"/>
              </a:solidFill>
              <a:latin typeface="Arial"/>
              <a:cs typeface="Arial"/>
            </a:endParaRPr>
          </a:p>
        </p:txBody>
      </p:sp>
    </p:spTree>
    <p:extLst>
      <p:ext uri="{BB962C8B-B14F-4D97-AF65-F5344CB8AC3E}">
        <p14:creationId xmlns:p14="http://schemas.microsoft.com/office/powerpoint/2010/main" val="180357810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368300" y="383477"/>
            <a:ext cx="9081070" cy="567659"/>
          </a:xfrm>
        </p:spPr>
        <p:txBody>
          <a:bodyPr>
            <a:noAutofit/>
          </a:bodyPr>
          <a:lstStyle/>
          <a:p>
            <a:pPr algn="l"/>
            <a:r>
              <a:rPr lang="en-GB" sz="3200" noProof="0" dirty="0"/>
              <a:t>Air Traps</a:t>
            </a:r>
          </a:p>
        </p:txBody>
      </p:sp>
      <p:graphicFrame>
        <p:nvGraphicFramePr>
          <p:cNvPr id="7" name="Inhaltsplatzhalter 6"/>
          <p:cNvGraphicFramePr>
            <a:graphicFrameLocks noGrp="1"/>
          </p:cNvGraphicFramePr>
          <p:nvPr>
            <p:ph sz="half" idx="2"/>
            <p:extLst>
              <p:ext uri="{D42A27DB-BD31-4B8C-83A1-F6EECF244321}">
                <p14:modId xmlns:p14="http://schemas.microsoft.com/office/powerpoint/2010/main" val="3106317173"/>
              </p:ext>
            </p:extLst>
          </p:nvPr>
        </p:nvGraphicFramePr>
        <p:xfrm>
          <a:off x="391336" y="1239168"/>
          <a:ext cx="8661725" cy="720080"/>
        </p:xfrm>
        <a:graphic>
          <a:graphicData uri="http://schemas.openxmlformats.org/drawingml/2006/table">
            <a:tbl>
              <a:tblPr firstRow="1" bandRow="1">
                <a:tableStyleId>{5C22544A-7EE6-4342-B048-85BDC9FD1C3A}</a:tableStyleId>
              </a:tblPr>
              <a:tblGrid>
                <a:gridCol w="1425186">
                  <a:extLst>
                    <a:ext uri="{9D8B030D-6E8A-4147-A177-3AD203B41FA5}">
                      <a16:colId xmlns:a16="http://schemas.microsoft.com/office/drawing/2014/main" val="1306755108"/>
                    </a:ext>
                  </a:extLst>
                </a:gridCol>
                <a:gridCol w="7236539">
                  <a:extLst>
                    <a:ext uri="{9D8B030D-6E8A-4147-A177-3AD203B41FA5}">
                      <a16:colId xmlns:a16="http://schemas.microsoft.com/office/drawing/2014/main" val="535247953"/>
                    </a:ext>
                  </a:extLst>
                </a:gridCol>
              </a:tblGrid>
              <a:tr h="7200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b="0" kern="1200" dirty="0" err="1">
                          <a:solidFill>
                            <a:schemeClr val="dk1"/>
                          </a:solidFill>
                          <a:latin typeface="+mn-lt"/>
                          <a:ea typeface="+mn-ea"/>
                          <a:cs typeface="+mn-cs"/>
                        </a:rPr>
                        <a:t>Risk</a:t>
                      </a:r>
                      <a:r>
                        <a:rPr lang="de-DE" sz="1200" b="0" kern="1200" dirty="0">
                          <a:solidFill>
                            <a:schemeClr val="dk1"/>
                          </a:solidFill>
                          <a:latin typeface="+mn-lt"/>
                          <a:ea typeface="+mn-ea"/>
                          <a:cs typeface="+mn-cs"/>
                        </a:rPr>
                        <a:t> </a:t>
                      </a:r>
                      <a:r>
                        <a:rPr lang="de-DE" sz="1200" b="0" kern="1200" dirty="0" err="1">
                          <a:solidFill>
                            <a:schemeClr val="dk1"/>
                          </a:solidFill>
                          <a:latin typeface="+mn-lt"/>
                          <a:ea typeface="+mn-ea"/>
                          <a:cs typeface="+mn-cs"/>
                        </a:rPr>
                        <a:t>assessment</a:t>
                      </a:r>
                      <a:r>
                        <a:rPr lang="de-DE" sz="1200" b="0" kern="1200" dirty="0">
                          <a:solidFill>
                            <a:schemeClr val="dk1"/>
                          </a:solidFill>
                          <a:latin typeface="+mn-lt"/>
                          <a:ea typeface="+mn-ea"/>
                          <a:cs typeface="+mn-cs"/>
                        </a:rPr>
                        <a:t> </a:t>
                      </a:r>
                      <a:r>
                        <a:rPr lang="de-DE" sz="1200" b="0" kern="1200" dirty="0" err="1">
                          <a:solidFill>
                            <a:schemeClr val="dk1"/>
                          </a:solidFill>
                          <a:latin typeface="+mn-lt"/>
                          <a:ea typeface="+mn-ea"/>
                          <a:cs typeface="+mn-cs"/>
                        </a:rPr>
                        <a:t>and</a:t>
                      </a:r>
                      <a:r>
                        <a:rPr lang="de-DE" sz="1200" b="0" kern="1200" dirty="0">
                          <a:solidFill>
                            <a:schemeClr val="dk1"/>
                          </a:solidFill>
                          <a:latin typeface="+mn-lt"/>
                          <a:ea typeface="+mn-ea"/>
                          <a:cs typeface="+mn-cs"/>
                        </a:rPr>
                        <a:t> </a:t>
                      </a:r>
                      <a:r>
                        <a:rPr lang="de-DE" sz="1200" b="0" kern="1200" dirty="0" err="1">
                          <a:solidFill>
                            <a:schemeClr val="dk1"/>
                          </a:solidFill>
                          <a:latin typeface="+mn-lt"/>
                          <a:ea typeface="+mn-ea"/>
                          <a:cs typeface="+mn-cs"/>
                        </a:rPr>
                        <a:t>preventive</a:t>
                      </a:r>
                      <a:r>
                        <a:rPr lang="de-DE" sz="1200" b="0" kern="1200" dirty="0">
                          <a:solidFill>
                            <a:schemeClr val="dk1"/>
                          </a:solidFill>
                          <a:latin typeface="+mn-lt"/>
                          <a:ea typeface="+mn-ea"/>
                          <a:cs typeface="+mn-cs"/>
                        </a:rPr>
                        <a:t> </a:t>
                      </a:r>
                      <a:r>
                        <a:rPr lang="de-DE" sz="1200" b="0" kern="1200" dirty="0" err="1">
                          <a:solidFill>
                            <a:schemeClr val="dk1"/>
                          </a:solidFill>
                          <a:latin typeface="+mn-lt"/>
                          <a:ea typeface="+mn-ea"/>
                          <a:cs typeface="+mn-cs"/>
                        </a:rPr>
                        <a:t>actions</a:t>
                      </a:r>
                      <a:r>
                        <a:rPr lang="de-DE" sz="1200" b="0" kern="1200" dirty="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de-DE" sz="1200" b="0" i="1"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2918893"/>
                  </a:ext>
                </a:extLst>
              </a:tr>
            </a:tbl>
          </a:graphicData>
        </a:graphic>
      </p:graphicFrame>
      <p:sp>
        <p:nvSpPr>
          <p:cNvPr id="8" name="Inhaltsplatzhalter 2"/>
          <p:cNvSpPr>
            <a:spLocks noGrp="1"/>
          </p:cNvSpPr>
          <p:nvPr>
            <p:ph sz="half" idx="1"/>
          </p:nvPr>
        </p:nvSpPr>
        <p:spPr>
          <a:xfrm>
            <a:off x="391335" y="1959248"/>
            <a:ext cx="8661725" cy="4248472"/>
          </a:xfrm>
          <a:ln>
            <a:solidFill>
              <a:schemeClr val="tx1"/>
            </a:solidFill>
          </a:ln>
        </p:spPr>
        <p:txBody>
          <a:bodyPr/>
          <a:lstStyle/>
          <a:p>
            <a:r>
              <a:rPr lang="en-GB" noProof="0" dirty="0"/>
              <a:t>Picture of Air Traps </a:t>
            </a:r>
          </a:p>
        </p:txBody>
      </p:sp>
      <p:sp>
        <p:nvSpPr>
          <p:cNvPr id="5" name="TextBox 13"/>
          <p:cNvSpPr txBox="1"/>
          <p:nvPr/>
        </p:nvSpPr>
        <p:spPr>
          <a:xfrm>
            <a:off x="355600" y="6375400"/>
            <a:ext cx="5905500" cy="115416"/>
          </a:xfrm>
          <a:prstGeom prst="rect">
            <a:avLst/>
          </a:prstGeom>
          <a:noFill/>
        </p:spPr>
        <p:txBody>
          <a:bodyPr vert="horz" wrap="square" lIns="0" tIns="0" rIns="0" bIns="0" rtlCol="0">
            <a:spAutoFit/>
          </a:bodyPr>
          <a:lstStyle/>
          <a:p>
            <a:pPr>
              <a:lnSpc>
                <a:spcPts val="920"/>
              </a:lnSpc>
            </a:pPr>
            <a:r>
              <a:rPr lang="en-CA" sz="803" spc="300" dirty="0">
                <a:solidFill>
                  <a:srgbClr val="000000"/>
                </a:solidFill>
                <a:latin typeface="Arial"/>
                <a:cs typeface="Arial"/>
              </a:rPr>
              <a:t>BSH Hausgeräte GmbH / Product Division Consumer Products</a:t>
            </a:r>
          </a:p>
        </p:txBody>
      </p:sp>
      <p:sp>
        <p:nvSpPr>
          <p:cNvPr id="6" name="TextBox 14"/>
          <p:cNvSpPr txBox="1"/>
          <p:nvPr/>
        </p:nvSpPr>
        <p:spPr>
          <a:xfrm>
            <a:off x="7518400" y="6375400"/>
            <a:ext cx="1838645" cy="115416"/>
          </a:xfrm>
          <a:prstGeom prst="rect">
            <a:avLst/>
          </a:prstGeom>
          <a:noFill/>
        </p:spPr>
        <p:txBody>
          <a:bodyPr vert="horz" wrap="none" lIns="0" tIns="0" rIns="0" bIns="0" rtlCol="0">
            <a:spAutoFit/>
          </a:bodyPr>
          <a:lstStyle/>
          <a:p>
            <a:pPr>
              <a:lnSpc>
                <a:spcPts val="920"/>
              </a:lnSpc>
            </a:pPr>
            <a:r>
              <a:rPr lang="en-CA" sz="803" dirty="0">
                <a:solidFill>
                  <a:srgbClr val="000000"/>
                </a:solidFill>
                <a:latin typeface="Arial"/>
                <a:cs typeface="Arial"/>
              </a:rPr>
              <a:t>MF Report </a:t>
            </a:r>
            <a:r>
              <a:rPr lang="en-CA" sz="803" dirty="0" smtClean="0">
                <a:solidFill>
                  <a:srgbClr val="000000"/>
                </a:solidFill>
                <a:latin typeface="Arial"/>
                <a:cs typeface="Arial"/>
              </a:rPr>
              <a:t>(Version 08/2021) </a:t>
            </a:r>
            <a:r>
              <a:rPr lang="en-CA" sz="803" dirty="0">
                <a:solidFill>
                  <a:srgbClr val="000000"/>
                </a:solidFill>
                <a:latin typeface="Arial"/>
                <a:cs typeface="Arial"/>
              </a:rPr>
              <a:t>I Page: </a:t>
            </a:r>
            <a:fld id="{DC2CED4D-9EBB-46B0-9FDD-8A76FA4AB74B}" type="slidenum">
              <a:rPr lang="en-CA" sz="803" smtClean="0">
                <a:solidFill>
                  <a:srgbClr val="000000"/>
                </a:solidFill>
                <a:latin typeface="Arial"/>
                <a:cs typeface="Arial"/>
              </a:rPr>
              <a:t>38</a:t>
            </a:fld>
            <a:endParaRPr lang="en-CA" sz="803" dirty="0">
              <a:solidFill>
                <a:srgbClr val="000000"/>
              </a:solidFill>
              <a:latin typeface="Arial"/>
              <a:cs typeface="Arial"/>
            </a:endParaRPr>
          </a:p>
        </p:txBody>
      </p:sp>
    </p:spTree>
    <p:extLst>
      <p:ext uri="{BB962C8B-B14F-4D97-AF65-F5344CB8AC3E}">
        <p14:creationId xmlns:p14="http://schemas.microsoft.com/office/powerpoint/2010/main" val="14320646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368300" y="383477"/>
            <a:ext cx="9081070" cy="567659"/>
          </a:xfrm>
        </p:spPr>
        <p:txBody>
          <a:bodyPr>
            <a:noAutofit/>
          </a:bodyPr>
          <a:lstStyle/>
          <a:p>
            <a:pPr algn="l"/>
            <a:r>
              <a:rPr lang="en-GB" sz="3200" noProof="0" dirty="0"/>
              <a:t>Sink Marks</a:t>
            </a:r>
          </a:p>
        </p:txBody>
      </p:sp>
      <p:graphicFrame>
        <p:nvGraphicFramePr>
          <p:cNvPr id="7" name="Inhaltsplatzhalter 6"/>
          <p:cNvGraphicFramePr>
            <a:graphicFrameLocks noGrp="1"/>
          </p:cNvGraphicFramePr>
          <p:nvPr>
            <p:ph sz="half" idx="2"/>
            <p:extLst>
              <p:ext uri="{D42A27DB-BD31-4B8C-83A1-F6EECF244321}">
                <p14:modId xmlns:p14="http://schemas.microsoft.com/office/powerpoint/2010/main" val="1236672040"/>
              </p:ext>
            </p:extLst>
          </p:nvPr>
        </p:nvGraphicFramePr>
        <p:xfrm>
          <a:off x="391336" y="1239168"/>
          <a:ext cx="8661725" cy="548640"/>
        </p:xfrm>
        <a:graphic>
          <a:graphicData uri="http://schemas.openxmlformats.org/drawingml/2006/table">
            <a:tbl>
              <a:tblPr firstRow="1" bandRow="1">
                <a:tableStyleId>{5C22544A-7EE6-4342-B048-85BDC9FD1C3A}</a:tableStyleId>
              </a:tblPr>
              <a:tblGrid>
                <a:gridCol w="2649322">
                  <a:extLst>
                    <a:ext uri="{9D8B030D-6E8A-4147-A177-3AD203B41FA5}">
                      <a16:colId xmlns:a16="http://schemas.microsoft.com/office/drawing/2014/main" val="1306755108"/>
                    </a:ext>
                  </a:extLst>
                </a:gridCol>
                <a:gridCol w="1681540">
                  <a:extLst>
                    <a:ext uri="{9D8B030D-6E8A-4147-A177-3AD203B41FA5}">
                      <a16:colId xmlns:a16="http://schemas.microsoft.com/office/drawing/2014/main" val="535247953"/>
                    </a:ext>
                  </a:extLst>
                </a:gridCol>
                <a:gridCol w="2854964">
                  <a:extLst>
                    <a:ext uri="{9D8B030D-6E8A-4147-A177-3AD203B41FA5}">
                      <a16:colId xmlns:a16="http://schemas.microsoft.com/office/drawing/2014/main" val="545133083"/>
                    </a:ext>
                  </a:extLst>
                </a:gridCol>
                <a:gridCol w="1475899">
                  <a:extLst>
                    <a:ext uri="{9D8B030D-6E8A-4147-A177-3AD203B41FA5}">
                      <a16:colId xmlns:a16="http://schemas.microsoft.com/office/drawing/2014/main" val="3688285355"/>
                    </a:ext>
                  </a:extLst>
                </a:gridCol>
              </a:tblGrid>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b="0" kern="1200" dirty="0">
                          <a:solidFill>
                            <a:schemeClr val="dk1"/>
                          </a:solidFill>
                          <a:latin typeface="+mn-lt"/>
                          <a:ea typeface="+mn-ea"/>
                          <a:cs typeface="+mn-cs"/>
                        </a:rPr>
                        <a:t>Maximal sink </a:t>
                      </a:r>
                      <a:r>
                        <a:rPr lang="de-DE" sz="1200" b="0" kern="1200" dirty="0" err="1">
                          <a:solidFill>
                            <a:schemeClr val="dk1"/>
                          </a:solidFill>
                          <a:latin typeface="+mn-lt"/>
                          <a:ea typeface="+mn-ea"/>
                          <a:cs typeface="+mn-cs"/>
                        </a:rPr>
                        <a:t>mark</a:t>
                      </a:r>
                      <a:r>
                        <a:rPr lang="de-DE" sz="1200" b="0" kern="1200" dirty="0">
                          <a:solidFill>
                            <a:schemeClr val="dk1"/>
                          </a:solidFill>
                          <a:latin typeface="+mn-lt"/>
                          <a:ea typeface="+mn-ea"/>
                          <a:cs typeface="+mn-cs"/>
                        </a:rPr>
                        <a:t> </a:t>
                      </a:r>
                      <a:r>
                        <a:rPr lang="en-GB" sz="1200" b="0" kern="1200" noProof="0" dirty="0">
                          <a:solidFill>
                            <a:schemeClr val="dk1"/>
                          </a:solidFill>
                          <a:latin typeface="+mn-lt"/>
                          <a:ea typeface="+mn-ea"/>
                          <a:cs typeface="+mn-cs"/>
                        </a:rPr>
                        <a:t>[mm]</a:t>
                      </a:r>
                      <a:endParaRPr lang="de-DE"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de-DE"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de-DE" sz="1200" b="0" kern="1200" dirty="0">
                          <a:solidFill>
                            <a:schemeClr val="dk1"/>
                          </a:solidFill>
                          <a:latin typeface="+mn-lt"/>
                          <a:ea typeface="+mn-ea"/>
                          <a:cs typeface="+mn-cs"/>
                        </a:rPr>
                        <a:t>Range </a:t>
                      </a:r>
                      <a:r>
                        <a:rPr lang="de-DE" sz="1200" b="0" kern="1200" dirty="0" err="1">
                          <a:solidFill>
                            <a:schemeClr val="dk1"/>
                          </a:solidFill>
                          <a:latin typeface="+mn-lt"/>
                          <a:ea typeface="+mn-ea"/>
                          <a:cs typeface="+mn-cs"/>
                        </a:rPr>
                        <a:t>of</a:t>
                      </a:r>
                      <a:r>
                        <a:rPr lang="de-DE" sz="1200" b="0" kern="1200" dirty="0">
                          <a:solidFill>
                            <a:schemeClr val="dk1"/>
                          </a:solidFill>
                          <a:latin typeface="+mn-lt"/>
                          <a:ea typeface="+mn-ea"/>
                          <a:cs typeface="+mn-cs"/>
                        </a:rPr>
                        <a:t> sink </a:t>
                      </a:r>
                      <a:r>
                        <a:rPr lang="de-DE" sz="1200" b="0" kern="1200" dirty="0" err="1">
                          <a:solidFill>
                            <a:schemeClr val="dk1"/>
                          </a:solidFill>
                          <a:latin typeface="+mn-lt"/>
                          <a:ea typeface="+mn-ea"/>
                          <a:cs typeface="+mn-cs"/>
                        </a:rPr>
                        <a:t>marks</a:t>
                      </a:r>
                      <a:r>
                        <a:rPr lang="de-DE" sz="1200" b="0" kern="1200" dirty="0">
                          <a:solidFill>
                            <a:schemeClr val="dk1"/>
                          </a:solidFill>
                          <a:latin typeface="+mn-lt"/>
                          <a:ea typeface="+mn-ea"/>
                          <a:cs typeface="+mn-cs"/>
                        </a:rPr>
                        <a:t> </a:t>
                      </a:r>
                      <a:r>
                        <a:rPr lang="en-GB" sz="1200" b="0" kern="1200" noProof="0" dirty="0">
                          <a:solidFill>
                            <a:schemeClr val="dk1"/>
                          </a:solidFill>
                          <a:latin typeface="+mn-lt"/>
                          <a:ea typeface="+mn-ea"/>
                          <a:cs typeface="+mn-cs"/>
                        </a:rPr>
                        <a:t>[mm]</a:t>
                      </a:r>
                      <a:endParaRPr lang="de-DE"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de-DE"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2918893"/>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b="0" kern="1200" dirty="0">
                          <a:solidFill>
                            <a:schemeClr val="dk1"/>
                          </a:solidFill>
                          <a:latin typeface="+mn-lt"/>
                          <a:ea typeface="+mn-ea"/>
                          <a:cs typeface="+mn-cs"/>
                        </a:rPr>
                        <a:t>Comment / </a:t>
                      </a:r>
                      <a:r>
                        <a:rPr lang="de-DE" sz="1200" b="0" kern="1200" dirty="0" err="1">
                          <a:solidFill>
                            <a:schemeClr val="dk1"/>
                          </a:solidFill>
                          <a:latin typeface="+mn-lt"/>
                          <a:ea typeface="+mn-ea"/>
                          <a:cs typeface="+mn-cs"/>
                        </a:rPr>
                        <a:t>Risk</a:t>
                      </a:r>
                      <a:endParaRPr lang="de-DE"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gridSpan="3">
                  <a:txBody>
                    <a:bodyPr/>
                    <a:lstStyle/>
                    <a:p>
                      <a:pPr marL="0" algn="l" defTabSz="914400" rtl="0" eaLnBrk="1" latinLnBrk="0" hangingPunct="1"/>
                      <a:endParaRPr lang="de-DE"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algn="l" defTabSz="914400" rtl="0" eaLnBrk="1" latinLnBrk="0" hangingPunct="1"/>
                      <a:endParaRPr lang="de-DE"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pPr marL="0" algn="l" defTabSz="914400" rtl="0" eaLnBrk="1" latinLnBrk="0" hangingPunct="1"/>
                      <a:endParaRPr lang="de-DE"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7881111"/>
                  </a:ext>
                </a:extLst>
              </a:tr>
            </a:tbl>
          </a:graphicData>
        </a:graphic>
      </p:graphicFrame>
      <p:sp>
        <p:nvSpPr>
          <p:cNvPr id="8" name="Inhaltsplatzhalter 2"/>
          <p:cNvSpPr>
            <a:spLocks noGrp="1"/>
          </p:cNvSpPr>
          <p:nvPr>
            <p:ph sz="half" idx="1"/>
          </p:nvPr>
        </p:nvSpPr>
        <p:spPr>
          <a:xfrm>
            <a:off x="391335" y="1787808"/>
            <a:ext cx="8661725" cy="4419912"/>
          </a:xfrm>
          <a:ln>
            <a:solidFill>
              <a:schemeClr val="tx1"/>
            </a:solidFill>
          </a:ln>
        </p:spPr>
        <p:txBody>
          <a:bodyPr/>
          <a:lstStyle/>
          <a:p>
            <a:r>
              <a:rPr lang="en-GB" noProof="0" dirty="0"/>
              <a:t>Picture of Sink Marks (mark the most critical place)</a:t>
            </a:r>
          </a:p>
        </p:txBody>
      </p:sp>
      <p:sp>
        <p:nvSpPr>
          <p:cNvPr id="5" name="TextBox 13"/>
          <p:cNvSpPr txBox="1"/>
          <p:nvPr/>
        </p:nvSpPr>
        <p:spPr>
          <a:xfrm>
            <a:off x="355600" y="6375400"/>
            <a:ext cx="5905500" cy="115416"/>
          </a:xfrm>
          <a:prstGeom prst="rect">
            <a:avLst/>
          </a:prstGeom>
          <a:noFill/>
        </p:spPr>
        <p:txBody>
          <a:bodyPr vert="horz" wrap="square" lIns="0" tIns="0" rIns="0" bIns="0" rtlCol="0">
            <a:spAutoFit/>
          </a:bodyPr>
          <a:lstStyle/>
          <a:p>
            <a:pPr>
              <a:lnSpc>
                <a:spcPts val="920"/>
              </a:lnSpc>
            </a:pPr>
            <a:r>
              <a:rPr lang="en-CA" sz="803" spc="300" dirty="0">
                <a:solidFill>
                  <a:srgbClr val="000000"/>
                </a:solidFill>
                <a:latin typeface="Arial"/>
                <a:cs typeface="Arial"/>
              </a:rPr>
              <a:t>BSH Hausgeräte GmbH / Product Division Consumer Products</a:t>
            </a:r>
          </a:p>
        </p:txBody>
      </p:sp>
      <p:sp>
        <p:nvSpPr>
          <p:cNvPr id="6" name="TextBox 14"/>
          <p:cNvSpPr txBox="1"/>
          <p:nvPr/>
        </p:nvSpPr>
        <p:spPr>
          <a:xfrm>
            <a:off x="7518400" y="6375400"/>
            <a:ext cx="1838645" cy="115416"/>
          </a:xfrm>
          <a:prstGeom prst="rect">
            <a:avLst/>
          </a:prstGeom>
          <a:noFill/>
        </p:spPr>
        <p:txBody>
          <a:bodyPr vert="horz" wrap="none" lIns="0" tIns="0" rIns="0" bIns="0" rtlCol="0">
            <a:spAutoFit/>
          </a:bodyPr>
          <a:lstStyle/>
          <a:p>
            <a:pPr>
              <a:lnSpc>
                <a:spcPts val="920"/>
              </a:lnSpc>
            </a:pPr>
            <a:r>
              <a:rPr lang="en-CA" sz="803" dirty="0">
                <a:solidFill>
                  <a:srgbClr val="000000"/>
                </a:solidFill>
                <a:latin typeface="Arial"/>
                <a:cs typeface="Arial"/>
              </a:rPr>
              <a:t>MF Report </a:t>
            </a:r>
            <a:r>
              <a:rPr lang="en-CA" sz="803" dirty="0" smtClean="0">
                <a:solidFill>
                  <a:srgbClr val="000000"/>
                </a:solidFill>
                <a:latin typeface="Arial"/>
                <a:cs typeface="Arial"/>
              </a:rPr>
              <a:t>(Version 08/2021) </a:t>
            </a:r>
            <a:r>
              <a:rPr lang="en-CA" sz="803" dirty="0">
                <a:solidFill>
                  <a:srgbClr val="000000"/>
                </a:solidFill>
                <a:latin typeface="Arial"/>
                <a:cs typeface="Arial"/>
              </a:rPr>
              <a:t>I Page: </a:t>
            </a:r>
            <a:fld id="{DC2CED4D-9EBB-46B0-9FDD-8A76FA4AB74B}" type="slidenum">
              <a:rPr lang="en-CA" sz="803" smtClean="0">
                <a:solidFill>
                  <a:srgbClr val="000000"/>
                </a:solidFill>
                <a:latin typeface="Arial"/>
                <a:cs typeface="Arial"/>
              </a:rPr>
              <a:t>39</a:t>
            </a:fld>
            <a:endParaRPr lang="en-CA" sz="803" dirty="0">
              <a:solidFill>
                <a:srgbClr val="000000"/>
              </a:solidFill>
              <a:latin typeface="Arial"/>
              <a:cs typeface="Arial"/>
            </a:endParaRPr>
          </a:p>
        </p:txBody>
      </p:sp>
    </p:spTree>
    <p:extLst>
      <p:ext uri="{BB962C8B-B14F-4D97-AF65-F5344CB8AC3E}">
        <p14:creationId xmlns:p14="http://schemas.microsoft.com/office/powerpoint/2010/main" val="13434105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oup 6"/>
          <p:cNvGraphicFramePr>
            <a:graphicFrameLocks noGrp="1"/>
          </p:cNvGraphicFramePr>
          <p:nvPr/>
        </p:nvGraphicFramePr>
        <p:xfrm>
          <a:off x="542883" y="764845"/>
          <a:ext cx="6798105" cy="1618223"/>
        </p:xfrm>
        <a:graphic>
          <a:graphicData uri="http://schemas.openxmlformats.org/drawingml/2006/table">
            <a:tbl>
              <a:tblPr/>
              <a:tblGrid>
                <a:gridCol w="779400">
                  <a:extLst>
                    <a:ext uri="{9D8B030D-6E8A-4147-A177-3AD203B41FA5}">
                      <a16:colId xmlns:a16="http://schemas.microsoft.com/office/drawing/2014/main" val="20000"/>
                    </a:ext>
                  </a:extLst>
                </a:gridCol>
                <a:gridCol w="610335">
                  <a:extLst>
                    <a:ext uri="{9D8B030D-6E8A-4147-A177-3AD203B41FA5}">
                      <a16:colId xmlns:a16="http://schemas.microsoft.com/office/drawing/2014/main" val="20001"/>
                    </a:ext>
                  </a:extLst>
                </a:gridCol>
                <a:gridCol w="1078367">
                  <a:extLst>
                    <a:ext uri="{9D8B030D-6E8A-4147-A177-3AD203B41FA5}">
                      <a16:colId xmlns:a16="http://schemas.microsoft.com/office/drawing/2014/main" val="20002"/>
                    </a:ext>
                  </a:extLst>
                </a:gridCol>
                <a:gridCol w="1255701">
                  <a:extLst>
                    <a:ext uri="{9D8B030D-6E8A-4147-A177-3AD203B41FA5}">
                      <a16:colId xmlns:a16="http://schemas.microsoft.com/office/drawing/2014/main" val="20003"/>
                    </a:ext>
                  </a:extLst>
                </a:gridCol>
                <a:gridCol w="1558801">
                  <a:extLst>
                    <a:ext uri="{9D8B030D-6E8A-4147-A177-3AD203B41FA5}">
                      <a16:colId xmlns:a16="http://schemas.microsoft.com/office/drawing/2014/main" val="20004"/>
                    </a:ext>
                  </a:extLst>
                </a:gridCol>
                <a:gridCol w="1515501">
                  <a:extLst>
                    <a:ext uri="{9D8B030D-6E8A-4147-A177-3AD203B41FA5}">
                      <a16:colId xmlns:a16="http://schemas.microsoft.com/office/drawing/2014/main" val="20005"/>
                    </a:ext>
                  </a:extLst>
                </a:gridCol>
              </a:tblGrid>
              <a:tr h="282787">
                <a:tc gridSpan="2">
                  <a:txBody>
                    <a:bodyPr/>
                    <a:lstStyle/>
                    <a:p>
                      <a:pPr marL="0" marR="0" lvl="0" indent="0" algn="l" defTabSz="1017588" rtl="0" eaLnBrk="1" fontAlgn="base" latinLnBrk="0" hangingPunct="1">
                        <a:lnSpc>
                          <a:spcPct val="100000"/>
                        </a:lnSpc>
                        <a:spcBef>
                          <a:spcPct val="20000"/>
                        </a:spcBef>
                        <a:spcAft>
                          <a:spcPct val="0"/>
                        </a:spcAft>
                        <a:buClrTx/>
                        <a:buSzTx/>
                        <a:buFontTx/>
                        <a:buNone/>
                        <a:tabLst/>
                        <a:defRPr/>
                      </a:pPr>
                      <a:r>
                        <a:rPr kumimoji="0" lang="en-US" altLang="en-US" sz="700" b="1" i="0" u="none" strike="noStrike" cap="none" normalizeH="0" baseline="0" noProof="1" smtClean="0">
                          <a:ln>
                            <a:noFill/>
                          </a:ln>
                          <a:solidFill>
                            <a:schemeClr val="tx1"/>
                          </a:solidFill>
                          <a:effectLst/>
                          <a:latin typeface="+mn-lt"/>
                          <a:ea typeface="宋体" pitchFamily="2" charset="-122"/>
                        </a:rPr>
                        <a:t>Short description of Mold.</a:t>
                      </a:r>
                      <a:r>
                        <a:rPr kumimoji="0" lang="en-US" altLang="en-US" sz="700" b="1" i="0" u="none" strike="noStrike" cap="none" normalizeH="0" baseline="30000" noProof="1" smtClean="0">
                          <a:ln>
                            <a:noFill/>
                          </a:ln>
                          <a:solidFill>
                            <a:schemeClr val="tx1"/>
                          </a:solidFill>
                          <a:effectLst/>
                          <a:latin typeface="+mn-lt"/>
                          <a:ea typeface="宋体" pitchFamily="2" charset="-122"/>
                        </a:rPr>
                        <a:t> B</a:t>
                      </a:r>
                      <a:r>
                        <a:rPr kumimoji="0" lang="en-US" altLang="en-US" sz="700" b="1" i="0" u="none" strike="noStrike" cap="none" normalizeH="0" baseline="0" noProof="1" smtClean="0">
                          <a:ln>
                            <a:noFill/>
                          </a:ln>
                          <a:solidFill>
                            <a:schemeClr val="tx1"/>
                          </a:solidFill>
                          <a:effectLst/>
                          <a:latin typeface="+mn-lt"/>
                          <a:ea typeface="宋体" pitchFamily="2" charset="-122"/>
                        </a:rPr>
                        <a:t>  </a:t>
                      </a: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hMerge="1">
                  <a:txBody>
                    <a:bodyPr/>
                    <a:lstStyle/>
                    <a:p>
                      <a:endParaRPr lang="en-US"/>
                    </a:p>
                  </a:txBody>
                  <a:tcPr/>
                </a:tc>
                <a:tc gridSpan="4">
                  <a:txBody>
                    <a:bodyPr/>
                    <a:lstStyle/>
                    <a:p>
                      <a:endParaRPr kumimoji="0" lang="en-US" altLang="en-US" sz="700" b="1" i="0" u="none" strike="noStrike" kern="1200" cap="none" normalizeH="0" baseline="0" noProof="1">
                        <a:ln>
                          <a:noFill/>
                        </a:ln>
                        <a:solidFill>
                          <a:srgbClr val="0000FF"/>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0" lang="en-US" altLang="en-US" sz="900" b="1" i="0" u="none" strike="noStrike" kern="1200" cap="none" normalizeH="0" baseline="0" dirty="0">
                        <a:ln>
                          <a:noFill/>
                        </a:ln>
                        <a:solidFill>
                          <a:srgbClr val="0000FF"/>
                        </a:solidFill>
                        <a:effectLst/>
                        <a:latin typeface="Calibri" pitchFamily="34" charset="0"/>
                        <a:ea typeface="宋体" pitchFamily="2" charset="-122"/>
                        <a:cs typeface="Arial" pitchFamily="34" charset="0"/>
                      </a:endParaRPr>
                    </a:p>
                  </a:txBody>
                  <a:tcPr marL="36000" marR="36000" marT="18000" marB="180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sz="1100" dirty="0">
                        <a:solidFill>
                          <a:srgbClr val="FF0000"/>
                        </a:solidFill>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hMerge="1">
                  <a:txBody>
                    <a:bodyPr/>
                    <a:lstStyle/>
                    <a:p>
                      <a:endParaRPr lang="en-US" sz="1100" dirty="0">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27256">
                <a:tc>
                  <a:txBody>
                    <a:bodyPr/>
                    <a:lstStyle/>
                    <a:p>
                      <a:pPr marL="0" marR="0" lvl="0" indent="0" algn="l" defTabSz="1017588" rtl="0" eaLnBrk="1" fontAlgn="base" latinLnBrk="0" hangingPunct="1">
                        <a:lnSpc>
                          <a:spcPct val="100000"/>
                        </a:lnSpc>
                        <a:spcBef>
                          <a:spcPct val="20000"/>
                        </a:spcBef>
                        <a:spcAft>
                          <a:spcPct val="0"/>
                        </a:spcAft>
                        <a:buClrTx/>
                        <a:buSzTx/>
                        <a:buFontTx/>
                        <a:buNone/>
                        <a:tabLst/>
                        <a:defRPr/>
                      </a:pPr>
                      <a:r>
                        <a:rPr kumimoji="0" lang="en-US" altLang="en-US" sz="700" b="1" i="0" u="none" strike="noStrike" kern="1200" cap="none" normalizeH="0" baseline="0" noProof="1" smtClean="0">
                          <a:ln>
                            <a:noFill/>
                          </a:ln>
                          <a:solidFill>
                            <a:schemeClr val="tx1"/>
                          </a:solidFill>
                          <a:effectLst/>
                          <a:latin typeface="+mn-lt"/>
                          <a:ea typeface="宋体" pitchFamily="2" charset="-122"/>
                          <a:cs typeface="+mn-cs"/>
                        </a:rPr>
                        <a:t>Confirmation: </a:t>
                      </a: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CC"/>
                    </a:solidFill>
                  </a:tcPr>
                </a:tc>
                <a:tc gridSpan="2">
                  <a:txBody>
                    <a:bodyPr/>
                    <a:lstStyle/>
                    <a:p>
                      <a:pPr marL="0" marR="0" lvl="0" indent="0" algn="l" defTabSz="1017588" rtl="0" eaLnBrk="1" fontAlgn="base" latinLnBrk="0" hangingPunct="1">
                        <a:lnSpc>
                          <a:spcPct val="100000"/>
                        </a:lnSpc>
                        <a:spcBef>
                          <a:spcPct val="20000"/>
                        </a:spcBef>
                        <a:spcAft>
                          <a:spcPct val="0"/>
                        </a:spcAft>
                        <a:buClrTx/>
                        <a:buSzTx/>
                        <a:buFontTx/>
                        <a:buNone/>
                        <a:tabLst/>
                        <a:defRPr/>
                      </a:pPr>
                      <a:r>
                        <a:rPr lang="en-US" sz="700" noProof="1" smtClean="0">
                          <a:solidFill>
                            <a:schemeClr val="tx1"/>
                          </a:solidFill>
                          <a:latin typeface="+mn-lt"/>
                        </a:rPr>
                        <a:t>Tool can be used on 1st page planned moulding machine</a:t>
                      </a:r>
                      <a:endParaRPr kumimoji="0" lang="en-US" altLang="en-US" sz="700" b="1" i="0" u="none" strike="noStrike" kern="1200" cap="none" normalizeH="0" baseline="0" noProof="1" smtClean="0">
                        <a:ln>
                          <a:noFill/>
                        </a:ln>
                        <a:solidFill>
                          <a:schemeClr val="tx1"/>
                        </a:solidFill>
                        <a:effectLst/>
                        <a:latin typeface="+mn-lt"/>
                        <a:ea typeface="宋体" pitchFamily="2" charset="-122"/>
                        <a:cs typeface="+mn-cs"/>
                      </a:endParaRPr>
                    </a:p>
                  </a:txBody>
                  <a:tcPr marL="34640" marR="34640" marT="17466" marB="17466"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CC"/>
                    </a:solidFill>
                  </a:tcPr>
                </a:tc>
                <a:tc hMerge="1">
                  <a:txBody>
                    <a:bodyPr/>
                    <a:lstStyle/>
                    <a:p>
                      <a:endParaRPr lang="en-US"/>
                    </a:p>
                  </a:txBody>
                  <a:tcPr/>
                </a:tc>
                <a:tc>
                  <a:txBody>
                    <a:bodyPr/>
                    <a:lstStyle/>
                    <a:p>
                      <a:pPr marL="0" marR="0" lvl="0" indent="0" algn="l" defTabSz="946038" rtl="0" eaLnBrk="1" fontAlgn="auto" latinLnBrk="0" hangingPunct="1">
                        <a:lnSpc>
                          <a:spcPct val="100000"/>
                        </a:lnSpc>
                        <a:spcBef>
                          <a:spcPts val="0"/>
                        </a:spcBef>
                        <a:spcAft>
                          <a:spcPts val="0"/>
                        </a:spcAft>
                        <a:buClrTx/>
                        <a:buSzTx/>
                        <a:buFontTx/>
                        <a:buNone/>
                        <a:tabLst/>
                        <a:defRPr/>
                      </a:pPr>
                      <a:endParaRPr kumimoji="0" lang="en-US" altLang="en-US" sz="700" b="1" i="0" u="none" strike="noStrike" kern="1200" cap="none" normalizeH="0" baseline="0" noProof="1" smtClean="0">
                        <a:ln>
                          <a:noFill/>
                        </a:ln>
                        <a:solidFill>
                          <a:srgbClr val="0000FF"/>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17588" rtl="0" eaLnBrk="1" fontAlgn="base" latinLnBrk="0" hangingPunct="1">
                        <a:lnSpc>
                          <a:spcPct val="100000"/>
                        </a:lnSpc>
                        <a:spcBef>
                          <a:spcPct val="20000"/>
                        </a:spcBef>
                        <a:spcAft>
                          <a:spcPct val="0"/>
                        </a:spcAft>
                        <a:buClrTx/>
                        <a:buSzTx/>
                        <a:buFontTx/>
                        <a:buNone/>
                        <a:tabLst/>
                      </a:pPr>
                      <a:r>
                        <a:rPr kumimoji="0" lang="en-US" altLang="en-US" sz="700" b="1" i="0" u="none" strike="noStrike" cap="none" normalizeH="0" baseline="0" noProof="1" smtClean="0">
                          <a:ln>
                            <a:noFill/>
                          </a:ln>
                          <a:solidFill>
                            <a:schemeClr val="tx1"/>
                          </a:solidFill>
                          <a:effectLst/>
                          <a:latin typeface="+mn-lt"/>
                          <a:ea typeface="宋体" pitchFamily="2" charset="-122"/>
                        </a:rPr>
                        <a:t>Cavity Steel </a:t>
                      </a:r>
                      <a:endParaRPr kumimoji="0" lang="en-US" altLang="en-US" sz="700" b="0" i="0" u="none" strike="noStrike" cap="none" normalizeH="0" baseline="0" noProof="1" smtClean="0">
                        <a:ln>
                          <a:noFill/>
                        </a:ln>
                        <a:solidFill>
                          <a:schemeClr val="tx1"/>
                        </a:solidFill>
                        <a:effectLst/>
                        <a:latin typeface="+mn-lt"/>
                        <a:ea typeface="宋体" pitchFamily="2" charset="-122"/>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1017588" rtl="0" eaLnBrk="1" fontAlgn="base" latinLnBrk="0" hangingPunct="1">
                        <a:lnSpc>
                          <a:spcPct val="100000"/>
                        </a:lnSpc>
                        <a:spcBef>
                          <a:spcPct val="20000"/>
                        </a:spcBef>
                        <a:spcAft>
                          <a:spcPct val="0"/>
                        </a:spcAft>
                        <a:buClrTx/>
                        <a:buSzTx/>
                        <a:buFontTx/>
                        <a:buNone/>
                        <a:tabLst/>
                      </a:pPr>
                      <a:endParaRPr kumimoji="0" lang="en-US" altLang="en-US" sz="700" b="1" i="0" u="none" strike="noStrike" kern="1200" cap="none" normalizeH="0" baseline="0" noProof="1" smtClean="0">
                        <a:ln>
                          <a:noFill/>
                        </a:ln>
                        <a:solidFill>
                          <a:srgbClr val="0000FF"/>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68030">
                <a:tc gridSpan="3">
                  <a:txBody>
                    <a:bodyPr/>
                    <a:lstStyle/>
                    <a:p>
                      <a:pPr marL="0" marR="0" lvl="0" indent="0" algn="l" defTabSz="1017588" rtl="0" eaLnBrk="1" fontAlgn="base" latinLnBrk="0" hangingPunct="1">
                        <a:lnSpc>
                          <a:spcPct val="100000"/>
                        </a:lnSpc>
                        <a:spcBef>
                          <a:spcPct val="20000"/>
                        </a:spcBef>
                        <a:spcAft>
                          <a:spcPct val="0"/>
                        </a:spcAft>
                        <a:buClrTx/>
                        <a:buSzTx/>
                        <a:buFontTx/>
                        <a:buNone/>
                        <a:tabLst/>
                      </a:pPr>
                      <a:r>
                        <a:rPr kumimoji="0" lang="en-US" altLang="en-US" sz="700" b="1" i="0" u="none" strike="noStrike" cap="none" normalizeH="0" baseline="0" noProof="1" smtClean="0">
                          <a:ln>
                            <a:noFill/>
                          </a:ln>
                          <a:solidFill>
                            <a:schemeClr val="tx1"/>
                          </a:solidFill>
                          <a:effectLst/>
                          <a:latin typeface="+mn-lt"/>
                          <a:ea typeface="宋体" pitchFamily="2" charset="-122"/>
                        </a:rPr>
                        <a:t>Type of Gate </a:t>
                      </a:r>
                      <a:endParaRPr kumimoji="0" lang="en-US" altLang="en-US" sz="700" b="0" i="0" u="none" strike="noStrike" cap="none" normalizeH="0" baseline="0" noProof="1" smtClean="0">
                        <a:ln>
                          <a:noFill/>
                        </a:ln>
                        <a:solidFill>
                          <a:schemeClr val="tx1"/>
                        </a:solidFill>
                        <a:effectLst/>
                        <a:latin typeface="+mn-lt"/>
                        <a:ea typeface="宋体" pitchFamily="2" charset="-122"/>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hMerge="1">
                  <a:txBody>
                    <a:bodyPr/>
                    <a:lstStyle/>
                    <a:p>
                      <a:endParaRPr lang="en-US"/>
                    </a:p>
                  </a:txBody>
                  <a:tcPr/>
                </a:tc>
                <a:tc hMerge="1">
                  <a:txBody>
                    <a:bodyPr/>
                    <a:lstStyle/>
                    <a:p>
                      <a:endParaRPr lang="en-US"/>
                    </a:p>
                  </a:txBody>
                  <a:tcPr/>
                </a:tc>
                <a:tc>
                  <a:txBody>
                    <a:bodyPr/>
                    <a:lstStyle/>
                    <a:p>
                      <a:pPr marL="0" marR="0" lvl="0" indent="0" algn="l" defTabSz="1017588" rtl="0" eaLnBrk="1" fontAlgn="base" latinLnBrk="0" hangingPunct="1">
                        <a:lnSpc>
                          <a:spcPct val="100000"/>
                        </a:lnSpc>
                        <a:spcBef>
                          <a:spcPct val="20000"/>
                        </a:spcBef>
                        <a:spcAft>
                          <a:spcPct val="0"/>
                        </a:spcAft>
                        <a:buClrTx/>
                        <a:buSzTx/>
                        <a:buFontTx/>
                        <a:buNone/>
                        <a:tabLst/>
                      </a:pPr>
                      <a:endParaRPr kumimoji="0" lang="en-US" altLang="en-US" sz="700" b="1" i="0" u="none" strike="noStrike" kern="1200" cap="none" normalizeH="0" baseline="0" noProof="1" smtClean="0">
                        <a:ln>
                          <a:noFill/>
                        </a:ln>
                        <a:solidFill>
                          <a:srgbClr val="0000FF"/>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17588" rtl="0" eaLnBrk="1" fontAlgn="base" latinLnBrk="0" hangingPunct="1">
                        <a:lnSpc>
                          <a:spcPct val="100000"/>
                        </a:lnSpc>
                        <a:spcBef>
                          <a:spcPct val="20000"/>
                        </a:spcBef>
                        <a:spcAft>
                          <a:spcPct val="0"/>
                        </a:spcAft>
                        <a:buClrTx/>
                        <a:buSzTx/>
                        <a:buFontTx/>
                        <a:buNone/>
                        <a:tabLst/>
                      </a:pPr>
                      <a:r>
                        <a:rPr kumimoji="0" lang="en-US" altLang="en-US" sz="700" b="1" i="0" u="none" strike="noStrike" cap="none" normalizeH="0" baseline="0" noProof="1" smtClean="0">
                          <a:ln>
                            <a:noFill/>
                          </a:ln>
                          <a:solidFill>
                            <a:schemeClr val="tx1"/>
                          </a:solidFill>
                          <a:effectLst/>
                          <a:latin typeface="+mn-lt"/>
                          <a:ea typeface="宋体" pitchFamily="2" charset="-122"/>
                        </a:rPr>
                        <a:t>Core Steel </a:t>
                      </a:r>
                      <a:endParaRPr kumimoji="0" lang="en-US" altLang="en-US" sz="700" b="0" i="0" u="none" strike="noStrike" cap="none" normalizeH="0" baseline="0" noProof="1" smtClean="0">
                        <a:ln>
                          <a:noFill/>
                        </a:ln>
                        <a:solidFill>
                          <a:schemeClr val="tx1"/>
                        </a:solidFill>
                        <a:effectLst/>
                        <a:latin typeface="+mn-lt"/>
                        <a:ea typeface="宋体" pitchFamily="2" charset="-122"/>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1017588" rtl="0" eaLnBrk="1" fontAlgn="base" latinLnBrk="0" hangingPunct="1">
                        <a:lnSpc>
                          <a:spcPct val="100000"/>
                        </a:lnSpc>
                        <a:spcBef>
                          <a:spcPct val="20000"/>
                        </a:spcBef>
                        <a:spcAft>
                          <a:spcPct val="0"/>
                        </a:spcAft>
                        <a:buClrTx/>
                        <a:buSzTx/>
                        <a:buFontTx/>
                        <a:buNone/>
                        <a:tabLst/>
                      </a:pPr>
                      <a:endParaRPr kumimoji="0" lang="en-US" altLang="en-US" sz="700" b="1" i="0" u="none" strike="noStrike" kern="1200" cap="none" normalizeH="0" baseline="0" noProof="1" smtClean="0">
                        <a:ln>
                          <a:noFill/>
                        </a:ln>
                        <a:solidFill>
                          <a:srgbClr val="0000FF"/>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68030">
                <a:tc gridSpan="3">
                  <a:txBody>
                    <a:bodyPr/>
                    <a:lstStyle/>
                    <a:p>
                      <a:pPr marL="0" marR="0" lvl="0" indent="0" algn="l" defTabSz="1017588" rtl="0" eaLnBrk="1" fontAlgn="base" latinLnBrk="0" hangingPunct="1">
                        <a:lnSpc>
                          <a:spcPct val="100000"/>
                        </a:lnSpc>
                        <a:spcBef>
                          <a:spcPct val="20000"/>
                        </a:spcBef>
                        <a:spcAft>
                          <a:spcPct val="0"/>
                        </a:spcAft>
                        <a:buClrTx/>
                        <a:buSzTx/>
                        <a:buFontTx/>
                        <a:buNone/>
                        <a:tabLst/>
                      </a:pPr>
                      <a:r>
                        <a:rPr kumimoji="0" lang="en-US" altLang="en-US" sz="700" b="1" i="0" u="none" strike="noStrike" cap="none" normalizeH="0" baseline="0" noProof="1" smtClean="0">
                          <a:ln>
                            <a:noFill/>
                          </a:ln>
                          <a:solidFill>
                            <a:schemeClr val="tx1"/>
                          </a:solidFill>
                          <a:effectLst/>
                          <a:latin typeface="+mn-lt"/>
                          <a:ea typeface="宋体" pitchFamily="2" charset="-122"/>
                        </a:rPr>
                        <a:t>No. of Cavity </a:t>
                      </a:r>
                      <a:endParaRPr kumimoji="0" lang="en-US" altLang="en-US" sz="700" b="0" i="0" u="none" strike="noStrike" cap="none" normalizeH="0" baseline="0" noProof="1" smtClean="0">
                        <a:ln>
                          <a:noFill/>
                        </a:ln>
                        <a:solidFill>
                          <a:schemeClr val="tx1"/>
                        </a:solidFill>
                        <a:effectLst/>
                        <a:latin typeface="+mn-lt"/>
                        <a:ea typeface="宋体" pitchFamily="2" charset="-122"/>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hMerge="1">
                  <a:txBody>
                    <a:bodyPr/>
                    <a:lstStyle/>
                    <a:p>
                      <a:endParaRPr lang="en-US"/>
                    </a:p>
                  </a:txBody>
                  <a:tcPr/>
                </a:tc>
                <a:tc hMerge="1">
                  <a:txBody>
                    <a:bodyPr/>
                    <a:lstStyle/>
                    <a:p>
                      <a:endParaRPr lang="en-US"/>
                    </a:p>
                  </a:txBody>
                  <a:tcPr/>
                </a:tc>
                <a:tc>
                  <a:txBody>
                    <a:bodyPr/>
                    <a:lstStyle/>
                    <a:p>
                      <a:pPr marL="0" marR="0" lvl="0" indent="0" algn="l" defTabSz="1017588" rtl="0" eaLnBrk="1" fontAlgn="base" latinLnBrk="0" hangingPunct="1">
                        <a:lnSpc>
                          <a:spcPct val="100000"/>
                        </a:lnSpc>
                        <a:spcBef>
                          <a:spcPct val="20000"/>
                        </a:spcBef>
                        <a:spcAft>
                          <a:spcPct val="0"/>
                        </a:spcAft>
                        <a:buClrTx/>
                        <a:buSzTx/>
                        <a:buFontTx/>
                        <a:buNone/>
                        <a:tabLst/>
                      </a:pPr>
                      <a:endParaRPr kumimoji="0" lang="en-US" altLang="en-US" sz="700" b="1" i="0" u="none" strike="noStrike" kern="1200" cap="none" normalizeH="0" baseline="0" noProof="1" smtClean="0">
                        <a:ln>
                          <a:noFill/>
                        </a:ln>
                        <a:solidFill>
                          <a:srgbClr val="0000FF"/>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17588" rtl="0" eaLnBrk="1" fontAlgn="base" latinLnBrk="0" hangingPunct="1">
                        <a:lnSpc>
                          <a:spcPct val="100000"/>
                        </a:lnSpc>
                        <a:spcBef>
                          <a:spcPct val="20000"/>
                        </a:spcBef>
                        <a:spcAft>
                          <a:spcPct val="0"/>
                        </a:spcAft>
                        <a:buClrTx/>
                        <a:buSzTx/>
                        <a:buFontTx/>
                        <a:buNone/>
                        <a:tabLst/>
                      </a:pPr>
                      <a:r>
                        <a:rPr kumimoji="0" lang="en-US" altLang="en-US" sz="700" b="1" i="0" u="none" strike="noStrike" cap="none" normalizeH="0" baseline="0" noProof="1" smtClean="0">
                          <a:ln>
                            <a:noFill/>
                          </a:ln>
                          <a:solidFill>
                            <a:schemeClr val="tx1"/>
                          </a:solidFill>
                          <a:effectLst/>
                          <a:latin typeface="+mn-lt"/>
                          <a:ea typeface="宋体" pitchFamily="2" charset="-122"/>
                        </a:rPr>
                        <a:t>Slider Steel </a:t>
                      </a:r>
                      <a:endParaRPr kumimoji="0" lang="en-US" altLang="en-US" sz="700" b="0" i="0" u="none" strike="noStrike" cap="none" normalizeH="0" baseline="0" noProof="1" smtClean="0">
                        <a:ln>
                          <a:noFill/>
                        </a:ln>
                        <a:solidFill>
                          <a:schemeClr val="tx1"/>
                        </a:solidFill>
                        <a:effectLst/>
                        <a:latin typeface="+mn-lt"/>
                        <a:ea typeface="宋体" pitchFamily="2" charset="-122"/>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1017588" rtl="0" eaLnBrk="1" fontAlgn="base" latinLnBrk="0" hangingPunct="1">
                        <a:lnSpc>
                          <a:spcPct val="100000"/>
                        </a:lnSpc>
                        <a:spcBef>
                          <a:spcPct val="20000"/>
                        </a:spcBef>
                        <a:spcAft>
                          <a:spcPct val="0"/>
                        </a:spcAft>
                        <a:buClrTx/>
                        <a:buSzTx/>
                        <a:buFontTx/>
                        <a:buNone/>
                        <a:tabLst/>
                      </a:pPr>
                      <a:endParaRPr kumimoji="0" lang="en-US" altLang="en-US" sz="700" b="1" i="0" u="none" strike="noStrike" kern="1200" cap="none" normalizeH="0" baseline="0" noProof="1" smtClean="0">
                        <a:ln>
                          <a:noFill/>
                        </a:ln>
                        <a:solidFill>
                          <a:srgbClr val="0000FF"/>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68030">
                <a:tc gridSpan="3">
                  <a:txBody>
                    <a:bodyPr/>
                    <a:lstStyle/>
                    <a:p>
                      <a:pPr marL="0" marR="0" lvl="0" indent="0" algn="l" defTabSz="1017588" rtl="0" eaLnBrk="1" fontAlgn="base" latinLnBrk="0" hangingPunct="1">
                        <a:lnSpc>
                          <a:spcPct val="100000"/>
                        </a:lnSpc>
                        <a:spcBef>
                          <a:spcPct val="20000"/>
                        </a:spcBef>
                        <a:spcAft>
                          <a:spcPct val="0"/>
                        </a:spcAft>
                        <a:buClrTx/>
                        <a:buSzTx/>
                        <a:buFontTx/>
                        <a:buNone/>
                        <a:tabLst/>
                      </a:pPr>
                      <a:r>
                        <a:rPr kumimoji="0" lang="en-US" altLang="en-US" sz="700" b="1" i="0" u="none" strike="noStrike" cap="none" normalizeH="0" baseline="0" noProof="1" smtClean="0">
                          <a:ln>
                            <a:noFill/>
                          </a:ln>
                          <a:solidFill>
                            <a:schemeClr val="tx1"/>
                          </a:solidFill>
                          <a:effectLst/>
                          <a:latin typeface="+mn-lt"/>
                          <a:ea typeface="宋体" pitchFamily="2" charset="-122"/>
                        </a:rPr>
                        <a:t>No. of Injection Points </a:t>
                      </a:r>
                      <a:endParaRPr kumimoji="0" lang="en-US" altLang="en-US" sz="700" b="0" i="0" u="none" strike="noStrike" cap="none" normalizeH="0" baseline="0" noProof="1" smtClean="0">
                        <a:ln>
                          <a:noFill/>
                        </a:ln>
                        <a:solidFill>
                          <a:schemeClr val="tx1"/>
                        </a:solidFill>
                        <a:effectLst/>
                        <a:latin typeface="+mn-lt"/>
                        <a:ea typeface="宋体" pitchFamily="2" charset="-122"/>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hMerge="1">
                  <a:txBody>
                    <a:bodyPr/>
                    <a:lstStyle/>
                    <a:p>
                      <a:endParaRPr lang="en-US"/>
                    </a:p>
                  </a:txBody>
                  <a:tcPr/>
                </a:tc>
                <a:tc hMerge="1">
                  <a:txBody>
                    <a:bodyPr/>
                    <a:lstStyle/>
                    <a:p>
                      <a:endParaRPr lang="en-US"/>
                    </a:p>
                  </a:txBody>
                  <a:tcPr/>
                </a:tc>
                <a:tc>
                  <a:txBody>
                    <a:bodyPr/>
                    <a:lstStyle/>
                    <a:p>
                      <a:pPr marL="0" marR="0" lvl="0" indent="0" algn="l" defTabSz="1017588" rtl="0" eaLnBrk="1" fontAlgn="base" latinLnBrk="0" hangingPunct="1">
                        <a:lnSpc>
                          <a:spcPct val="100000"/>
                        </a:lnSpc>
                        <a:spcBef>
                          <a:spcPct val="20000"/>
                        </a:spcBef>
                        <a:spcAft>
                          <a:spcPct val="0"/>
                        </a:spcAft>
                        <a:buClrTx/>
                        <a:buSzTx/>
                        <a:buFontTx/>
                        <a:buNone/>
                        <a:tabLst/>
                      </a:pPr>
                      <a:endParaRPr kumimoji="0" lang="en-US" altLang="en-US" sz="700" b="1" i="0" u="none" strike="noStrike" kern="1200" cap="none" normalizeH="0" baseline="0" noProof="1" smtClean="0">
                        <a:ln>
                          <a:noFill/>
                        </a:ln>
                        <a:solidFill>
                          <a:srgbClr val="0000FF"/>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17588" rtl="0" eaLnBrk="1" fontAlgn="base" latinLnBrk="0" hangingPunct="1">
                        <a:lnSpc>
                          <a:spcPct val="100000"/>
                        </a:lnSpc>
                        <a:spcBef>
                          <a:spcPct val="20000"/>
                        </a:spcBef>
                        <a:spcAft>
                          <a:spcPct val="0"/>
                        </a:spcAft>
                        <a:buClrTx/>
                        <a:buSzTx/>
                        <a:buFontTx/>
                        <a:buNone/>
                        <a:tabLst/>
                      </a:pPr>
                      <a:r>
                        <a:rPr kumimoji="0" lang="en-US" altLang="en-US" sz="700" b="1" i="0" u="none" strike="noStrike" cap="none" normalizeH="0" baseline="0" noProof="1" smtClean="0">
                          <a:ln>
                            <a:noFill/>
                          </a:ln>
                          <a:solidFill>
                            <a:schemeClr val="tx1"/>
                          </a:solidFill>
                          <a:effectLst/>
                          <a:latin typeface="+mn-lt"/>
                          <a:ea typeface="宋体" pitchFamily="2" charset="-122"/>
                        </a:rPr>
                        <a:t>Lifter Steel </a:t>
                      </a:r>
                      <a:endParaRPr kumimoji="0" lang="en-US" altLang="en-US" sz="700" b="0" i="0" u="none" strike="noStrike" cap="none" normalizeH="0" baseline="0" noProof="1" smtClean="0">
                        <a:ln>
                          <a:noFill/>
                        </a:ln>
                        <a:solidFill>
                          <a:schemeClr val="tx1"/>
                        </a:solidFill>
                        <a:effectLst/>
                        <a:latin typeface="+mn-lt"/>
                        <a:ea typeface="宋体" pitchFamily="2" charset="-122"/>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1017588" rtl="0" eaLnBrk="1" fontAlgn="base" latinLnBrk="0" hangingPunct="1">
                        <a:lnSpc>
                          <a:spcPct val="100000"/>
                        </a:lnSpc>
                        <a:spcBef>
                          <a:spcPct val="20000"/>
                        </a:spcBef>
                        <a:spcAft>
                          <a:spcPct val="0"/>
                        </a:spcAft>
                        <a:buClrTx/>
                        <a:buSzTx/>
                        <a:buFontTx/>
                        <a:buNone/>
                        <a:tabLst/>
                      </a:pPr>
                      <a:endParaRPr kumimoji="0" lang="en-US" altLang="en-US" sz="700" b="1" i="0" u="none" strike="noStrike" kern="1200" cap="none" normalizeH="0" baseline="0" noProof="1" smtClean="0">
                        <a:ln>
                          <a:noFill/>
                        </a:ln>
                        <a:solidFill>
                          <a:srgbClr val="0000FF"/>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68030">
                <a:tc gridSpan="3">
                  <a:txBody>
                    <a:bodyPr/>
                    <a:lstStyle/>
                    <a:p>
                      <a:pPr marL="0" marR="0" lvl="0" indent="0" algn="l" defTabSz="1017588" rtl="0" eaLnBrk="1" fontAlgn="base" latinLnBrk="0" hangingPunct="1">
                        <a:lnSpc>
                          <a:spcPct val="100000"/>
                        </a:lnSpc>
                        <a:spcBef>
                          <a:spcPct val="20000"/>
                        </a:spcBef>
                        <a:spcAft>
                          <a:spcPct val="0"/>
                        </a:spcAft>
                        <a:buClrTx/>
                        <a:buSzTx/>
                        <a:buFontTx/>
                        <a:buNone/>
                        <a:tabLst/>
                      </a:pPr>
                      <a:r>
                        <a:rPr kumimoji="0" lang="en-US" altLang="en-US" sz="700" b="1" i="0" u="none" strike="noStrike" cap="none" normalizeH="0" baseline="0" noProof="1" smtClean="0">
                          <a:ln>
                            <a:noFill/>
                          </a:ln>
                          <a:solidFill>
                            <a:schemeClr val="tx1"/>
                          </a:solidFill>
                          <a:effectLst/>
                          <a:latin typeface="+mn-lt"/>
                          <a:ea typeface="宋体" pitchFamily="2" charset="-122"/>
                        </a:rPr>
                        <a:t>Estimate Part Weight (g)</a:t>
                      </a:r>
                      <a:r>
                        <a:rPr kumimoji="0" lang="en-US" altLang="en-US" sz="700" b="1" i="0" u="none" strike="noStrike" cap="none" normalizeH="0" baseline="30000" noProof="1" smtClean="0">
                          <a:ln>
                            <a:noFill/>
                          </a:ln>
                          <a:solidFill>
                            <a:schemeClr val="tx1"/>
                          </a:solidFill>
                          <a:effectLst/>
                          <a:latin typeface="+mn-lt"/>
                          <a:ea typeface="宋体" pitchFamily="2" charset="-122"/>
                        </a:rPr>
                        <a:t> </a:t>
                      </a:r>
                      <a:endParaRPr kumimoji="0" lang="en-US" altLang="en-US" sz="700" b="0" i="0" u="none" strike="noStrike" cap="none" normalizeH="0" baseline="0" noProof="1" smtClean="0">
                        <a:ln>
                          <a:noFill/>
                        </a:ln>
                        <a:solidFill>
                          <a:schemeClr val="tx1"/>
                        </a:solidFill>
                        <a:effectLst/>
                        <a:latin typeface="+mn-lt"/>
                        <a:ea typeface="宋体" pitchFamily="2" charset="-122"/>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hMerge="1">
                  <a:txBody>
                    <a:bodyPr/>
                    <a:lstStyle/>
                    <a:p>
                      <a:endParaRPr lang="en-US"/>
                    </a:p>
                  </a:txBody>
                  <a:tcPr/>
                </a:tc>
                <a:tc hMerge="1">
                  <a:txBody>
                    <a:bodyPr/>
                    <a:lstStyle/>
                    <a:p>
                      <a:endParaRPr lang="en-US"/>
                    </a:p>
                  </a:txBody>
                  <a:tcPr/>
                </a:tc>
                <a:tc>
                  <a:txBody>
                    <a:bodyPr/>
                    <a:lstStyle/>
                    <a:p>
                      <a:pPr marL="0" marR="0" lvl="0" indent="0" algn="l" defTabSz="1017588" rtl="0" eaLnBrk="1" fontAlgn="base" latinLnBrk="0" hangingPunct="1">
                        <a:lnSpc>
                          <a:spcPct val="100000"/>
                        </a:lnSpc>
                        <a:spcBef>
                          <a:spcPct val="20000"/>
                        </a:spcBef>
                        <a:spcAft>
                          <a:spcPct val="0"/>
                        </a:spcAft>
                        <a:buClrTx/>
                        <a:buSzTx/>
                        <a:buFontTx/>
                        <a:buNone/>
                        <a:tabLst/>
                      </a:pPr>
                      <a:endParaRPr kumimoji="0" lang="en-US" altLang="en-US" sz="700" b="1" i="0" u="none" strike="noStrike" kern="1200" cap="none" normalizeH="0" baseline="0" noProof="1" smtClean="0">
                        <a:ln>
                          <a:noFill/>
                        </a:ln>
                        <a:solidFill>
                          <a:srgbClr val="0000FF"/>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17588" rtl="0" eaLnBrk="1" fontAlgn="base" latinLnBrk="0" hangingPunct="1">
                        <a:lnSpc>
                          <a:spcPct val="100000"/>
                        </a:lnSpc>
                        <a:spcBef>
                          <a:spcPct val="20000"/>
                        </a:spcBef>
                        <a:spcAft>
                          <a:spcPct val="0"/>
                        </a:spcAft>
                        <a:buClrTx/>
                        <a:buSzTx/>
                        <a:buFontTx/>
                        <a:buNone/>
                        <a:tabLst/>
                        <a:defRPr/>
                      </a:pPr>
                      <a:r>
                        <a:rPr kumimoji="0" lang="en-US" altLang="en-US" sz="700" b="1" i="0" u="none" strike="noStrike" kern="1200" cap="none" normalizeH="0" baseline="0" noProof="1" smtClean="0">
                          <a:ln>
                            <a:noFill/>
                          </a:ln>
                          <a:solidFill>
                            <a:schemeClr val="tx1"/>
                          </a:solidFill>
                          <a:effectLst/>
                          <a:latin typeface="+mn-lt"/>
                          <a:ea typeface="宋体" pitchFamily="2" charset="-122"/>
                          <a:cs typeface="+mn-cs"/>
                        </a:rPr>
                        <a:t>Coating of cores and cavities </a:t>
                      </a:r>
                      <a:endParaRPr kumimoji="0" lang="en-US" altLang="en-US" sz="700" b="0" i="0" u="none" strike="noStrike" cap="none" normalizeH="0" baseline="0" noProof="1" smtClean="0">
                        <a:ln>
                          <a:noFill/>
                        </a:ln>
                        <a:solidFill>
                          <a:schemeClr val="tx1"/>
                        </a:solidFill>
                        <a:effectLst/>
                        <a:latin typeface="+mn-lt"/>
                        <a:ea typeface="宋体" pitchFamily="2" charset="-122"/>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endParaRPr kumimoji="0" lang="en-US" altLang="en-US" sz="700" b="1" i="0" u="none" strike="noStrike" kern="1200" cap="none" normalizeH="0" baseline="0" noProof="1" smtClean="0">
                        <a:ln>
                          <a:noFill/>
                        </a:ln>
                        <a:solidFill>
                          <a:srgbClr val="0000FF"/>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68030">
                <a:tc gridSpan="3">
                  <a:txBody>
                    <a:bodyPr/>
                    <a:lstStyle/>
                    <a:p>
                      <a:pPr marL="0" marR="0" lvl="0" indent="0" algn="l" defTabSz="1017588" rtl="0" eaLnBrk="1" fontAlgn="base" latinLnBrk="0" hangingPunct="1">
                        <a:lnSpc>
                          <a:spcPct val="100000"/>
                        </a:lnSpc>
                        <a:spcBef>
                          <a:spcPct val="20000"/>
                        </a:spcBef>
                        <a:spcAft>
                          <a:spcPct val="0"/>
                        </a:spcAft>
                        <a:buClrTx/>
                        <a:buSzTx/>
                        <a:buFontTx/>
                        <a:buNone/>
                        <a:tabLst/>
                        <a:defRPr/>
                      </a:pPr>
                      <a:r>
                        <a:rPr kumimoji="0" lang="en-US" altLang="en-US" sz="700" b="1" i="0" u="none" strike="noStrike" cap="none" normalizeH="0" baseline="0" noProof="1" smtClean="0">
                          <a:ln>
                            <a:noFill/>
                          </a:ln>
                          <a:solidFill>
                            <a:schemeClr val="tx1"/>
                          </a:solidFill>
                          <a:effectLst/>
                          <a:latin typeface="+mn-lt"/>
                          <a:ea typeface="宋体" pitchFamily="2" charset="-122"/>
                        </a:rPr>
                        <a:t>Mold Shrinkage </a:t>
                      </a:r>
                      <a:endParaRPr kumimoji="0" lang="en-US" altLang="en-US" sz="700" b="0" i="0" u="none" strike="noStrike" cap="none" normalizeH="0" baseline="0" noProof="1" smtClean="0">
                        <a:ln>
                          <a:noFill/>
                        </a:ln>
                        <a:solidFill>
                          <a:schemeClr val="tx1"/>
                        </a:solidFill>
                        <a:effectLst/>
                        <a:latin typeface="+mn-lt"/>
                        <a:ea typeface="宋体" pitchFamily="2" charset="-122"/>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hMerge="1">
                  <a:txBody>
                    <a:bodyPr/>
                    <a:lstStyle/>
                    <a:p>
                      <a:endParaRPr lang="en-US"/>
                    </a:p>
                  </a:txBody>
                  <a:tcPr/>
                </a:tc>
                <a:tc hMerge="1">
                  <a:txBody>
                    <a:bodyPr/>
                    <a:lstStyle/>
                    <a:p>
                      <a:endParaRPr lang="en-US"/>
                    </a:p>
                  </a:txBody>
                  <a:tcPr/>
                </a:tc>
                <a:tc>
                  <a:txBody>
                    <a:bodyPr/>
                    <a:lstStyle/>
                    <a:p>
                      <a:pPr marL="0" marR="0" lvl="0" indent="0" algn="l" defTabSz="1017588" rtl="0" eaLnBrk="1" fontAlgn="base" latinLnBrk="0" hangingPunct="1">
                        <a:lnSpc>
                          <a:spcPct val="100000"/>
                        </a:lnSpc>
                        <a:spcBef>
                          <a:spcPct val="20000"/>
                        </a:spcBef>
                        <a:spcAft>
                          <a:spcPct val="0"/>
                        </a:spcAft>
                        <a:buClrTx/>
                        <a:buSzTx/>
                        <a:buFontTx/>
                        <a:buNone/>
                        <a:tabLst/>
                      </a:pPr>
                      <a:endParaRPr kumimoji="0" lang="en-US" altLang="en-US" sz="700" b="1" i="0" u="none" strike="noStrike" kern="1200" cap="none" normalizeH="0" baseline="0" noProof="1" smtClean="0">
                        <a:ln>
                          <a:noFill/>
                        </a:ln>
                        <a:solidFill>
                          <a:srgbClr val="0000FF"/>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17588" rtl="0" eaLnBrk="1" fontAlgn="base" latinLnBrk="0" hangingPunct="1">
                        <a:lnSpc>
                          <a:spcPct val="100000"/>
                        </a:lnSpc>
                        <a:spcBef>
                          <a:spcPct val="20000"/>
                        </a:spcBef>
                        <a:spcAft>
                          <a:spcPct val="0"/>
                        </a:spcAft>
                        <a:buClrTx/>
                        <a:buSzTx/>
                        <a:buFontTx/>
                        <a:buNone/>
                        <a:tabLst/>
                        <a:defRPr/>
                      </a:pPr>
                      <a:r>
                        <a:rPr kumimoji="0" lang="en-US" altLang="en-US" sz="700" b="1" i="0" u="none" strike="noStrike" cap="none" normalizeH="0" baseline="0" noProof="1" smtClean="0">
                          <a:ln>
                            <a:noFill/>
                          </a:ln>
                          <a:solidFill>
                            <a:schemeClr val="tx1"/>
                          </a:solidFill>
                          <a:effectLst/>
                          <a:latin typeface="+mn-lt"/>
                          <a:ea typeface="宋体" pitchFamily="2" charset="-122"/>
                        </a:rPr>
                        <a:t>Resin (Color Additiv)</a:t>
                      </a:r>
                      <a:r>
                        <a:rPr kumimoji="0" lang="en-US" altLang="en-US" sz="700" b="1" i="0" u="none" strike="noStrike" cap="none" normalizeH="0" baseline="30000" noProof="1" smtClean="0">
                          <a:ln>
                            <a:noFill/>
                          </a:ln>
                          <a:solidFill>
                            <a:schemeClr val="tx1"/>
                          </a:solidFill>
                          <a:effectLst/>
                          <a:latin typeface="+mn-lt"/>
                          <a:ea typeface="宋体" pitchFamily="2" charset="-122"/>
                        </a:rPr>
                        <a:t> </a:t>
                      </a:r>
                      <a:endParaRPr kumimoji="0" lang="en-US" altLang="en-US" sz="700" b="0" i="0" u="none" strike="noStrike" cap="none" normalizeH="0" baseline="0" noProof="1" smtClean="0">
                        <a:ln>
                          <a:noFill/>
                        </a:ln>
                        <a:solidFill>
                          <a:schemeClr val="tx1"/>
                        </a:solidFill>
                        <a:effectLst/>
                        <a:latin typeface="+mn-lt"/>
                        <a:ea typeface="宋体" pitchFamily="2" charset="-122"/>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1017588" rtl="0" eaLnBrk="1" fontAlgn="base" latinLnBrk="0" hangingPunct="1">
                        <a:lnSpc>
                          <a:spcPct val="100000"/>
                        </a:lnSpc>
                        <a:spcBef>
                          <a:spcPct val="20000"/>
                        </a:spcBef>
                        <a:spcAft>
                          <a:spcPct val="0"/>
                        </a:spcAft>
                        <a:buClrTx/>
                        <a:buSzTx/>
                        <a:buFontTx/>
                        <a:buNone/>
                        <a:tabLst/>
                      </a:pPr>
                      <a:endParaRPr kumimoji="0" lang="en-US" altLang="en-US" sz="700" b="1" i="0" u="none" strike="noStrike" kern="1200" cap="none" normalizeH="0" baseline="0" noProof="1" smtClean="0">
                        <a:ln>
                          <a:noFill/>
                        </a:ln>
                        <a:solidFill>
                          <a:srgbClr val="0000FF"/>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68030">
                <a:tc gridSpan="4">
                  <a:txBody>
                    <a:bodyPr/>
                    <a:lstStyle/>
                    <a:p>
                      <a:pPr marL="0" marR="0" lvl="0" indent="0" algn="l" defTabSz="1017588" rtl="0" eaLnBrk="1" fontAlgn="base" latinLnBrk="0" hangingPunct="1">
                        <a:lnSpc>
                          <a:spcPct val="100000"/>
                        </a:lnSpc>
                        <a:spcBef>
                          <a:spcPct val="20000"/>
                        </a:spcBef>
                        <a:spcAft>
                          <a:spcPct val="0"/>
                        </a:spcAft>
                        <a:buClrTx/>
                        <a:buSzTx/>
                        <a:buFontTx/>
                        <a:buNone/>
                        <a:tabLst/>
                        <a:defRPr/>
                      </a:pPr>
                      <a:endParaRPr kumimoji="0" lang="en-US" altLang="en-US" sz="700" b="0" i="0" u="none" strike="noStrike" kern="1200" cap="none" normalizeH="0" baseline="0" noProof="1" smtClean="0">
                        <a:ln>
                          <a:noFill/>
                        </a:ln>
                        <a:solidFill>
                          <a:schemeClr val="tx1"/>
                        </a:solidFill>
                        <a:effectLst/>
                        <a:latin typeface="+mn-lt"/>
                        <a:ea typeface="宋体" pitchFamily="2" charset="-122"/>
                        <a:cs typeface="+mn-cs"/>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pPr marL="0" marR="0" lvl="0" indent="0" algn="l" defTabSz="1017588" rtl="0" eaLnBrk="1" fontAlgn="base" latinLnBrk="0" hangingPunct="1">
                        <a:lnSpc>
                          <a:spcPct val="100000"/>
                        </a:lnSpc>
                        <a:spcBef>
                          <a:spcPct val="20000"/>
                        </a:spcBef>
                        <a:spcAft>
                          <a:spcPct val="0"/>
                        </a:spcAft>
                        <a:buClrTx/>
                        <a:buSzTx/>
                        <a:buFontTx/>
                        <a:buNone/>
                        <a:tabLst/>
                        <a:defRPr/>
                      </a:pPr>
                      <a:endParaRPr kumimoji="0" lang="en-US" altLang="en-US" sz="1100" b="1" i="0" u="none" strike="noStrike" kern="1200" cap="none" normalizeH="0" baseline="0" dirty="0" smtClean="0">
                        <a:ln>
                          <a:noFill/>
                        </a:ln>
                        <a:solidFill>
                          <a:srgbClr val="0000FF"/>
                        </a:solidFill>
                        <a:effectLst/>
                        <a:latin typeface="Calibri" pitchFamily="34" charset="0"/>
                        <a:ea typeface="宋体" pitchFamily="2" charset="-122"/>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1017588" rtl="0" eaLnBrk="1" fontAlgn="base" latinLnBrk="0" hangingPunct="1">
                        <a:lnSpc>
                          <a:spcPct val="100000"/>
                        </a:lnSpc>
                        <a:spcBef>
                          <a:spcPct val="20000"/>
                        </a:spcBef>
                        <a:spcAft>
                          <a:spcPct val="0"/>
                        </a:spcAft>
                        <a:buClrTx/>
                        <a:buSzTx/>
                        <a:buFontTx/>
                        <a:buNone/>
                        <a:tabLst/>
                        <a:defRPr/>
                      </a:pPr>
                      <a:r>
                        <a:rPr kumimoji="0" lang="en-US" altLang="en-US" sz="700" b="1" i="0" u="none" strike="noStrike" cap="none" normalizeH="0" baseline="0" noProof="1" smtClean="0">
                          <a:ln>
                            <a:noFill/>
                          </a:ln>
                          <a:solidFill>
                            <a:schemeClr val="tx1"/>
                          </a:solidFill>
                          <a:effectLst/>
                          <a:latin typeface="+mn-lt"/>
                          <a:ea typeface="宋体" pitchFamily="2" charset="-122"/>
                        </a:rPr>
                        <a:t>Estimated Runner Weight (g)</a:t>
                      </a:r>
                      <a:r>
                        <a:rPr kumimoji="0" lang="en-US" altLang="en-US" sz="700" b="1" i="0" u="none" strike="noStrike" cap="none" normalizeH="0" baseline="30000" noProof="1" smtClean="0">
                          <a:ln>
                            <a:noFill/>
                          </a:ln>
                          <a:solidFill>
                            <a:schemeClr val="tx1"/>
                          </a:solidFill>
                          <a:effectLst/>
                          <a:latin typeface="+mn-lt"/>
                          <a:ea typeface="宋体" pitchFamily="2" charset="-122"/>
                        </a:rPr>
                        <a:t> </a:t>
                      </a:r>
                      <a:endParaRPr kumimoji="0" lang="en-US" altLang="en-US" sz="700" b="0" i="0" u="none" strike="noStrike" cap="none" normalizeH="0" baseline="0" noProof="1" smtClean="0">
                        <a:ln>
                          <a:noFill/>
                        </a:ln>
                        <a:solidFill>
                          <a:schemeClr val="tx1"/>
                        </a:solidFill>
                        <a:effectLst/>
                        <a:latin typeface="+mn-lt"/>
                        <a:ea typeface="宋体" pitchFamily="2" charset="-122"/>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1017588" rtl="0" eaLnBrk="1" fontAlgn="base" latinLnBrk="0" hangingPunct="1">
                        <a:lnSpc>
                          <a:spcPct val="100000"/>
                        </a:lnSpc>
                        <a:spcBef>
                          <a:spcPct val="20000"/>
                        </a:spcBef>
                        <a:spcAft>
                          <a:spcPct val="0"/>
                        </a:spcAft>
                        <a:buClrTx/>
                        <a:buSzTx/>
                        <a:buFontTx/>
                        <a:buNone/>
                        <a:tabLst/>
                      </a:pPr>
                      <a:endParaRPr kumimoji="0" lang="en-US" altLang="zh-CN" sz="700" b="1" i="0" u="none" strike="noStrike" kern="1200" cap="none" normalizeH="0" baseline="0" noProof="1" smtClean="0">
                        <a:ln>
                          <a:noFill/>
                        </a:ln>
                        <a:solidFill>
                          <a:srgbClr val="0000FF"/>
                        </a:solidFill>
                        <a:effectLst/>
                        <a:latin typeface="+mn-lt"/>
                        <a:ea typeface="宋体" pitchFamily="2" charset="-122"/>
                        <a:cs typeface="Arial" pitchFamily="34" charset="0"/>
                      </a:endParaRPr>
                    </a:p>
                  </a:txBody>
                  <a:tcPr marL="34640" marR="34640" marT="17466" marB="17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1" name="Naslov 1_"/>
          <p:cNvSpPr txBox="1">
            <a:spLocks/>
          </p:cNvSpPr>
          <p:nvPr>
            <p:custDataLst>
              <p:tags r:id="rId1"/>
            </p:custDataLst>
          </p:nvPr>
        </p:nvSpPr>
        <p:spPr bwMode="auto">
          <a:xfrm>
            <a:off x="542447" y="287726"/>
            <a:ext cx="3490402" cy="287725"/>
          </a:xfrm>
          <a:prstGeom prst="rect">
            <a:avLst/>
          </a:prstGeom>
          <a:noFill/>
          <a:ln w="0">
            <a:noFill/>
            <a:miter lim="800000"/>
            <a:headEnd/>
            <a:tailEnd/>
          </a:ln>
          <a:effectLst/>
        </p:spPr>
        <p:txBody>
          <a:bodyPr vert="horz" wrap="none" lIns="0" tIns="0" rIns="0" bIns="0" numCol="1" anchor="t" anchorCtr="0" compatLnSpc="1">
            <a:prstTxWarp prst="textNoShape">
              <a:avLst/>
            </a:prstTxWarp>
            <a:noAutofit/>
          </a:bodyPr>
          <a:lstStyle/>
          <a:p>
            <a:pPr>
              <a:defRPr/>
            </a:pPr>
            <a:r>
              <a:rPr lang="en-US" sz="1399" b="1" dirty="0">
                <a:solidFill>
                  <a:srgbClr val="000000"/>
                </a:solidFill>
                <a:latin typeface="+mj-lt"/>
                <a:ea typeface="+mj-ea"/>
                <a:cs typeface="+mj-cs"/>
              </a:rPr>
              <a:t>2.1 Part and Tool basic data</a:t>
            </a:r>
            <a:endParaRPr lang="en-US" sz="1399" b="1" i="1" u="sng" kern="0" dirty="0">
              <a:solidFill>
                <a:srgbClr val="000000"/>
              </a:solidFill>
              <a:latin typeface="+mj-lt"/>
              <a:ea typeface="+mj-ea"/>
              <a:cs typeface="+mj-cs"/>
            </a:endParaRPr>
          </a:p>
        </p:txBody>
      </p:sp>
      <p:sp>
        <p:nvSpPr>
          <p:cNvPr id="15" name="Naslov 1__"/>
          <p:cNvSpPr txBox="1">
            <a:spLocks/>
          </p:cNvSpPr>
          <p:nvPr>
            <p:custDataLst>
              <p:tags r:id="rId2"/>
            </p:custDataLst>
          </p:nvPr>
        </p:nvSpPr>
        <p:spPr bwMode="auto">
          <a:xfrm>
            <a:off x="452969" y="2428258"/>
            <a:ext cx="3490402" cy="480334"/>
          </a:xfrm>
          <a:prstGeom prst="rect">
            <a:avLst/>
          </a:prstGeom>
          <a:noFill/>
          <a:ln w="0">
            <a:noFill/>
            <a:miter lim="800000"/>
            <a:headEnd/>
            <a:tailEnd/>
          </a:ln>
          <a:effectLst/>
        </p:spPr>
        <p:txBody>
          <a:bodyPr vert="horz" wrap="none" lIns="0" tIns="0" rIns="0" bIns="0" numCol="1" anchor="t" anchorCtr="0" compatLnSpc="1">
            <a:prstTxWarp prst="textNoShape">
              <a:avLst/>
            </a:prstTxWarp>
            <a:noAutofit/>
          </a:bodyPr>
          <a:lstStyle/>
          <a:p>
            <a:pPr>
              <a:defRPr/>
            </a:pPr>
            <a:r>
              <a:rPr lang="en-US" sz="1399" b="1" dirty="0">
                <a:solidFill>
                  <a:srgbClr val="000000"/>
                </a:solidFill>
                <a:latin typeface="+mj-lt"/>
                <a:ea typeface="+mj-ea"/>
                <a:cs typeface="+mj-cs"/>
              </a:rPr>
              <a:t>2.2 MOULD CAVITY LAYOUT</a:t>
            </a:r>
          </a:p>
          <a:p>
            <a:pPr>
              <a:defRPr/>
            </a:pPr>
            <a:r>
              <a:rPr lang="en-US" sz="1399" b="1" i="1" dirty="0">
                <a:solidFill>
                  <a:srgbClr val="000000"/>
                </a:solidFill>
                <a:latin typeface="+mj-lt"/>
                <a:ea typeface="+mj-ea"/>
                <a:cs typeface="+mj-cs"/>
              </a:rPr>
              <a:t>        </a:t>
            </a:r>
            <a:r>
              <a:rPr lang="en-US" sz="999" i="1" dirty="0">
                <a:solidFill>
                  <a:srgbClr val="000000"/>
                </a:solidFill>
                <a:latin typeface="+mj-lt"/>
                <a:ea typeface="+mj-ea"/>
                <a:cs typeface="+mj-cs"/>
              </a:rPr>
              <a:t>(</a:t>
            </a:r>
            <a:r>
              <a:rPr lang="en-US" sz="999" i="1" u="sng" dirty="0">
                <a:solidFill>
                  <a:srgbClr val="000000"/>
                </a:solidFill>
                <a:latin typeface="+mj-lt"/>
                <a:ea typeface="+mj-ea"/>
                <a:cs typeface="+mj-cs"/>
              </a:rPr>
              <a:t>sketch can be used here)</a:t>
            </a:r>
            <a:endParaRPr lang="en-US" sz="1399" i="1" u="sng" dirty="0">
              <a:solidFill>
                <a:srgbClr val="000000"/>
              </a:solidFill>
              <a:latin typeface="+mj-lt"/>
              <a:ea typeface="+mj-ea"/>
              <a:cs typeface="+mj-cs"/>
            </a:endParaRPr>
          </a:p>
          <a:p>
            <a:pPr>
              <a:defRPr/>
            </a:pPr>
            <a:endParaRPr lang="en-US" sz="1399" b="1" i="1" u="sng" dirty="0">
              <a:solidFill>
                <a:srgbClr val="000000"/>
              </a:solidFill>
              <a:latin typeface="+mj-lt"/>
              <a:ea typeface="+mj-ea"/>
              <a:cs typeface="+mj-cs"/>
            </a:endParaRPr>
          </a:p>
          <a:p>
            <a:pPr defTabSz="882792">
              <a:defRPr/>
            </a:pPr>
            <a:endParaRPr lang="en-US" sz="1399" b="1" i="1" u="sng" kern="0" dirty="0">
              <a:solidFill>
                <a:srgbClr val="000000"/>
              </a:solidFill>
              <a:latin typeface="+mj-lt"/>
              <a:ea typeface="+mj-ea"/>
              <a:cs typeface="+mj-cs"/>
            </a:endParaRPr>
          </a:p>
        </p:txBody>
      </p:sp>
      <p:sp>
        <p:nvSpPr>
          <p:cNvPr id="17" name="PoljeZBesedilom 16"/>
          <p:cNvSpPr txBox="1"/>
          <p:nvPr>
            <p:custDataLst>
              <p:tags r:id="rId3"/>
            </p:custDataLst>
          </p:nvPr>
        </p:nvSpPr>
        <p:spPr>
          <a:xfrm>
            <a:off x="7151576" y="2877830"/>
            <a:ext cx="2247855" cy="809227"/>
          </a:xfrm>
          <a:prstGeom prst="rect">
            <a:avLst/>
          </a:prstGeom>
          <a:ln/>
        </p:spPr>
        <p:style>
          <a:lnRef idx="1">
            <a:schemeClr val="accent2"/>
          </a:lnRef>
          <a:fillRef idx="2">
            <a:schemeClr val="accent2"/>
          </a:fillRef>
          <a:effectRef idx="1">
            <a:schemeClr val="accent2"/>
          </a:effectRef>
          <a:fontRef idx="minor">
            <a:schemeClr val="dk1"/>
          </a:fontRef>
        </p:style>
        <p:txBody>
          <a:bodyPr wrap="square" lIns="88284" tIns="44142" rIns="88284" bIns="44142" rtlCol="0">
            <a:noAutofit/>
          </a:bodyPr>
          <a:lstStyle/>
          <a:p>
            <a:pPr>
              <a:spcAft>
                <a:spcPts val="579"/>
              </a:spcAft>
            </a:pPr>
            <a:r>
              <a:rPr lang="en-US" sz="799" b="1" i="1" u="sng" dirty="0">
                <a:solidFill>
                  <a:schemeClr val="accent3"/>
                </a:solidFill>
              </a:rPr>
              <a:t>On injection moulding tool concept show:</a:t>
            </a:r>
          </a:p>
          <a:p>
            <a:pPr>
              <a:buFont typeface="Arial" pitchFamily="34" charset="0"/>
              <a:buChar char="•"/>
            </a:pPr>
            <a:r>
              <a:rPr lang="en-US" sz="799" dirty="0"/>
              <a:t> number of cavities;</a:t>
            </a:r>
          </a:p>
          <a:p>
            <a:pPr>
              <a:buFont typeface="Arial" pitchFamily="34" charset="0"/>
              <a:buChar char="•"/>
            </a:pPr>
            <a:r>
              <a:rPr lang="en-US" sz="799" dirty="0"/>
              <a:t> layout of cavity inserts;</a:t>
            </a:r>
          </a:p>
          <a:p>
            <a:pPr>
              <a:buFont typeface="Arial" pitchFamily="34" charset="0"/>
              <a:buChar char="•"/>
            </a:pPr>
            <a:r>
              <a:rPr lang="en-US" sz="799" dirty="0"/>
              <a:t> tool orientation on the moulding machine. </a:t>
            </a:r>
            <a:r>
              <a:rPr lang="sl-SI" sz="799" dirty="0"/>
              <a:t>  </a:t>
            </a:r>
            <a:r>
              <a:rPr lang="en-US" sz="799" dirty="0"/>
              <a:t>Mark upper (Top) side of tool.</a:t>
            </a:r>
          </a:p>
          <a:p>
            <a:endParaRPr lang="en-US" sz="999" dirty="0"/>
          </a:p>
        </p:txBody>
      </p:sp>
      <p:graphicFrame>
        <p:nvGraphicFramePr>
          <p:cNvPr id="18" name="Tabela 17"/>
          <p:cNvGraphicFramePr>
            <a:graphicFrameLocks noGrp="1"/>
          </p:cNvGraphicFramePr>
          <p:nvPr>
            <p:custDataLst>
              <p:tags r:id="rId4"/>
            </p:custDataLst>
          </p:nvPr>
        </p:nvGraphicFramePr>
        <p:xfrm>
          <a:off x="8140633" y="4945856"/>
          <a:ext cx="1258799" cy="959237"/>
        </p:xfrm>
        <a:graphic>
          <a:graphicData uri="http://schemas.openxmlformats.org/drawingml/2006/table">
            <a:tbl>
              <a:tblPr firstRow="1" bandRow="1">
                <a:tableStyleId>{F5AB1C69-6EDB-4FF4-983F-18BD219EF322}</a:tableStyleId>
              </a:tblPr>
              <a:tblGrid>
                <a:gridCol w="1258799">
                  <a:extLst>
                    <a:ext uri="{9D8B030D-6E8A-4147-A177-3AD203B41FA5}">
                      <a16:colId xmlns:a16="http://schemas.microsoft.com/office/drawing/2014/main" val="20000"/>
                    </a:ext>
                  </a:extLst>
                </a:gridCol>
              </a:tblGrid>
              <a:tr h="343564">
                <a:tc>
                  <a:txBody>
                    <a:bodyPr/>
                    <a:lstStyle/>
                    <a:p>
                      <a:pPr algn="ctr"/>
                      <a:r>
                        <a:rPr lang="en-US" sz="900" dirty="0" smtClean="0"/>
                        <a:t>BSH</a:t>
                      </a:r>
                    </a:p>
                    <a:p>
                      <a:pPr algn="ctr"/>
                      <a:r>
                        <a:rPr lang="en-US" sz="900" noProof="0" dirty="0" smtClean="0"/>
                        <a:t>Decision/Comments</a:t>
                      </a:r>
                      <a:endParaRPr lang="en-US" sz="900" i="1" noProof="0" dirty="0">
                        <a:solidFill>
                          <a:schemeClr val="tx1"/>
                        </a:solidFill>
                      </a:endParaRPr>
                    </a:p>
                  </a:txBody>
                  <a:tcPr marL="68922" marR="68922" marT="34753" marB="34753" anchor="ctr"/>
                </a:tc>
                <a:extLst>
                  <a:ext uri="{0D108BD9-81ED-4DB2-BD59-A6C34878D82A}">
                    <a16:rowId xmlns:a16="http://schemas.microsoft.com/office/drawing/2014/main" val="10000"/>
                  </a:ext>
                </a:extLst>
              </a:tr>
              <a:tr h="6154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900" b="1" dirty="0" smtClean="0">
                          <a:solidFill>
                            <a:srgbClr val="00B050"/>
                          </a:solidFill>
                        </a:rPr>
                        <a:t>OK</a:t>
                      </a:r>
                      <a:r>
                        <a:rPr lang="en-US" sz="900" dirty="0" smtClean="0"/>
                        <a:t> / </a:t>
                      </a:r>
                      <a:r>
                        <a:rPr lang="en-US" sz="900" b="1" dirty="0" smtClean="0">
                          <a:solidFill>
                            <a:srgbClr val="FF0000"/>
                          </a:solidFill>
                        </a:rPr>
                        <a:t>NOK</a:t>
                      </a:r>
                    </a:p>
                    <a:p>
                      <a:pPr marL="0" marR="0" indent="0" algn="ctr" defTabSz="914400" rtl="0" eaLnBrk="1" fontAlgn="auto" latinLnBrk="0" hangingPunct="1">
                        <a:lnSpc>
                          <a:spcPct val="100000"/>
                        </a:lnSpc>
                        <a:spcBef>
                          <a:spcPts val="0"/>
                        </a:spcBef>
                        <a:spcAft>
                          <a:spcPts val="0"/>
                        </a:spcAft>
                        <a:buClrTx/>
                        <a:buSzTx/>
                        <a:buFontTx/>
                        <a:buNone/>
                        <a:tabLst/>
                        <a:defRPr/>
                      </a:pPr>
                      <a:r>
                        <a:rPr lang="en-US" sz="900" dirty="0" smtClean="0"/>
                        <a:t>Name,</a:t>
                      </a:r>
                    </a:p>
                    <a:p>
                      <a:pPr marL="0" marR="0" indent="0" algn="ctr" defTabSz="914400" rtl="0" eaLnBrk="1" fontAlgn="auto" latinLnBrk="0" hangingPunct="1">
                        <a:lnSpc>
                          <a:spcPct val="100000"/>
                        </a:lnSpc>
                        <a:spcBef>
                          <a:spcPts val="0"/>
                        </a:spcBef>
                        <a:spcAft>
                          <a:spcPts val="0"/>
                        </a:spcAft>
                        <a:buClrTx/>
                        <a:buSzTx/>
                        <a:buFontTx/>
                        <a:buNone/>
                        <a:tabLst/>
                        <a:defRPr/>
                      </a:pPr>
                      <a:r>
                        <a:rPr lang="en-US" sz="900" dirty="0" smtClean="0"/>
                        <a:t>dd.mm.yy</a:t>
                      </a:r>
                    </a:p>
                  </a:txBody>
                  <a:tcPr marL="68922" marR="68922" marT="34753" marB="34753"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99015076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368300" y="383477"/>
            <a:ext cx="9081070" cy="567659"/>
          </a:xfrm>
        </p:spPr>
        <p:txBody>
          <a:bodyPr>
            <a:noAutofit/>
          </a:bodyPr>
          <a:lstStyle/>
          <a:p>
            <a:pPr algn="l"/>
            <a:r>
              <a:rPr lang="en-GB" sz="3200" noProof="0" dirty="0"/>
              <a:t>Shrinkage after cooling</a:t>
            </a:r>
          </a:p>
        </p:txBody>
      </p:sp>
      <p:graphicFrame>
        <p:nvGraphicFramePr>
          <p:cNvPr id="7" name="Inhaltsplatzhalter 6"/>
          <p:cNvGraphicFramePr>
            <a:graphicFrameLocks noGrp="1"/>
          </p:cNvGraphicFramePr>
          <p:nvPr>
            <p:ph sz="half" idx="2"/>
            <p:extLst>
              <p:ext uri="{D42A27DB-BD31-4B8C-83A1-F6EECF244321}">
                <p14:modId xmlns:p14="http://schemas.microsoft.com/office/powerpoint/2010/main" val="1305445555"/>
              </p:ext>
            </p:extLst>
          </p:nvPr>
        </p:nvGraphicFramePr>
        <p:xfrm>
          <a:off x="391336" y="1239168"/>
          <a:ext cx="8661725" cy="548640"/>
        </p:xfrm>
        <a:graphic>
          <a:graphicData uri="http://schemas.openxmlformats.org/drawingml/2006/table">
            <a:tbl>
              <a:tblPr firstRow="1" bandRow="1">
                <a:tableStyleId>{5C22544A-7EE6-4342-B048-85BDC9FD1C3A}</a:tableStyleId>
              </a:tblPr>
              <a:tblGrid>
                <a:gridCol w="2649322">
                  <a:extLst>
                    <a:ext uri="{9D8B030D-6E8A-4147-A177-3AD203B41FA5}">
                      <a16:colId xmlns:a16="http://schemas.microsoft.com/office/drawing/2014/main" val="1306755108"/>
                    </a:ext>
                  </a:extLst>
                </a:gridCol>
                <a:gridCol w="1681540">
                  <a:extLst>
                    <a:ext uri="{9D8B030D-6E8A-4147-A177-3AD203B41FA5}">
                      <a16:colId xmlns:a16="http://schemas.microsoft.com/office/drawing/2014/main" val="535247953"/>
                    </a:ext>
                  </a:extLst>
                </a:gridCol>
                <a:gridCol w="2854964">
                  <a:extLst>
                    <a:ext uri="{9D8B030D-6E8A-4147-A177-3AD203B41FA5}">
                      <a16:colId xmlns:a16="http://schemas.microsoft.com/office/drawing/2014/main" val="545133083"/>
                    </a:ext>
                  </a:extLst>
                </a:gridCol>
                <a:gridCol w="1475899">
                  <a:extLst>
                    <a:ext uri="{9D8B030D-6E8A-4147-A177-3AD203B41FA5}">
                      <a16:colId xmlns:a16="http://schemas.microsoft.com/office/drawing/2014/main" val="3688285355"/>
                    </a:ext>
                  </a:extLst>
                </a:gridCol>
              </a:tblGrid>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Minimal shrinkage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Cooling time [s]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2918893"/>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dk1"/>
                          </a:solidFill>
                          <a:latin typeface="+mn-lt"/>
                          <a:ea typeface="+mn-ea"/>
                          <a:cs typeface="+mn-cs"/>
                        </a:rPr>
                        <a:t>Maximal shrinkage [%]</a:t>
                      </a:r>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Comment/ Risk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4376108"/>
                  </a:ext>
                </a:extLst>
              </a:tr>
            </a:tbl>
          </a:graphicData>
        </a:graphic>
      </p:graphicFrame>
      <p:sp>
        <p:nvSpPr>
          <p:cNvPr id="8" name="Inhaltsplatzhalter 2"/>
          <p:cNvSpPr>
            <a:spLocks noGrp="1"/>
          </p:cNvSpPr>
          <p:nvPr>
            <p:ph sz="half" idx="1"/>
          </p:nvPr>
        </p:nvSpPr>
        <p:spPr>
          <a:xfrm>
            <a:off x="391335" y="1787808"/>
            <a:ext cx="8661725" cy="4419912"/>
          </a:xfrm>
          <a:ln>
            <a:solidFill>
              <a:schemeClr val="tx1"/>
            </a:solidFill>
          </a:ln>
        </p:spPr>
        <p:txBody>
          <a:bodyPr/>
          <a:lstStyle/>
          <a:p>
            <a:r>
              <a:rPr lang="en-GB" noProof="0" dirty="0"/>
              <a:t>Picture of Shrinkage</a:t>
            </a:r>
          </a:p>
        </p:txBody>
      </p:sp>
      <p:sp>
        <p:nvSpPr>
          <p:cNvPr id="5" name="TextBox 13"/>
          <p:cNvSpPr txBox="1"/>
          <p:nvPr/>
        </p:nvSpPr>
        <p:spPr>
          <a:xfrm>
            <a:off x="355600" y="6375400"/>
            <a:ext cx="5905500" cy="115416"/>
          </a:xfrm>
          <a:prstGeom prst="rect">
            <a:avLst/>
          </a:prstGeom>
          <a:noFill/>
        </p:spPr>
        <p:txBody>
          <a:bodyPr vert="horz" wrap="square" lIns="0" tIns="0" rIns="0" bIns="0" rtlCol="0">
            <a:spAutoFit/>
          </a:bodyPr>
          <a:lstStyle/>
          <a:p>
            <a:pPr>
              <a:lnSpc>
                <a:spcPts val="920"/>
              </a:lnSpc>
            </a:pPr>
            <a:r>
              <a:rPr lang="en-CA" sz="803" spc="300" dirty="0">
                <a:solidFill>
                  <a:srgbClr val="000000"/>
                </a:solidFill>
                <a:latin typeface="Arial"/>
                <a:cs typeface="Arial"/>
              </a:rPr>
              <a:t>BSH Hausgeräte GmbH / Product Division Consumer Products</a:t>
            </a:r>
          </a:p>
        </p:txBody>
      </p:sp>
      <p:sp>
        <p:nvSpPr>
          <p:cNvPr id="6" name="TextBox 14"/>
          <p:cNvSpPr txBox="1"/>
          <p:nvPr/>
        </p:nvSpPr>
        <p:spPr>
          <a:xfrm>
            <a:off x="7518400" y="6375400"/>
            <a:ext cx="1838645" cy="115416"/>
          </a:xfrm>
          <a:prstGeom prst="rect">
            <a:avLst/>
          </a:prstGeom>
          <a:noFill/>
        </p:spPr>
        <p:txBody>
          <a:bodyPr vert="horz" wrap="none" lIns="0" tIns="0" rIns="0" bIns="0" rtlCol="0">
            <a:spAutoFit/>
          </a:bodyPr>
          <a:lstStyle/>
          <a:p>
            <a:pPr>
              <a:lnSpc>
                <a:spcPts val="920"/>
              </a:lnSpc>
            </a:pPr>
            <a:r>
              <a:rPr lang="en-CA" sz="803" dirty="0">
                <a:solidFill>
                  <a:srgbClr val="000000"/>
                </a:solidFill>
                <a:latin typeface="Arial"/>
                <a:cs typeface="Arial"/>
              </a:rPr>
              <a:t>MF Report </a:t>
            </a:r>
            <a:r>
              <a:rPr lang="en-CA" sz="803" dirty="0" smtClean="0">
                <a:solidFill>
                  <a:srgbClr val="000000"/>
                </a:solidFill>
                <a:latin typeface="Arial"/>
                <a:cs typeface="Arial"/>
              </a:rPr>
              <a:t>(Version 08/2021) </a:t>
            </a:r>
            <a:r>
              <a:rPr lang="en-CA" sz="803" dirty="0">
                <a:solidFill>
                  <a:srgbClr val="000000"/>
                </a:solidFill>
                <a:latin typeface="Arial"/>
                <a:cs typeface="Arial"/>
              </a:rPr>
              <a:t>I Page: </a:t>
            </a:r>
            <a:fld id="{DC2CED4D-9EBB-46B0-9FDD-8A76FA4AB74B}" type="slidenum">
              <a:rPr lang="en-CA" sz="803" smtClean="0">
                <a:solidFill>
                  <a:srgbClr val="000000"/>
                </a:solidFill>
                <a:latin typeface="Arial"/>
                <a:cs typeface="Arial"/>
              </a:rPr>
              <a:t>40</a:t>
            </a:fld>
            <a:endParaRPr lang="en-CA" sz="803" dirty="0">
              <a:solidFill>
                <a:srgbClr val="000000"/>
              </a:solidFill>
              <a:latin typeface="Arial"/>
              <a:cs typeface="Arial"/>
            </a:endParaRPr>
          </a:p>
        </p:txBody>
      </p:sp>
      <p:sp>
        <p:nvSpPr>
          <p:cNvPr id="10" name="Textfeld 9"/>
          <p:cNvSpPr txBox="1"/>
          <p:nvPr/>
        </p:nvSpPr>
        <p:spPr>
          <a:xfrm>
            <a:off x="368300" y="926956"/>
            <a:ext cx="5724644" cy="253916"/>
          </a:xfrm>
          <a:prstGeom prst="rect">
            <a:avLst/>
          </a:prstGeom>
          <a:noFill/>
        </p:spPr>
        <p:txBody>
          <a:bodyPr wrap="none" rtlCol="0">
            <a:spAutoFit/>
          </a:bodyPr>
          <a:lstStyle/>
          <a:p>
            <a:r>
              <a:rPr lang="en-US" sz="1050" i="1" dirty="0">
                <a:latin typeface="Arial" panose="020B0604020202020204" pitchFamily="34" charset="0"/>
                <a:cs typeface="Arial" panose="020B0604020202020204" pitchFamily="34" charset="0"/>
              </a:rPr>
              <a:t>Averaged volume shrinkage // Areas with shrinkage of 10 % or more must be clearly marked </a:t>
            </a:r>
          </a:p>
        </p:txBody>
      </p:sp>
    </p:spTree>
    <p:extLst>
      <p:ext uri="{BB962C8B-B14F-4D97-AF65-F5344CB8AC3E}">
        <p14:creationId xmlns:p14="http://schemas.microsoft.com/office/powerpoint/2010/main" val="290374932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368300" y="383477"/>
            <a:ext cx="9081070" cy="567659"/>
          </a:xfrm>
        </p:spPr>
        <p:txBody>
          <a:bodyPr>
            <a:noAutofit/>
          </a:bodyPr>
          <a:lstStyle/>
          <a:p>
            <a:pPr algn="l"/>
            <a:r>
              <a:rPr lang="en-GB" sz="3200" noProof="0" dirty="0"/>
              <a:t>Deformation after cooling (total)</a:t>
            </a:r>
          </a:p>
        </p:txBody>
      </p:sp>
      <p:graphicFrame>
        <p:nvGraphicFramePr>
          <p:cNvPr id="7" name="Inhaltsplatzhalter 6"/>
          <p:cNvGraphicFramePr>
            <a:graphicFrameLocks noGrp="1"/>
          </p:cNvGraphicFramePr>
          <p:nvPr>
            <p:ph sz="half" idx="2"/>
            <p:extLst>
              <p:ext uri="{D42A27DB-BD31-4B8C-83A1-F6EECF244321}">
                <p14:modId xmlns:p14="http://schemas.microsoft.com/office/powerpoint/2010/main" val="1177879183"/>
              </p:ext>
            </p:extLst>
          </p:nvPr>
        </p:nvGraphicFramePr>
        <p:xfrm>
          <a:off x="391335" y="1136288"/>
          <a:ext cx="8661725" cy="822960"/>
        </p:xfrm>
        <a:graphic>
          <a:graphicData uri="http://schemas.openxmlformats.org/drawingml/2006/table">
            <a:tbl>
              <a:tblPr firstRow="1" bandRow="1">
                <a:tableStyleId>{5C22544A-7EE6-4342-B048-85BDC9FD1C3A}</a:tableStyleId>
              </a:tblPr>
              <a:tblGrid>
                <a:gridCol w="2649322">
                  <a:extLst>
                    <a:ext uri="{9D8B030D-6E8A-4147-A177-3AD203B41FA5}">
                      <a16:colId xmlns:a16="http://schemas.microsoft.com/office/drawing/2014/main" val="1306755108"/>
                    </a:ext>
                  </a:extLst>
                </a:gridCol>
                <a:gridCol w="1681540">
                  <a:extLst>
                    <a:ext uri="{9D8B030D-6E8A-4147-A177-3AD203B41FA5}">
                      <a16:colId xmlns:a16="http://schemas.microsoft.com/office/drawing/2014/main" val="535247953"/>
                    </a:ext>
                  </a:extLst>
                </a:gridCol>
                <a:gridCol w="2854964">
                  <a:extLst>
                    <a:ext uri="{9D8B030D-6E8A-4147-A177-3AD203B41FA5}">
                      <a16:colId xmlns:a16="http://schemas.microsoft.com/office/drawing/2014/main" val="545133083"/>
                    </a:ext>
                  </a:extLst>
                </a:gridCol>
                <a:gridCol w="1475899">
                  <a:extLst>
                    <a:ext uri="{9D8B030D-6E8A-4147-A177-3AD203B41FA5}">
                      <a16:colId xmlns:a16="http://schemas.microsoft.com/office/drawing/2014/main" val="3688285355"/>
                    </a:ext>
                  </a:extLst>
                </a:gridCol>
              </a:tblGrid>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Maximal deformation [mm]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Cooling time [s]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2918893"/>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Shrinkage compensation factor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Part</a:t>
                      </a:r>
                      <a:r>
                        <a:rPr lang="en-GB" sz="1200" b="0" kern="1200" baseline="0" noProof="0" dirty="0">
                          <a:solidFill>
                            <a:schemeClr val="dk1"/>
                          </a:solidFill>
                          <a:latin typeface="+mn-lt"/>
                          <a:ea typeface="+mn-ea"/>
                          <a:cs typeface="+mn-cs"/>
                        </a:rPr>
                        <a:t> temperature</a:t>
                      </a:r>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r>
                        <a:rPr lang="en-GB" sz="1200" b="0" kern="1200" noProof="0" dirty="0">
                          <a:solidFill>
                            <a:schemeClr val="dk1"/>
                          </a:solidFill>
                          <a:latin typeface="+mn-lt"/>
                          <a:ea typeface="+mn-ea"/>
                          <a:cs typeface="+mn-cs"/>
                        </a:rPr>
                        <a:t>23 °C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1464376108"/>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Comment / Risk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gridSpan="3">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1094427653"/>
                  </a:ext>
                </a:extLst>
              </a:tr>
            </a:tbl>
          </a:graphicData>
        </a:graphic>
      </p:graphicFrame>
      <p:sp>
        <p:nvSpPr>
          <p:cNvPr id="8" name="Inhaltsplatzhalter 2"/>
          <p:cNvSpPr>
            <a:spLocks noGrp="1"/>
          </p:cNvSpPr>
          <p:nvPr>
            <p:ph sz="half" idx="1"/>
          </p:nvPr>
        </p:nvSpPr>
        <p:spPr>
          <a:xfrm>
            <a:off x="391335" y="1959248"/>
            <a:ext cx="8661725" cy="4248472"/>
          </a:xfrm>
          <a:ln>
            <a:solidFill>
              <a:schemeClr val="tx1"/>
            </a:solidFill>
          </a:ln>
        </p:spPr>
        <p:txBody>
          <a:bodyPr/>
          <a:lstStyle/>
          <a:p>
            <a:r>
              <a:rPr lang="en-GB" noProof="0" dirty="0"/>
              <a:t>Picture of Deformation</a:t>
            </a:r>
          </a:p>
        </p:txBody>
      </p:sp>
      <p:sp>
        <p:nvSpPr>
          <p:cNvPr id="5" name="TextBox 13"/>
          <p:cNvSpPr txBox="1"/>
          <p:nvPr/>
        </p:nvSpPr>
        <p:spPr>
          <a:xfrm>
            <a:off x="355600" y="6375400"/>
            <a:ext cx="5905500" cy="115416"/>
          </a:xfrm>
          <a:prstGeom prst="rect">
            <a:avLst/>
          </a:prstGeom>
          <a:noFill/>
        </p:spPr>
        <p:txBody>
          <a:bodyPr vert="horz" wrap="square" lIns="0" tIns="0" rIns="0" bIns="0" rtlCol="0">
            <a:spAutoFit/>
          </a:bodyPr>
          <a:lstStyle/>
          <a:p>
            <a:pPr>
              <a:lnSpc>
                <a:spcPts val="920"/>
              </a:lnSpc>
            </a:pPr>
            <a:r>
              <a:rPr lang="en-CA" sz="803" spc="300" dirty="0">
                <a:solidFill>
                  <a:srgbClr val="000000"/>
                </a:solidFill>
                <a:latin typeface="Arial"/>
                <a:cs typeface="Arial"/>
              </a:rPr>
              <a:t>BSH Hausgeräte GmbH / Product Division Consumer Products</a:t>
            </a:r>
          </a:p>
        </p:txBody>
      </p:sp>
      <p:sp>
        <p:nvSpPr>
          <p:cNvPr id="6" name="TextBox 14"/>
          <p:cNvSpPr txBox="1"/>
          <p:nvPr/>
        </p:nvSpPr>
        <p:spPr>
          <a:xfrm>
            <a:off x="7518400" y="6375400"/>
            <a:ext cx="1838645" cy="115416"/>
          </a:xfrm>
          <a:prstGeom prst="rect">
            <a:avLst/>
          </a:prstGeom>
          <a:noFill/>
        </p:spPr>
        <p:txBody>
          <a:bodyPr vert="horz" wrap="none" lIns="0" tIns="0" rIns="0" bIns="0" rtlCol="0">
            <a:spAutoFit/>
          </a:bodyPr>
          <a:lstStyle/>
          <a:p>
            <a:pPr>
              <a:lnSpc>
                <a:spcPts val="920"/>
              </a:lnSpc>
            </a:pPr>
            <a:r>
              <a:rPr lang="en-CA" sz="803" dirty="0">
                <a:solidFill>
                  <a:srgbClr val="000000"/>
                </a:solidFill>
                <a:latin typeface="Arial"/>
                <a:cs typeface="Arial"/>
              </a:rPr>
              <a:t>MF Report </a:t>
            </a:r>
            <a:r>
              <a:rPr lang="en-CA" sz="803" dirty="0" smtClean="0">
                <a:solidFill>
                  <a:srgbClr val="000000"/>
                </a:solidFill>
                <a:latin typeface="Arial"/>
                <a:cs typeface="Arial"/>
              </a:rPr>
              <a:t>(Version 08/2021) </a:t>
            </a:r>
            <a:r>
              <a:rPr lang="en-CA" sz="803" dirty="0">
                <a:solidFill>
                  <a:srgbClr val="000000"/>
                </a:solidFill>
                <a:latin typeface="Arial"/>
                <a:cs typeface="Arial"/>
              </a:rPr>
              <a:t>I Page: </a:t>
            </a:r>
            <a:fld id="{DC2CED4D-9EBB-46B0-9FDD-8A76FA4AB74B}" type="slidenum">
              <a:rPr lang="en-CA" sz="803" smtClean="0">
                <a:solidFill>
                  <a:srgbClr val="000000"/>
                </a:solidFill>
                <a:latin typeface="Arial"/>
                <a:cs typeface="Arial"/>
              </a:rPr>
              <a:t>41</a:t>
            </a:fld>
            <a:endParaRPr lang="en-CA" sz="803" dirty="0">
              <a:solidFill>
                <a:srgbClr val="000000"/>
              </a:solidFill>
              <a:latin typeface="Arial"/>
              <a:cs typeface="Arial"/>
            </a:endParaRPr>
          </a:p>
        </p:txBody>
      </p:sp>
      <p:sp>
        <p:nvSpPr>
          <p:cNvPr id="4" name="Textfeld 3"/>
          <p:cNvSpPr txBox="1"/>
          <p:nvPr/>
        </p:nvSpPr>
        <p:spPr>
          <a:xfrm>
            <a:off x="394094" y="907364"/>
            <a:ext cx="5688632" cy="253916"/>
          </a:xfrm>
          <a:prstGeom prst="rect">
            <a:avLst/>
          </a:prstGeom>
          <a:noFill/>
        </p:spPr>
        <p:txBody>
          <a:bodyPr wrap="square" rtlCol="0">
            <a:spAutoFit/>
          </a:bodyPr>
          <a:lstStyle/>
          <a:p>
            <a:r>
              <a:rPr lang="en-GB" sz="1050" i="1" dirty="0"/>
              <a:t>Warpage, cleaned up of shrinkage/ excluded of shrinkage </a:t>
            </a:r>
            <a:r>
              <a:rPr lang="en-GB" sz="1050" i="1" dirty="0">
                <a:sym typeface="Wingdings" panose="05000000000000000000" pitchFamily="2" charset="2"/>
              </a:rPr>
              <a:t> at final part</a:t>
            </a:r>
            <a:endParaRPr lang="en-GB" sz="1050" dirty="0">
              <a:solidFill>
                <a:schemeClr val="dk1"/>
              </a:solidFill>
            </a:endParaRPr>
          </a:p>
        </p:txBody>
      </p:sp>
    </p:spTree>
    <p:extLst>
      <p:ext uri="{BB962C8B-B14F-4D97-AF65-F5344CB8AC3E}">
        <p14:creationId xmlns:p14="http://schemas.microsoft.com/office/powerpoint/2010/main" val="389853047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368300" y="383477"/>
            <a:ext cx="9081070" cy="567659"/>
          </a:xfrm>
        </p:spPr>
        <p:txBody>
          <a:bodyPr>
            <a:noAutofit/>
          </a:bodyPr>
          <a:lstStyle/>
          <a:p>
            <a:pPr algn="l"/>
            <a:r>
              <a:rPr lang="en-GB" sz="3200" noProof="0" dirty="0"/>
              <a:t>X-Deformation after cooling</a:t>
            </a:r>
          </a:p>
        </p:txBody>
      </p:sp>
      <p:sp>
        <p:nvSpPr>
          <p:cNvPr id="8" name="Inhaltsplatzhalter 2"/>
          <p:cNvSpPr>
            <a:spLocks noGrp="1"/>
          </p:cNvSpPr>
          <p:nvPr>
            <p:ph sz="half" idx="1"/>
          </p:nvPr>
        </p:nvSpPr>
        <p:spPr>
          <a:xfrm>
            <a:off x="391335" y="1959248"/>
            <a:ext cx="8661725" cy="4248472"/>
          </a:xfrm>
          <a:ln>
            <a:solidFill>
              <a:schemeClr val="tx1"/>
            </a:solidFill>
          </a:ln>
        </p:spPr>
        <p:txBody>
          <a:bodyPr/>
          <a:lstStyle/>
          <a:p>
            <a:r>
              <a:rPr lang="en-GB" noProof="0" dirty="0"/>
              <a:t>Picture of Deformation with coordinate system</a:t>
            </a:r>
          </a:p>
        </p:txBody>
      </p:sp>
      <p:sp>
        <p:nvSpPr>
          <p:cNvPr id="5" name="TextBox 13"/>
          <p:cNvSpPr txBox="1"/>
          <p:nvPr/>
        </p:nvSpPr>
        <p:spPr>
          <a:xfrm>
            <a:off x="355600" y="6375400"/>
            <a:ext cx="5905500" cy="115416"/>
          </a:xfrm>
          <a:prstGeom prst="rect">
            <a:avLst/>
          </a:prstGeom>
          <a:noFill/>
        </p:spPr>
        <p:txBody>
          <a:bodyPr vert="horz" wrap="square" lIns="0" tIns="0" rIns="0" bIns="0" rtlCol="0">
            <a:spAutoFit/>
          </a:bodyPr>
          <a:lstStyle/>
          <a:p>
            <a:pPr>
              <a:lnSpc>
                <a:spcPts val="920"/>
              </a:lnSpc>
            </a:pPr>
            <a:r>
              <a:rPr lang="en-CA" sz="803" spc="300" dirty="0">
                <a:solidFill>
                  <a:srgbClr val="000000"/>
                </a:solidFill>
                <a:latin typeface="Arial"/>
                <a:cs typeface="Arial"/>
              </a:rPr>
              <a:t>BSH Hausgeräte GmbH / Product Division Consumer Products</a:t>
            </a:r>
          </a:p>
        </p:txBody>
      </p:sp>
      <p:sp>
        <p:nvSpPr>
          <p:cNvPr id="6" name="TextBox 14"/>
          <p:cNvSpPr txBox="1"/>
          <p:nvPr/>
        </p:nvSpPr>
        <p:spPr>
          <a:xfrm>
            <a:off x="7518400" y="6375400"/>
            <a:ext cx="1838645" cy="115416"/>
          </a:xfrm>
          <a:prstGeom prst="rect">
            <a:avLst/>
          </a:prstGeom>
          <a:noFill/>
        </p:spPr>
        <p:txBody>
          <a:bodyPr vert="horz" wrap="none" lIns="0" tIns="0" rIns="0" bIns="0" rtlCol="0">
            <a:spAutoFit/>
          </a:bodyPr>
          <a:lstStyle/>
          <a:p>
            <a:pPr>
              <a:lnSpc>
                <a:spcPts val="920"/>
              </a:lnSpc>
            </a:pPr>
            <a:r>
              <a:rPr lang="en-CA" sz="803" dirty="0">
                <a:solidFill>
                  <a:srgbClr val="000000"/>
                </a:solidFill>
                <a:latin typeface="Arial"/>
                <a:cs typeface="Arial"/>
              </a:rPr>
              <a:t>MF Report </a:t>
            </a:r>
            <a:r>
              <a:rPr lang="en-CA" sz="803" dirty="0" smtClean="0">
                <a:solidFill>
                  <a:srgbClr val="000000"/>
                </a:solidFill>
                <a:latin typeface="Arial"/>
                <a:cs typeface="Arial"/>
              </a:rPr>
              <a:t>(Version 08/2021) </a:t>
            </a:r>
            <a:r>
              <a:rPr lang="en-CA" sz="803" dirty="0">
                <a:solidFill>
                  <a:srgbClr val="000000"/>
                </a:solidFill>
                <a:latin typeface="Arial"/>
                <a:cs typeface="Arial"/>
              </a:rPr>
              <a:t>I Page: </a:t>
            </a:r>
            <a:fld id="{DC2CED4D-9EBB-46B0-9FDD-8A76FA4AB74B}" type="slidenum">
              <a:rPr lang="en-CA" sz="803" smtClean="0">
                <a:solidFill>
                  <a:srgbClr val="000000"/>
                </a:solidFill>
                <a:latin typeface="Arial"/>
                <a:cs typeface="Arial"/>
              </a:rPr>
              <a:t>42</a:t>
            </a:fld>
            <a:endParaRPr lang="en-CA" sz="803" dirty="0">
              <a:solidFill>
                <a:srgbClr val="000000"/>
              </a:solidFill>
              <a:latin typeface="Arial"/>
              <a:cs typeface="Arial"/>
            </a:endParaRPr>
          </a:p>
        </p:txBody>
      </p:sp>
      <p:sp>
        <p:nvSpPr>
          <p:cNvPr id="9" name="Textfeld 8"/>
          <p:cNvSpPr txBox="1"/>
          <p:nvPr/>
        </p:nvSpPr>
        <p:spPr>
          <a:xfrm>
            <a:off x="394094" y="907364"/>
            <a:ext cx="5688632" cy="415498"/>
          </a:xfrm>
          <a:prstGeom prst="rect">
            <a:avLst/>
          </a:prstGeom>
          <a:noFill/>
        </p:spPr>
        <p:txBody>
          <a:bodyPr wrap="square" rtlCol="0">
            <a:spAutoFit/>
          </a:bodyPr>
          <a:lstStyle/>
          <a:p>
            <a:r>
              <a:rPr lang="en-GB" sz="1050" i="1" dirty="0"/>
              <a:t>cleaned up of shrinkage/ excluded of shrinkage </a:t>
            </a:r>
            <a:r>
              <a:rPr lang="en-GB" sz="1050" i="1" dirty="0">
                <a:sym typeface="Wingdings" panose="05000000000000000000" pitchFamily="2" charset="2"/>
              </a:rPr>
              <a:t> at final part</a:t>
            </a:r>
            <a:endParaRPr lang="en-GB" sz="1050" dirty="0">
              <a:solidFill>
                <a:schemeClr val="dk1"/>
              </a:solidFill>
            </a:endParaRPr>
          </a:p>
          <a:p>
            <a:endParaRPr lang="en-US" sz="1050" dirty="0">
              <a:latin typeface="Arial" panose="020B0604020202020204" pitchFamily="34" charset="0"/>
              <a:cs typeface="Arial" panose="020B0604020202020204" pitchFamily="34" charset="0"/>
            </a:endParaRPr>
          </a:p>
        </p:txBody>
      </p:sp>
      <p:graphicFrame>
        <p:nvGraphicFramePr>
          <p:cNvPr id="11" name="Inhaltsplatzhalter 6"/>
          <p:cNvGraphicFramePr>
            <a:graphicFrameLocks noGrp="1"/>
          </p:cNvGraphicFramePr>
          <p:nvPr>
            <p:ph sz="half" idx="2"/>
            <p:extLst>
              <p:ext uri="{D42A27DB-BD31-4B8C-83A1-F6EECF244321}">
                <p14:modId xmlns:p14="http://schemas.microsoft.com/office/powerpoint/2010/main" val="314204381"/>
              </p:ext>
            </p:extLst>
          </p:nvPr>
        </p:nvGraphicFramePr>
        <p:xfrm>
          <a:off x="391335" y="1136288"/>
          <a:ext cx="8661725" cy="822960"/>
        </p:xfrm>
        <a:graphic>
          <a:graphicData uri="http://schemas.openxmlformats.org/drawingml/2006/table">
            <a:tbl>
              <a:tblPr firstRow="1" bandRow="1">
                <a:tableStyleId>{5C22544A-7EE6-4342-B048-85BDC9FD1C3A}</a:tableStyleId>
              </a:tblPr>
              <a:tblGrid>
                <a:gridCol w="2649322">
                  <a:extLst>
                    <a:ext uri="{9D8B030D-6E8A-4147-A177-3AD203B41FA5}">
                      <a16:colId xmlns:a16="http://schemas.microsoft.com/office/drawing/2014/main" val="1306755108"/>
                    </a:ext>
                  </a:extLst>
                </a:gridCol>
                <a:gridCol w="1681540">
                  <a:extLst>
                    <a:ext uri="{9D8B030D-6E8A-4147-A177-3AD203B41FA5}">
                      <a16:colId xmlns:a16="http://schemas.microsoft.com/office/drawing/2014/main" val="535247953"/>
                    </a:ext>
                  </a:extLst>
                </a:gridCol>
                <a:gridCol w="2854964">
                  <a:extLst>
                    <a:ext uri="{9D8B030D-6E8A-4147-A177-3AD203B41FA5}">
                      <a16:colId xmlns:a16="http://schemas.microsoft.com/office/drawing/2014/main" val="545133083"/>
                    </a:ext>
                  </a:extLst>
                </a:gridCol>
                <a:gridCol w="1475899">
                  <a:extLst>
                    <a:ext uri="{9D8B030D-6E8A-4147-A177-3AD203B41FA5}">
                      <a16:colId xmlns:a16="http://schemas.microsoft.com/office/drawing/2014/main" val="3688285355"/>
                    </a:ext>
                  </a:extLst>
                </a:gridCol>
              </a:tblGrid>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Maximal deformation [mm]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Cooling time [s]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2918893"/>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Shrinkage compensation factor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Part</a:t>
                      </a:r>
                      <a:r>
                        <a:rPr lang="en-GB" sz="1200" b="0" kern="1200" baseline="0" noProof="0" dirty="0">
                          <a:solidFill>
                            <a:schemeClr val="dk1"/>
                          </a:solidFill>
                          <a:latin typeface="+mn-lt"/>
                          <a:ea typeface="+mn-ea"/>
                          <a:cs typeface="+mn-cs"/>
                        </a:rPr>
                        <a:t> temperature</a:t>
                      </a:r>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r>
                        <a:rPr lang="en-GB" sz="1200" b="0" kern="1200" noProof="0" dirty="0">
                          <a:solidFill>
                            <a:schemeClr val="dk1"/>
                          </a:solidFill>
                          <a:latin typeface="+mn-lt"/>
                          <a:ea typeface="+mn-ea"/>
                          <a:cs typeface="+mn-cs"/>
                        </a:rPr>
                        <a:t>23 °C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1464376108"/>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Comment / Risk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gridSpan="3">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1094427653"/>
                  </a:ext>
                </a:extLst>
              </a:tr>
            </a:tbl>
          </a:graphicData>
        </a:graphic>
      </p:graphicFrame>
    </p:spTree>
    <p:extLst>
      <p:ext uri="{BB962C8B-B14F-4D97-AF65-F5344CB8AC3E}">
        <p14:creationId xmlns:p14="http://schemas.microsoft.com/office/powerpoint/2010/main" val="189236535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368300" y="383477"/>
            <a:ext cx="9081070" cy="567659"/>
          </a:xfrm>
        </p:spPr>
        <p:txBody>
          <a:bodyPr>
            <a:noAutofit/>
          </a:bodyPr>
          <a:lstStyle/>
          <a:p>
            <a:pPr algn="l"/>
            <a:r>
              <a:rPr lang="en-GB" sz="3200" noProof="0" dirty="0"/>
              <a:t>Y-Deformation after cooling</a:t>
            </a:r>
          </a:p>
        </p:txBody>
      </p:sp>
      <p:sp>
        <p:nvSpPr>
          <p:cNvPr id="8" name="Inhaltsplatzhalter 2"/>
          <p:cNvSpPr>
            <a:spLocks noGrp="1"/>
          </p:cNvSpPr>
          <p:nvPr>
            <p:ph sz="half" idx="1"/>
          </p:nvPr>
        </p:nvSpPr>
        <p:spPr>
          <a:xfrm>
            <a:off x="391335" y="1959248"/>
            <a:ext cx="8661725" cy="4248472"/>
          </a:xfrm>
          <a:ln>
            <a:solidFill>
              <a:schemeClr val="tx1"/>
            </a:solidFill>
          </a:ln>
        </p:spPr>
        <p:txBody>
          <a:bodyPr/>
          <a:lstStyle/>
          <a:p>
            <a:r>
              <a:rPr lang="en-GB" noProof="0" dirty="0"/>
              <a:t>Picture of Deformation with coordinate system</a:t>
            </a:r>
          </a:p>
        </p:txBody>
      </p:sp>
      <p:sp>
        <p:nvSpPr>
          <p:cNvPr id="5" name="TextBox 13"/>
          <p:cNvSpPr txBox="1"/>
          <p:nvPr/>
        </p:nvSpPr>
        <p:spPr>
          <a:xfrm>
            <a:off x="355600" y="6375400"/>
            <a:ext cx="5905500" cy="115416"/>
          </a:xfrm>
          <a:prstGeom prst="rect">
            <a:avLst/>
          </a:prstGeom>
          <a:noFill/>
        </p:spPr>
        <p:txBody>
          <a:bodyPr vert="horz" wrap="square" lIns="0" tIns="0" rIns="0" bIns="0" rtlCol="0">
            <a:spAutoFit/>
          </a:bodyPr>
          <a:lstStyle/>
          <a:p>
            <a:pPr>
              <a:lnSpc>
                <a:spcPts val="920"/>
              </a:lnSpc>
            </a:pPr>
            <a:r>
              <a:rPr lang="en-CA" sz="803" spc="300" dirty="0">
                <a:solidFill>
                  <a:srgbClr val="000000"/>
                </a:solidFill>
                <a:latin typeface="Arial"/>
                <a:cs typeface="Arial"/>
              </a:rPr>
              <a:t>BSH Hausgeräte GmbH / Product Division Consumer Products</a:t>
            </a:r>
          </a:p>
        </p:txBody>
      </p:sp>
      <p:sp>
        <p:nvSpPr>
          <p:cNvPr id="6" name="TextBox 14"/>
          <p:cNvSpPr txBox="1"/>
          <p:nvPr/>
        </p:nvSpPr>
        <p:spPr>
          <a:xfrm>
            <a:off x="7518400" y="6375400"/>
            <a:ext cx="1838645" cy="115416"/>
          </a:xfrm>
          <a:prstGeom prst="rect">
            <a:avLst/>
          </a:prstGeom>
          <a:noFill/>
        </p:spPr>
        <p:txBody>
          <a:bodyPr vert="horz" wrap="none" lIns="0" tIns="0" rIns="0" bIns="0" rtlCol="0">
            <a:spAutoFit/>
          </a:bodyPr>
          <a:lstStyle/>
          <a:p>
            <a:pPr>
              <a:lnSpc>
                <a:spcPts val="920"/>
              </a:lnSpc>
            </a:pPr>
            <a:r>
              <a:rPr lang="en-CA" sz="803" dirty="0">
                <a:solidFill>
                  <a:srgbClr val="000000"/>
                </a:solidFill>
                <a:latin typeface="Arial"/>
                <a:cs typeface="Arial"/>
              </a:rPr>
              <a:t>MF Report </a:t>
            </a:r>
            <a:r>
              <a:rPr lang="en-CA" sz="803" dirty="0" smtClean="0">
                <a:solidFill>
                  <a:srgbClr val="000000"/>
                </a:solidFill>
                <a:latin typeface="Arial"/>
                <a:cs typeface="Arial"/>
              </a:rPr>
              <a:t>(Version 08/2021) </a:t>
            </a:r>
            <a:r>
              <a:rPr lang="en-CA" sz="803" dirty="0">
                <a:solidFill>
                  <a:srgbClr val="000000"/>
                </a:solidFill>
                <a:latin typeface="Arial"/>
                <a:cs typeface="Arial"/>
              </a:rPr>
              <a:t>I Page: </a:t>
            </a:r>
            <a:fld id="{DC2CED4D-9EBB-46B0-9FDD-8A76FA4AB74B}" type="slidenum">
              <a:rPr lang="en-CA" sz="803" smtClean="0">
                <a:solidFill>
                  <a:srgbClr val="000000"/>
                </a:solidFill>
                <a:latin typeface="Arial"/>
                <a:cs typeface="Arial"/>
              </a:rPr>
              <a:t>43</a:t>
            </a:fld>
            <a:endParaRPr lang="en-CA" sz="803" dirty="0">
              <a:solidFill>
                <a:srgbClr val="000000"/>
              </a:solidFill>
              <a:latin typeface="Arial"/>
              <a:cs typeface="Arial"/>
            </a:endParaRPr>
          </a:p>
        </p:txBody>
      </p:sp>
      <p:sp>
        <p:nvSpPr>
          <p:cNvPr id="9" name="Textfeld 8"/>
          <p:cNvSpPr txBox="1"/>
          <p:nvPr/>
        </p:nvSpPr>
        <p:spPr>
          <a:xfrm>
            <a:off x="394094" y="907364"/>
            <a:ext cx="5688632" cy="415498"/>
          </a:xfrm>
          <a:prstGeom prst="rect">
            <a:avLst/>
          </a:prstGeom>
          <a:noFill/>
        </p:spPr>
        <p:txBody>
          <a:bodyPr wrap="square" rtlCol="0">
            <a:spAutoFit/>
          </a:bodyPr>
          <a:lstStyle/>
          <a:p>
            <a:r>
              <a:rPr lang="en-GB" sz="1050" i="1" dirty="0"/>
              <a:t>cleaned up of shrinkage/ excluded of shrinkage </a:t>
            </a:r>
            <a:r>
              <a:rPr lang="en-GB" sz="1050" i="1" dirty="0">
                <a:sym typeface="Wingdings" panose="05000000000000000000" pitchFamily="2" charset="2"/>
              </a:rPr>
              <a:t> at final part</a:t>
            </a:r>
            <a:endParaRPr lang="en-GB" sz="1050" dirty="0">
              <a:solidFill>
                <a:schemeClr val="dk1"/>
              </a:solidFill>
            </a:endParaRPr>
          </a:p>
          <a:p>
            <a:endParaRPr lang="en-US" sz="1050" dirty="0">
              <a:latin typeface="Arial" panose="020B0604020202020204" pitchFamily="34" charset="0"/>
              <a:cs typeface="Arial" panose="020B0604020202020204" pitchFamily="34" charset="0"/>
            </a:endParaRPr>
          </a:p>
        </p:txBody>
      </p:sp>
      <p:graphicFrame>
        <p:nvGraphicFramePr>
          <p:cNvPr id="11" name="Inhaltsplatzhalter 6"/>
          <p:cNvGraphicFramePr>
            <a:graphicFrameLocks noGrp="1"/>
          </p:cNvGraphicFramePr>
          <p:nvPr>
            <p:ph sz="half" idx="2"/>
            <p:extLst>
              <p:ext uri="{D42A27DB-BD31-4B8C-83A1-F6EECF244321}">
                <p14:modId xmlns:p14="http://schemas.microsoft.com/office/powerpoint/2010/main" val="2756963328"/>
              </p:ext>
            </p:extLst>
          </p:nvPr>
        </p:nvGraphicFramePr>
        <p:xfrm>
          <a:off x="391335" y="1136288"/>
          <a:ext cx="8661725" cy="822960"/>
        </p:xfrm>
        <a:graphic>
          <a:graphicData uri="http://schemas.openxmlformats.org/drawingml/2006/table">
            <a:tbl>
              <a:tblPr firstRow="1" bandRow="1">
                <a:tableStyleId>{5C22544A-7EE6-4342-B048-85BDC9FD1C3A}</a:tableStyleId>
              </a:tblPr>
              <a:tblGrid>
                <a:gridCol w="2649322">
                  <a:extLst>
                    <a:ext uri="{9D8B030D-6E8A-4147-A177-3AD203B41FA5}">
                      <a16:colId xmlns:a16="http://schemas.microsoft.com/office/drawing/2014/main" val="1306755108"/>
                    </a:ext>
                  </a:extLst>
                </a:gridCol>
                <a:gridCol w="1681540">
                  <a:extLst>
                    <a:ext uri="{9D8B030D-6E8A-4147-A177-3AD203B41FA5}">
                      <a16:colId xmlns:a16="http://schemas.microsoft.com/office/drawing/2014/main" val="535247953"/>
                    </a:ext>
                  </a:extLst>
                </a:gridCol>
                <a:gridCol w="2854964">
                  <a:extLst>
                    <a:ext uri="{9D8B030D-6E8A-4147-A177-3AD203B41FA5}">
                      <a16:colId xmlns:a16="http://schemas.microsoft.com/office/drawing/2014/main" val="545133083"/>
                    </a:ext>
                  </a:extLst>
                </a:gridCol>
                <a:gridCol w="1475899">
                  <a:extLst>
                    <a:ext uri="{9D8B030D-6E8A-4147-A177-3AD203B41FA5}">
                      <a16:colId xmlns:a16="http://schemas.microsoft.com/office/drawing/2014/main" val="3688285355"/>
                    </a:ext>
                  </a:extLst>
                </a:gridCol>
              </a:tblGrid>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Maximal deformation [mm]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Cooling time [s]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2918893"/>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Shrinkage compensation factor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Part</a:t>
                      </a:r>
                      <a:r>
                        <a:rPr lang="en-GB" sz="1200" b="0" kern="1200" baseline="0" noProof="0" dirty="0">
                          <a:solidFill>
                            <a:schemeClr val="dk1"/>
                          </a:solidFill>
                          <a:latin typeface="+mn-lt"/>
                          <a:ea typeface="+mn-ea"/>
                          <a:cs typeface="+mn-cs"/>
                        </a:rPr>
                        <a:t> temperature</a:t>
                      </a:r>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r>
                        <a:rPr lang="en-GB" sz="1200" b="0" kern="1200" noProof="0" dirty="0">
                          <a:solidFill>
                            <a:schemeClr val="dk1"/>
                          </a:solidFill>
                          <a:latin typeface="+mn-lt"/>
                          <a:ea typeface="+mn-ea"/>
                          <a:cs typeface="+mn-cs"/>
                        </a:rPr>
                        <a:t>23 °C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1464376108"/>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Comment / Risk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gridSpan="3">
                  <a:txBody>
                    <a:bodyPr/>
                    <a:lstStyle/>
                    <a:p>
                      <a:pPr marL="0" algn="l" defTabSz="914400" rtl="0" eaLnBrk="1" latinLnBrk="0" hangingPunct="1"/>
                      <a:endParaRPr lang="en-GB" sz="1200" b="0" kern="1200" noProof="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1094427653"/>
                  </a:ext>
                </a:extLst>
              </a:tr>
            </a:tbl>
          </a:graphicData>
        </a:graphic>
      </p:graphicFrame>
    </p:spTree>
    <p:extLst>
      <p:ext uri="{BB962C8B-B14F-4D97-AF65-F5344CB8AC3E}">
        <p14:creationId xmlns:p14="http://schemas.microsoft.com/office/powerpoint/2010/main" val="78118572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368300" y="383477"/>
            <a:ext cx="9081070" cy="567659"/>
          </a:xfrm>
        </p:spPr>
        <p:txBody>
          <a:bodyPr>
            <a:noAutofit/>
          </a:bodyPr>
          <a:lstStyle/>
          <a:p>
            <a:pPr algn="l"/>
            <a:r>
              <a:rPr lang="en-GB" sz="3200" noProof="0" dirty="0"/>
              <a:t>Z-Deformation after cooling</a:t>
            </a:r>
          </a:p>
        </p:txBody>
      </p:sp>
      <p:sp>
        <p:nvSpPr>
          <p:cNvPr id="8" name="Inhaltsplatzhalter 2"/>
          <p:cNvSpPr>
            <a:spLocks noGrp="1"/>
          </p:cNvSpPr>
          <p:nvPr>
            <p:ph sz="half" idx="1"/>
          </p:nvPr>
        </p:nvSpPr>
        <p:spPr>
          <a:xfrm>
            <a:off x="391335" y="1959248"/>
            <a:ext cx="8661725" cy="4248472"/>
          </a:xfrm>
          <a:ln>
            <a:solidFill>
              <a:schemeClr val="tx1"/>
            </a:solidFill>
          </a:ln>
        </p:spPr>
        <p:txBody>
          <a:bodyPr/>
          <a:lstStyle/>
          <a:p>
            <a:r>
              <a:rPr lang="en-GB" noProof="0" dirty="0"/>
              <a:t>Picture of Deformation with coordinate system</a:t>
            </a:r>
          </a:p>
        </p:txBody>
      </p:sp>
      <p:sp>
        <p:nvSpPr>
          <p:cNvPr id="5" name="TextBox 13"/>
          <p:cNvSpPr txBox="1"/>
          <p:nvPr/>
        </p:nvSpPr>
        <p:spPr>
          <a:xfrm>
            <a:off x="355600" y="6375400"/>
            <a:ext cx="5905500" cy="115416"/>
          </a:xfrm>
          <a:prstGeom prst="rect">
            <a:avLst/>
          </a:prstGeom>
          <a:noFill/>
        </p:spPr>
        <p:txBody>
          <a:bodyPr vert="horz" wrap="square" lIns="0" tIns="0" rIns="0" bIns="0" rtlCol="0">
            <a:spAutoFit/>
          </a:bodyPr>
          <a:lstStyle/>
          <a:p>
            <a:pPr>
              <a:lnSpc>
                <a:spcPts val="920"/>
              </a:lnSpc>
            </a:pPr>
            <a:r>
              <a:rPr lang="en-CA" sz="803" spc="300" dirty="0">
                <a:solidFill>
                  <a:srgbClr val="000000"/>
                </a:solidFill>
                <a:latin typeface="Arial"/>
                <a:cs typeface="Arial"/>
              </a:rPr>
              <a:t>BSH Hausgeräte GmbH / Product Division Consumer Products</a:t>
            </a:r>
          </a:p>
        </p:txBody>
      </p:sp>
      <p:sp>
        <p:nvSpPr>
          <p:cNvPr id="6" name="TextBox 14"/>
          <p:cNvSpPr txBox="1"/>
          <p:nvPr/>
        </p:nvSpPr>
        <p:spPr>
          <a:xfrm>
            <a:off x="7518400" y="6375400"/>
            <a:ext cx="1838645" cy="115416"/>
          </a:xfrm>
          <a:prstGeom prst="rect">
            <a:avLst/>
          </a:prstGeom>
          <a:noFill/>
        </p:spPr>
        <p:txBody>
          <a:bodyPr vert="horz" wrap="none" lIns="0" tIns="0" rIns="0" bIns="0" rtlCol="0">
            <a:spAutoFit/>
          </a:bodyPr>
          <a:lstStyle/>
          <a:p>
            <a:pPr>
              <a:lnSpc>
                <a:spcPts val="920"/>
              </a:lnSpc>
            </a:pPr>
            <a:r>
              <a:rPr lang="en-CA" sz="803" dirty="0">
                <a:solidFill>
                  <a:srgbClr val="000000"/>
                </a:solidFill>
                <a:latin typeface="Arial"/>
                <a:cs typeface="Arial"/>
              </a:rPr>
              <a:t>MF Report </a:t>
            </a:r>
            <a:r>
              <a:rPr lang="en-CA" sz="803" dirty="0" smtClean="0">
                <a:solidFill>
                  <a:srgbClr val="000000"/>
                </a:solidFill>
                <a:latin typeface="Arial"/>
                <a:cs typeface="Arial"/>
              </a:rPr>
              <a:t>(Version 08/2021) </a:t>
            </a:r>
            <a:r>
              <a:rPr lang="en-CA" sz="803" dirty="0">
                <a:solidFill>
                  <a:srgbClr val="000000"/>
                </a:solidFill>
                <a:latin typeface="Arial"/>
                <a:cs typeface="Arial"/>
              </a:rPr>
              <a:t>I Page: </a:t>
            </a:r>
            <a:fld id="{DC2CED4D-9EBB-46B0-9FDD-8A76FA4AB74B}" type="slidenum">
              <a:rPr lang="en-CA" sz="803" smtClean="0">
                <a:solidFill>
                  <a:srgbClr val="000000"/>
                </a:solidFill>
                <a:latin typeface="Arial"/>
                <a:cs typeface="Arial"/>
              </a:rPr>
              <a:t>44</a:t>
            </a:fld>
            <a:endParaRPr lang="en-CA" sz="803" dirty="0">
              <a:solidFill>
                <a:srgbClr val="000000"/>
              </a:solidFill>
              <a:latin typeface="Arial"/>
              <a:cs typeface="Arial"/>
            </a:endParaRPr>
          </a:p>
        </p:txBody>
      </p:sp>
      <p:sp>
        <p:nvSpPr>
          <p:cNvPr id="9" name="Textfeld 8"/>
          <p:cNvSpPr txBox="1"/>
          <p:nvPr/>
        </p:nvSpPr>
        <p:spPr>
          <a:xfrm>
            <a:off x="394094" y="907364"/>
            <a:ext cx="5688632" cy="415498"/>
          </a:xfrm>
          <a:prstGeom prst="rect">
            <a:avLst/>
          </a:prstGeom>
          <a:noFill/>
        </p:spPr>
        <p:txBody>
          <a:bodyPr wrap="square" rtlCol="0">
            <a:spAutoFit/>
          </a:bodyPr>
          <a:lstStyle/>
          <a:p>
            <a:r>
              <a:rPr lang="en-GB" sz="1050" i="1" dirty="0"/>
              <a:t>cleaned up of shrinkage/ excluded of shrinkage </a:t>
            </a:r>
            <a:r>
              <a:rPr lang="en-GB" sz="1050" i="1" dirty="0">
                <a:sym typeface="Wingdings" panose="05000000000000000000" pitchFamily="2" charset="2"/>
              </a:rPr>
              <a:t> at final part</a:t>
            </a:r>
            <a:endParaRPr lang="en-GB" sz="1050" dirty="0">
              <a:solidFill>
                <a:schemeClr val="dk1"/>
              </a:solidFill>
            </a:endParaRPr>
          </a:p>
          <a:p>
            <a:endParaRPr lang="en-US" sz="1050" dirty="0">
              <a:latin typeface="Arial" panose="020B0604020202020204" pitchFamily="34" charset="0"/>
              <a:cs typeface="Arial" panose="020B0604020202020204" pitchFamily="34" charset="0"/>
            </a:endParaRPr>
          </a:p>
        </p:txBody>
      </p:sp>
      <p:graphicFrame>
        <p:nvGraphicFramePr>
          <p:cNvPr id="11" name="Inhaltsplatzhalter 6"/>
          <p:cNvGraphicFramePr>
            <a:graphicFrameLocks noGrp="1"/>
          </p:cNvGraphicFramePr>
          <p:nvPr>
            <p:ph sz="half" idx="2"/>
            <p:extLst>
              <p:ext uri="{D42A27DB-BD31-4B8C-83A1-F6EECF244321}">
                <p14:modId xmlns:p14="http://schemas.microsoft.com/office/powerpoint/2010/main" val="2900075262"/>
              </p:ext>
            </p:extLst>
          </p:nvPr>
        </p:nvGraphicFramePr>
        <p:xfrm>
          <a:off x="391335" y="1136288"/>
          <a:ext cx="8661725" cy="822960"/>
        </p:xfrm>
        <a:graphic>
          <a:graphicData uri="http://schemas.openxmlformats.org/drawingml/2006/table">
            <a:tbl>
              <a:tblPr firstRow="1" bandRow="1">
                <a:tableStyleId>{5C22544A-7EE6-4342-B048-85BDC9FD1C3A}</a:tableStyleId>
              </a:tblPr>
              <a:tblGrid>
                <a:gridCol w="2649322">
                  <a:extLst>
                    <a:ext uri="{9D8B030D-6E8A-4147-A177-3AD203B41FA5}">
                      <a16:colId xmlns:a16="http://schemas.microsoft.com/office/drawing/2014/main" val="1306755108"/>
                    </a:ext>
                  </a:extLst>
                </a:gridCol>
                <a:gridCol w="1681540">
                  <a:extLst>
                    <a:ext uri="{9D8B030D-6E8A-4147-A177-3AD203B41FA5}">
                      <a16:colId xmlns:a16="http://schemas.microsoft.com/office/drawing/2014/main" val="535247953"/>
                    </a:ext>
                  </a:extLst>
                </a:gridCol>
                <a:gridCol w="2854964">
                  <a:extLst>
                    <a:ext uri="{9D8B030D-6E8A-4147-A177-3AD203B41FA5}">
                      <a16:colId xmlns:a16="http://schemas.microsoft.com/office/drawing/2014/main" val="545133083"/>
                    </a:ext>
                  </a:extLst>
                </a:gridCol>
                <a:gridCol w="1475899">
                  <a:extLst>
                    <a:ext uri="{9D8B030D-6E8A-4147-A177-3AD203B41FA5}">
                      <a16:colId xmlns:a16="http://schemas.microsoft.com/office/drawing/2014/main" val="3688285355"/>
                    </a:ext>
                  </a:extLst>
                </a:gridCol>
              </a:tblGrid>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Maximal deformation [mm]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Cooling time [s]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2918893"/>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Shrinkage compensation factor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Part</a:t>
                      </a:r>
                      <a:r>
                        <a:rPr lang="en-GB" sz="1200" b="0" kern="1200" baseline="0" noProof="0" dirty="0">
                          <a:solidFill>
                            <a:schemeClr val="dk1"/>
                          </a:solidFill>
                          <a:latin typeface="+mn-lt"/>
                          <a:ea typeface="+mn-ea"/>
                          <a:cs typeface="+mn-cs"/>
                        </a:rPr>
                        <a:t> temperature</a:t>
                      </a:r>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r>
                        <a:rPr lang="en-GB" sz="1200" b="0" kern="1200" noProof="0" dirty="0">
                          <a:solidFill>
                            <a:schemeClr val="dk1"/>
                          </a:solidFill>
                          <a:latin typeface="+mn-lt"/>
                          <a:ea typeface="+mn-ea"/>
                          <a:cs typeface="+mn-cs"/>
                        </a:rPr>
                        <a:t>23 °C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1464376108"/>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Comment / Risk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gridSpan="3">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1094427653"/>
                  </a:ext>
                </a:extLst>
              </a:tr>
            </a:tbl>
          </a:graphicData>
        </a:graphic>
      </p:graphicFrame>
    </p:spTree>
    <p:extLst>
      <p:ext uri="{BB962C8B-B14F-4D97-AF65-F5344CB8AC3E}">
        <p14:creationId xmlns:p14="http://schemas.microsoft.com/office/powerpoint/2010/main" val="243868634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fik 6"/>
          <p:cNvPicPr>
            <a:picLocks noChangeAspect="1"/>
          </p:cNvPicPr>
          <p:nvPr/>
        </p:nvPicPr>
        <p:blipFill>
          <a:blip r:embed="rId2"/>
          <a:stretch>
            <a:fillRect/>
          </a:stretch>
        </p:blipFill>
        <p:spPr>
          <a:xfrm>
            <a:off x="1587" y="7937"/>
            <a:ext cx="9534525" cy="6638925"/>
          </a:xfrm>
          <a:prstGeom prst="rect">
            <a:avLst/>
          </a:prstGeom>
        </p:spPr>
      </p:pic>
      <p:sp>
        <p:nvSpPr>
          <p:cNvPr id="8" name="TextBox 13"/>
          <p:cNvSpPr txBox="1"/>
          <p:nvPr/>
        </p:nvSpPr>
        <p:spPr>
          <a:xfrm>
            <a:off x="355600" y="6375400"/>
            <a:ext cx="5905500" cy="115416"/>
          </a:xfrm>
          <a:prstGeom prst="rect">
            <a:avLst/>
          </a:prstGeom>
          <a:noFill/>
        </p:spPr>
        <p:txBody>
          <a:bodyPr vert="horz" wrap="square" lIns="0" tIns="0" rIns="0" bIns="0" rtlCol="0">
            <a:spAutoFit/>
          </a:bodyPr>
          <a:lstStyle/>
          <a:p>
            <a:pPr>
              <a:lnSpc>
                <a:spcPts val="920"/>
              </a:lnSpc>
            </a:pPr>
            <a:r>
              <a:rPr lang="en-CA" sz="803" spc="300" dirty="0">
                <a:solidFill>
                  <a:srgbClr val="000000"/>
                </a:solidFill>
                <a:latin typeface="Arial"/>
                <a:cs typeface="Arial"/>
              </a:rPr>
              <a:t>BSH Hausgeräte GmbH / Product Division Consumer Products</a:t>
            </a:r>
          </a:p>
        </p:txBody>
      </p:sp>
      <p:sp>
        <p:nvSpPr>
          <p:cNvPr id="9" name="TextBox 14"/>
          <p:cNvSpPr txBox="1"/>
          <p:nvPr/>
        </p:nvSpPr>
        <p:spPr>
          <a:xfrm>
            <a:off x="7518400" y="6375400"/>
            <a:ext cx="1838645" cy="115416"/>
          </a:xfrm>
          <a:prstGeom prst="rect">
            <a:avLst/>
          </a:prstGeom>
          <a:noFill/>
        </p:spPr>
        <p:txBody>
          <a:bodyPr vert="horz" wrap="none" lIns="0" tIns="0" rIns="0" bIns="0" rtlCol="0">
            <a:spAutoFit/>
          </a:bodyPr>
          <a:lstStyle/>
          <a:p>
            <a:pPr>
              <a:lnSpc>
                <a:spcPts val="920"/>
              </a:lnSpc>
            </a:pPr>
            <a:r>
              <a:rPr lang="en-CA" sz="803" dirty="0">
                <a:solidFill>
                  <a:srgbClr val="000000"/>
                </a:solidFill>
                <a:latin typeface="Arial"/>
                <a:cs typeface="Arial"/>
              </a:rPr>
              <a:t>MF Report </a:t>
            </a:r>
            <a:r>
              <a:rPr lang="en-CA" sz="803" dirty="0" smtClean="0">
                <a:solidFill>
                  <a:srgbClr val="000000"/>
                </a:solidFill>
                <a:latin typeface="Arial"/>
                <a:cs typeface="Arial"/>
              </a:rPr>
              <a:t>(Version 08/2021) </a:t>
            </a:r>
            <a:r>
              <a:rPr lang="en-CA" sz="803" dirty="0">
                <a:solidFill>
                  <a:srgbClr val="000000"/>
                </a:solidFill>
                <a:latin typeface="Arial"/>
                <a:cs typeface="Arial"/>
              </a:rPr>
              <a:t>I Page: </a:t>
            </a:r>
            <a:fld id="{DC2CED4D-9EBB-46B0-9FDD-8A76FA4AB74B}" type="slidenum">
              <a:rPr lang="en-CA" sz="803" smtClean="0">
                <a:solidFill>
                  <a:srgbClr val="000000"/>
                </a:solidFill>
                <a:latin typeface="Arial"/>
                <a:cs typeface="Arial"/>
              </a:rPr>
              <a:t>45</a:t>
            </a:fld>
            <a:endParaRPr lang="en-CA" sz="803" dirty="0">
              <a:solidFill>
                <a:srgbClr val="000000"/>
              </a:solidFill>
              <a:latin typeface="Arial"/>
              <a:cs typeface="Arial"/>
            </a:endParaRPr>
          </a:p>
        </p:txBody>
      </p:sp>
      <p:sp>
        <p:nvSpPr>
          <p:cNvPr id="11" name="TextBox 2"/>
          <p:cNvSpPr txBox="1"/>
          <p:nvPr/>
        </p:nvSpPr>
        <p:spPr>
          <a:xfrm>
            <a:off x="352150" y="1671216"/>
            <a:ext cx="3915687" cy="1538883"/>
          </a:xfrm>
          <a:prstGeom prst="rect">
            <a:avLst/>
          </a:prstGeom>
          <a:noFill/>
        </p:spPr>
        <p:txBody>
          <a:bodyPr vert="horz" wrap="none" lIns="0" tIns="0" rIns="0" bIns="0" rtlCol="0">
            <a:spAutoFit/>
          </a:bodyPr>
          <a:lstStyle/>
          <a:p>
            <a:pPr>
              <a:lnSpc>
                <a:spcPts val="2990"/>
              </a:lnSpc>
            </a:pPr>
            <a:r>
              <a:rPr lang="en-CA" sz="2800" b="1" dirty="0">
                <a:solidFill>
                  <a:srgbClr val="000000"/>
                </a:solidFill>
                <a:latin typeface="Arial Bold"/>
                <a:cs typeface="Arial Bold"/>
              </a:rPr>
              <a:t>Simulation Results</a:t>
            </a:r>
          </a:p>
          <a:p>
            <a:pPr>
              <a:lnSpc>
                <a:spcPts val="2990"/>
              </a:lnSpc>
            </a:pPr>
            <a:endParaRPr lang="en-CA" sz="2400" dirty="0">
              <a:solidFill>
                <a:srgbClr val="000000"/>
              </a:solidFill>
              <a:latin typeface="Arial Bold"/>
              <a:cs typeface="Arial Bold"/>
            </a:endParaRPr>
          </a:p>
          <a:p>
            <a:pPr>
              <a:lnSpc>
                <a:spcPts val="2990"/>
              </a:lnSpc>
            </a:pPr>
            <a:r>
              <a:rPr lang="en-US" sz="2400" dirty="0">
                <a:solidFill>
                  <a:srgbClr val="000000"/>
                </a:solidFill>
                <a:latin typeface="Arial Bold"/>
                <a:cs typeface="Arial Bold"/>
              </a:rPr>
              <a:t>Step C (Status: “Tool Order”)</a:t>
            </a:r>
          </a:p>
          <a:p>
            <a:pPr>
              <a:lnSpc>
                <a:spcPts val="2990"/>
              </a:lnSpc>
            </a:pPr>
            <a:endParaRPr lang="en-CA" sz="2604" i="1" dirty="0">
              <a:solidFill>
                <a:srgbClr val="000000"/>
              </a:solidFill>
            </a:endParaRPr>
          </a:p>
        </p:txBody>
      </p:sp>
    </p:spTree>
    <p:extLst>
      <p:ext uri="{BB962C8B-B14F-4D97-AF65-F5344CB8AC3E}">
        <p14:creationId xmlns:p14="http://schemas.microsoft.com/office/powerpoint/2010/main" val="373955918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368300" y="383477"/>
            <a:ext cx="9081070" cy="567659"/>
          </a:xfrm>
        </p:spPr>
        <p:txBody>
          <a:bodyPr>
            <a:noAutofit/>
          </a:bodyPr>
          <a:lstStyle/>
          <a:p>
            <a:pPr algn="l"/>
            <a:r>
              <a:rPr lang="en-GB" sz="3200" noProof="0" dirty="0"/>
              <a:t>Pressure Distribution at switchover point</a:t>
            </a:r>
          </a:p>
        </p:txBody>
      </p:sp>
      <p:graphicFrame>
        <p:nvGraphicFramePr>
          <p:cNvPr id="7" name="Inhaltsplatzhalter 6"/>
          <p:cNvGraphicFramePr>
            <a:graphicFrameLocks noGrp="1"/>
          </p:cNvGraphicFramePr>
          <p:nvPr>
            <p:ph sz="half" idx="2"/>
            <p:extLst>
              <p:ext uri="{D42A27DB-BD31-4B8C-83A1-F6EECF244321}">
                <p14:modId xmlns:p14="http://schemas.microsoft.com/office/powerpoint/2010/main" val="30296790"/>
              </p:ext>
            </p:extLst>
          </p:nvPr>
        </p:nvGraphicFramePr>
        <p:xfrm>
          <a:off x="391336" y="1239168"/>
          <a:ext cx="8661728" cy="548640"/>
        </p:xfrm>
        <a:graphic>
          <a:graphicData uri="http://schemas.openxmlformats.org/drawingml/2006/table">
            <a:tbl>
              <a:tblPr firstRow="1" bandRow="1">
                <a:tableStyleId>{5C22544A-7EE6-4342-B048-85BDC9FD1C3A}</a:tableStyleId>
              </a:tblPr>
              <a:tblGrid>
                <a:gridCol w="2165432">
                  <a:extLst>
                    <a:ext uri="{9D8B030D-6E8A-4147-A177-3AD203B41FA5}">
                      <a16:colId xmlns:a16="http://schemas.microsoft.com/office/drawing/2014/main" val="1306755108"/>
                    </a:ext>
                  </a:extLst>
                </a:gridCol>
                <a:gridCol w="843930">
                  <a:extLst>
                    <a:ext uri="{9D8B030D-6E8A-4147-A177-3AD203B41FA5}">
                      <a16:colId xmlns:a16="http://schemas.microsoft.com/office/drawing/2014/main" val="112442248"/>
                    </a:ext>
                  </a:extLst>
                </a:gridCol>
                <a:gridCol w="2952328">
                  <a:extLst>
                    <a:ext uri="{9D8B030D-6E8A-4147-A177-3AD203B41FA5}">
                      <a16:colId xmlns:a16="http://schemas.microsoft.com/office/drawing/2014/main" val="535247953"/>
                    </a:ext>
                  </a:extLst>
                </a:gridCol>
                <a:gridCol w="2700038">
                  <a:extLst>
                    <a:ext uri="{9D8B030D-6E8A-4147-A177-3AD203B41FA5}">
                      <a16:colId xmlns:a16="http://schemas.microsoft.com/office/drawing/2014/main" val="2640204638"/>
                    </a:ext>
                  </a:extLst>
                </a:gridCol>
              </a:tblGrid>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switchover point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Range of</a:t>
                      </a:r>
                      <a:r>
                        <a:rPr lang="en-GB" sz="1200" b="0" kern="1200" baseline="0" noProof="0" dirty="0">
                          <a:solidFill>
                            <a:schemeClr val="dk1"/>
                          </a:solidFill>
                          <a:latin typeface="+mn-lt"/>
                          <a:ea typeface="+mn-ea"/>
                          <a:cs typeface="+mn-cs"/>
                        </a:rPr>
                        <a:t> pressure at </a:t>
                      </a:r>
                      <a:r>
                        <a:rPr lang="en-GB" sz="1200" b="0" kern="1200" noProof="0" dirty="0">
                          <a:solidFill>
                            <a:schemeClr val="dk1"/>
                          </a:solidFill>
                          <a:latin typeface="+mn-lt"/>
                          <a:ea typeface="+mn-ea"/>
                          <a:cs typeface="+mn-cs"/>
                        </a:rPr>
                        <a:t>switchover point [bar]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2918893"/>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Comment / Risk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40979576"/>
                  </a:ext>
                </a:extLst>
              </a:tr>
            </a:tbl>
          </a:graphicData>
        </a:graphic>
      </p:graphicFrame>
      <p:sp>
        <p:nvSpPr>
          <p:cNvPr id="8" name="Inhaltsplatzhalter 2"/>
          <p:cNvSpPr>
            <a:spLocks noGrp="1"/>
          </p:cNvSpPr>
          <p:nvPr>
            <p:ph sz="half" idx="1"/>
          </p:nvPr>
        </p:nvSpPr>
        <p:spPr>
          <a:xfrm>
            <a:off x="391335" y="1787808"/>
            <a:ext cx="8661725" cy="4419912"/>
          </a:xfrm>
          <a:ln>
            <a:solidFill>
              <a:schemeClr val="tx1"/>
            </a:solidFill>
          </a:ln>
        </p:spPr>
        <p:txBody>
          <a:bodyPr/>
          <a:lstStyle/>
          <a:p>
            <a:r>
              <a:rPr lang="en-GB" noProof="0" dirty="0"/>
              <a:t>Picture of pressure Distribution</a:t>
            </a:r>
          </a:p>
        </p:txBody>
      </p:sp>
      <p:sp>
        <p:nvSpPr>
          <p:cNvPr id="5" name="TextBox 13"/>
          <p:cNvSpPr txBox="1"/>
          <p:nvPr/>
        </p:nvSpPr>
        <p:spPr>
          <a:xfrm>
            <a:off x="355600" y="6375400"/>
            <a:ext cx="5905500" cy="115416"/>
          </a:xfrm>
          <a:prstGeom prst="rect">
            <a:avLst/>
          </a:prstGeom>
          <a:noFill/>
        </p:spPr>
        <p:txBody>
          <a:bodyPr vert="horz" wrap="square" lIns="0" tIns="0" rIns="0" bIns="0" rtlCol="0">
            <a:spAutoFit/>
          </a:bodyPr>
          <a:lstStyle/>
          <a:p>
            <a:pPr>
              <a:lnSpc>
                <a:spcPts val="920"/>
              </a:lnSpc>
            </a:pPr>
            <a:r>
              <a:rPr lang="en-CA" sz="803" spc="300" dirty="0">
                <a:solidFill>
                  <a:srgbClr val="000000"/>
                </a:solidFill>
                <a:latin typeface="Arial"/>
                <a:cs typeface="Arial"/>
              </a:rPr>
              <a:t>BSH Hausgeräte GmbH / Product Division Consumer Products</a:t>
            </a:r>
          </a:p>
        </p:txBody>
      </p:sp>
      <p:sp>
        <p:nvSpPr>
          <p:cNvPr id="6" name="TextBox 14"/>
          <p:cNvSpPr txBox="1"/>
          <p:nvPr/>
        </p:nvSpPr>
        <p:spPr>
          <a:xfrm>
            <a:off x="7518400" y="6375400"/>
            <a:ext cx="1838645" cy="115416"/>
          </a:xfrm>
          <a:prstGeom prst="rect">
            <a:avLst/>
          </a:prstGeom>
          <a:noFill/>
        </p:spPr>
        <p:txBody>
          <a:bodyPr vert="horz" wrap="none" lIns="0" tIns="0" rIns="0" bIns="0" rtlCol="0">
            <a:spAutoFit/>
          </a:bodyPr>
          <a:lstStyle/>
          <a:p>
            <a:pPr>
              <a:lnSpc>
                <a:spcPts val="920"/>
              </a:lnSpc>
            </a:pPr>
            <a:r>
              <a:rPr lang="en-CA" sz="803" dirty="0">
                <a:solidFill>
                  <a:srgbClr val="000000"/>
                </a:solidFill>
                <a:latin typeface="Arial"/>
                <a:cs typeface="Arial"/>
              </a:rPr>
              <a:t>MF Report </a:t>
            </a:r>
            <a:r>
              <a:rPr lang="en-CA" sz="803" dirty="0" smtClean="0">
                <a:solidFill>
                  <a:srgbClr val="000000"/>
                </a:solidFill>
                <a:latin typeface="Arial"/>
                <a:cs typeface="Arial"/>
              </a:rPr>
              <a:t>(Version 08/2021) </a:t>
            </a:r>
            <a:r>
              <a:rPr lang="en-CA" sz="803" dirty="0">
                <a:solidFill>
                  <a:srgbClr val="000000"/>
                </a:solidFill>
                <a:latin typeface="Arial"/>
                <a:cs typeface="Arial"/>
              </a:rPr>
              <a:t>I Page: </a:t>
            </a:r>
            <a:fld id="{DC2CED4D-9EBB-46B0-9FDD-8A76FA4AB74B}" type="slidenum">
              <a:rPr lang="en-CA" sz="803" smtClean="0">
                <a:solidFill>
                  <a:srgbClr val="000000"/>
                </a:solidFill>
                <a:latin typeface="Arial"/>
                <a:cs typeface="Arial"/>
              </a:rPr>
              <a:t>46</a:t>
            </a:fld>
            <a:endParaRPr lang="en-CA" sz="803" dirty="0">
              <a:solidFill>
                <a:srgbClr val="000000"/>
              </a:solidFill>
              <a:latin typeface="Arial"/>
              <a:cs typeface="Arial"/>
            </a:endParaRPr>
          </a:p>
        </p:txBody>
      </p:sp>
    </p:spTree>
    <p:extLst>
      <p:ext uri="{BB962C8B-B14F-4D97-AF65-F5344CB8AC3E}">
        <p14:creationId xmlns:p14="http://schemas.microsoft.com/office/powerpoint/2010/main" val="211782691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2" name="Inhaltsplatzhalter 4"/>
          <p:cNvSpPr>
            <a:spLocks noGrp="1"/>
          </p:cNvSpPr>
          <p:nvPr>
            <p:ph sz="half" idx="2"/>
          </p:nvPr>
        </p:nvSpPr>
        <p:spPr>
          <a:xfrm>
            <a:off x="6511944" y="1969775"/>
            <a:ext cx="2881313" cy="4286250"/>
          </a:xfrm>
        </p:spPr>
        <p:txBody>
          <a:bodyPr/>
          <a:lstStyle/>
          <a:p>
            <a:endParaRPr lang="en-US"/>
          </a:p>
        </p:txBody>
      </p:sp>
      <p:sp>
        <p:nvSpPr>
          <p:cNvPr id="21" name="Inhaltsplatzhalter 4"/>
          <p:cNvSpPr>
            <a:spLocks noGrp="1"/>
          </p:cNvSpPr>
          <p:nvPr>
            <p:ph sz="half" idx="2"/>
          </p:nvPr>
        </p:nvSpPr>
        <p:spPr>
          <a:xfrm>
            <a:off x="3443220" y="1969775"/>
            <a:ext cx="2911475" cy="4278313"/>
          </a:xfrm>
        </p:spPr>
        <p:txBody>
          <a:bodyPr/>
          <a:lstStyle/>
          <a:p>
            <a:endParaRPr lang="en-US"/>
          </a:p>
        </p:txBody>
      </p:sp>
      <p:sp>
        <p:nvSpPr>
          <p:cNvPr id="23" name="Inhaltsplatzhalter 4"/>
          <p:cNvSpPr>
            <a:spLocks noGrp="1"/>
          </p:cNvSpPr>
          <p:nvPr>
            <p:ph sz="half" idx="2"/>
          </p:nvPr>
        </p:nvSpPr>
        <p:spPr>
          <a:xfrm>
            <a:off x="344668" y="1959248"/>
            <a:ext cx="2912013" cy="4278098"/>
          </a:xfrm>
        </p:spPr>
        <p:txBody>
          <a:bodyPr/>
          <a:lstStyle/>
          <a:p>
            <a:endParaRPr lang="en-US" dirty="0"/>
          </a:p>
        </p:txBody>
      </p:sp>
      <p:sp>
        <p:nvSpPr>
          <p:cNvPr id="2" name="Titel 1"/>
          <p:cNvSpPr>
            <a:spLocks noGrp="1"/>
          </p:cNvSpPr>
          <p:nvPr>
            <p:ph type="title"/>
          </p:nvPr>
        </p:nvSpPr>
        <p:spPr>
          <a:xfrm>
            <a:off x="368300" y="383477"/>
            <a:ext cx="9081070" cy="567659"/>
          </a:xfrm>
        </p:spPr>
        <p:txBody>
          <a:bodyPr>
            <a:noAutofit/>
          </a:bodyPr>
          <a:lstStyle/>
          <a:p>
            <a:pPr algn="l"/>
            <a:r>
              <a:rPr lang="en-GB" sz="3200" dirty="0"/>
              <a:t>Pressure Analyses</a:t>
            </a:r>
            <a:endParaRPr lang="en-GB" sz="3200" noProof="0" dirty="0"/>
          </a:p>
        </p:txBody>
      </p:sp>
      <p:graphicFrame>
        <p:nvGraphicFramePr>
          <p:cNvPr id="7" name="Inhaltsplatzhalter 6"/>
          <p:cNvGraphicFramePr>
            <a:graphicFrameLocks noGrp="1"/>
          </p:cNvGraphicFramePr>
          <p:nvPr>
            <p:ph sz="half" idx="2"/>
            <p:extLst>
              <p:ext uri="{D42A27DB-BD31-4B8C-83A1-F6EECF244321}">
                <p14:modId xmlns:p14="http://schemas.microsoft.com/office/powerpoint/2010/main" val="3901385284"/>
              </p:ext>
            </p:extLst>
          </p:nvPr>
        </p:nvGraphicFramePr>
        <p:xfrm>
          <a:off x="391335" y="1104591"/>
          <a:ext cx="8983387" cy="442604"/>
        </p:xfrm>
        <a:graphic>
          <a:graphicData uri="http://schemas.openxmlformats.org/drawingml/2006/table">
            <a:tbl>
              <a:tblPr firstRow="1" bandRow="1">
                <a:tableStyleId>{5C22544A-7EE6-4342-B048-85BDC9FD1C3A}</a:tableStyleId>
              </a:tblPr>
              <a:tblGrid>
                <a:gridCol w="2245846">
                  <a:extLst>
                    <a:ext uri="{9D8B030D-6E8A-4147-A177-3AD203B41FA5}">
                      <a16:colId xmlns:a16="http://schemas.microsoft.com/office/drawing/2014/main" val="1306755108"/>
                    </a:ext>
                  </a:extLst>
                </a:gridCol>
                <a:gridCol w="6737541">
                  <a:extLst>
                    <a:ext uri="{9D8B030D-6E8A-4147-A177-3AD203B41FA5}">
                      <a16:colId xmlns:a16="http://schemas.microsoft.com/office/drawing/2014/main" val="535247953"/>
                    </a:ext>
                  </a:extLst>
                </a:gridCol>
              </a:tblGrid>
              <a:tr h="442604">
                <a:tc>
                  <a:txBody>
                    <a:bodyPr/>
                    <a:lstStyle/>
                    <a:p>
                      <a:pPr marL="0" algn="l" defTabSz="914400" rtl="0" eaLnBrk="1" latinLnBrk="0" hangingPunct="1"/>
                      <a:r>
                        <a:rPr lang="en-GB" sz="1200" b="0" kern="1200" noProof="0" dirty="0">
                          <a:solidFill>
                            <a:schemeClr val="dk1"/>
                          </a:solidFill>
                          <a:latin typeface="+mn-lt"/>
                          <a:ea typeface="+mn-ea"/>
                          <a:cs typeface="+mn-cs"/>
                        </a:rPr>
                        <a:t>Statement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2918893"/>
                  </a:ext>
                </a:extLst>
              </a:tr>
            </a:tbl>
          </a:graphicData>
        </a:graphic>
      </p:graphicFrame>
      <p:sp>
        <p:nvSpPr>
          <p:cNvPr id="8" name="Inhaltsplatzhalter 2"/>
          <p:cNvSpPr>
            <a:spLocks noGrp="1"/>
          </p:cNvSpPr>
          <p:nvPr>
            <p:ph sz="half" idx="1"/>
          </p:nvPr>
        </p:nvSpPr>
        <p:spPr>
          <a:xfrm>
            <a:off x="391336" y="1959248"/>
            <a:ext cx="2865346" cy="4248472"/>
          </a:xfrm>
          <a:ln>
            <a:solidFill>
              <a:schemeClr val="tx1"/>
            </a:solidFill>
          </a:ln>
        </p:spPr>
        <p:txBody>
          <a:bodyPr/>
          <a:lstStyle/>
          <a:p>
            <a:r>
              <a:rPr lang="en-GB" dirty="0"/>
              <a:t>Picture of pressure only at part</a:t>
            </a:r>
          </a:p>
        </p:txBody>
      </p:sp>
      <p:sp>
        <p:nvSpPr>
          <p:cNvPr id="9" name="Inhaltsplatzhalter 2_"/>
          <p:cNvSpPr>
            <a:spLocks noGrp="1"/>
          </p:cNvSpPr>
          <p:nvPr>
            <p:ph sz="half" idx="1"/>
          </p:nvPr>
        </p:nvSpPr>
        <p:spPr>
          <a:xfrm>
            <a:off x="3443832" y="1962589"/>
            <a:ext cx="2879643" cy="4248472"/>
          </a:xfrm>
          <a:ln>
            <a:solidFill>
              <a:schemeClr val="tx1"/>
            </a:solidFill>
          </a:ln>
        </p:spPr>
        <p:txBody>
          <a:bodyPr/>
          <a:lstStyle/>
          <a:p>
            <a:r>
              <a:rPr lang="en-GB" dirty="0"/>
              <a:t>Picture of pressure at part and cold runner</a:t>
            </a:r>
          </a:p>
        </p:txBody>
      </p:sp>
      <p:sp>
        <p:nvSpPr>
          <p:cNvPr id="6" name="TextBox 13"/>
          <p:cNvSpPr txBox="1"/>
          <p:nvPr/>
        </p:nvSpPr>
        <p:spPr>
          <a:xfrm>
            <a:off x="355600" y="6375400"/>
            <a:ext cx="5905500" cy="115416"/>
          </a:xfrm>
          <a:prstGeom prst="rect">
            <a:avLst/>
          </a:prstGeom>
          <a:noFill/>
        </p:spPr>
        <p:txBody>
          <a:bodyPr vert="horz" wrap="square" lIns="0" tIns="0" rIns="0" bIns="0" rtlCol="0">
            <a:spAutoFit/>
          </a:bodyPr>
          <a:lstStyle/>
          <a:p>
            <a:pPr>
              <a:lnSpc>
                <a:spcPts val="920"/>
              </a:lnSpc>
            </a:pPr>
            <a:r>
              <a:rPr lang="en-CA" sz="803" spc="300" dirty="0">
                <a:solidFill>
                  <a:srgbClr val="000000"/>
                </a:solidFill>
                <a:latin typeface="Arial"/>
                <a:cs typeface="Arial"/>
              </a:rPr>
              <a:t>BSH Hausgeräte GmbH / Product Division Consumer Products</a:t>
            </a:r>
          </a:p>
        </p:txBody>
      </p:sp>
      <p:sp>
        <p:nvSpPr>
          <p:cNvPr id="10" name="TextBox 14"/>
          <p:cNvSpPr txBox="1"/>
          <p:nvPr/>
        </p:nvSpPr>
        <p:spPr>
          <a:xfrm>
            <a:off x="7518400" y="6375400"/>
            <a:ext cx="1838645" cy="115416"/>
          </a:xfrm>
          <a:prstGeom prst="rect">
            <a:avLst/>
          </a:prstGeom>
          <a:noFill/>
        </p:spPr>
        <p:txBody>
          <a:bodyPr vert="horz" wrap="none" lIns="0" tIns="0" rIns="0" bIns="0" rtlCol="0">
            <a:spAutoFit/>
          </a:bodyPr>
          <a:lstStyle/>
          <a:p>
            <a:pPr>
              <a:lnSpc>
                <a:spcPts val="920"/>
              </a:lnSpc>
            </a:pPr>
            <a:r>
              <a:rPr lang="en-CA" sz="803" dirty="0">
                <a:solidFill>
                  <a:srgbClr val="000000"/>
                </a:solidFill>
                <a:latin typeface="Arial"/>
                <a:cs typeface="Arial"/>
              </a:rPr>
              <a:t>MF Report </a:t>
            </a:r>
            <a:r>
              <a:rPr lang="en-CA" sz="803" dirty="0" smtClean="0">
                <a:solidFill>
                  <a:srgbClr val="000000"/>
                </a:solidFill>
                <a:latin typeface="Arial"/>
                <a:cs typeface="Arial"/>
              </a:rPr>
              <a:t>(Version 08/2021) </a:t>
            </a:r>
            <a:r>
              <a:rPr lang="en-CA" sz="803" dirty="0">
                <a:solidFill>
                  <a:srgbClr val="000000"/>
                </a:solidFill>
                <a:latin typeface="Arial"/>
                <a:cs typeface="Arial"/>
              </a:rPr>
              <a:t>I Page: </a:t>
            </a:r>
            <a:fld id="{DC2CED4D-9EBB-46B0-9FDD-8A76FA4AB74B}" type="slidenum">
              <a:rPr lang="en-CA" sz="803" smtClean="0">
                <a:solidFill>
                  <a:srgbClr val="000000"/>
                </a:solidFill>
                <a:latin typeface="Arial"/>
                <a:cs typeface="Arial"/>
              </a:rPr>
              <a:t>47</a:t>
            </a:fld>
            <a:endParaRPr lang="en-CA" sz="803" dirty="0">
              <a:solidFill>
                <a:srgbClr val="000000"/>
              </a:solidFill>
              <a:latin typeface="Arial"/>
              <a:cs typeface="Arial"/>
            </a:endParaRPr>
          </a:p>
        </p:txBody>
      </p:sp>
      <p:sp>
        <p:nvSpPr>
          <p:cNvPr id="13" name="Inhaltsplatzhalter 2_"/>
          <p:cNvSpPr>
            <a:spLocks noGrp="1"/>
          </p:cNvSpPr>
          <p:nvPr>
            <p:ph sz="half" idx="1"/>
          </p:nvPr>
        </p:nvSpPr>
        <p:spPr>
          <a:xfrm>
            <a:off x="6510626" y="1977905"/>
            <a:ext cx="2879643" cy="4248472"/>
          </a:xfrm>
          <a:ln>
            <a:solidFill>
              <a:schemeClr val="tx1"/>
            </a:solidFill>
          </a:ln>
        </p:spPr>
        <p:txBody>
          <a:bodyPr/>
          <a:lstStyle/>
          <a:p>
            <a:r>
              <a:rPr lang="en-GB" dirty="0"/>
              <a:t>Picture of pressure at part, cold runner and hot runner</a:t>
            </a:r>
          </a:p>
        </p:txBody>
      </p:sp>
      <p:graphicFrame>
        <p:nvGraphicFramePr>
          <p:cNvPr id="15" name="Inhaltsplatzhalter 6"/>
          <p:cNvGraphicFramePr>
            <a:graphicFrameLocks noGrp="1"/>
          </p:cNvGraphicFramePr>
          <p:nvPr>
            <p:ph sz="half" idx="2"/>
            <p:extLst>
              <p:ext uri="{D42A27DB-BD31-4B8C-83A1-F6EECF244321}">
                <p14:modId xmlns:p14="http://schemas.microsoft.com/office/powerpoint/2010/main" val="3555452363"/>
              </p:ext>
            </p:extLst>
          </p:nvPr>
        </p:nvGraphicFramePr>
        <p:xfrm>
          <a:off x="391335" y="1617732"/>
          <a:ext cx="2865348" cy="274320"/>
        </p:xfrm>
        <a:graphic>
          <a:graphicData uri="http://schemas.openxmlformats.org/drawingml/2006/table">
            <a:tbl>
              <a:tblPr firstRow="1" bandRow="1">
                <a:tableStyleId>{5C22544A-7EE6-4342-B048-85BDC9FD1C3A}</a:tableStyleId>
              </a:tblPr>
              <a:tblGrid>
                <a:gridCol w="1641211">
                  <a:extLst>
                    <a:ext uri="{9D8B030D-6E8A-4147-A177-3AD203B41FA5}">
                      <a16:colId xmlns:a16="http://schemas.microsoft.com/office/drawing/2014/main" val="1306755108"/>
                    </a:ext>
                  </a:extLst>
                </a:gridCol>
                <a:gridCol w="1224137">
                  <a:extLst>
                    <a:ext uri="{9D8B030D-6E8A-4147-A177-3AD203B41FA5}">
                      <a16:colId xmlns:a16="http://schemas.microsoft.com/office/drawing/2014/main" val="535247953"/>
                    </a:ext>
                  </a:extLst>
                </a:gridCol>
              </a:tblGrid>
              <a:tr h="2487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Maximal pressure [bar]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2918893"/>
                  </a:ext>
                </a:extLst>
              </a:tr>
            </a:tbl>
          </a:graphicData>
        </a:graphic>
      </p:graphicFrame>
      <p:graphicFrame>
        <p:nvGraphicFramePr>
          <p:cNvPr id="19" name="Inhaltsplatzhalter 6"/>
          <p:cNvGraphicFramePr>
            <a:graphicFrameLocks noGrp="1"/>
          </p:cNvGraphicFramePr>
          <p:nvPr>
            <p:ph sz="half" idx="2"/>
            <p:extLst>
              <p:ext uri="{D42A27DB-BD31-4B8C-83A1-F6EECF244321}">
                <p14:modId xmlns:p14="http://schemas.microsoft.com/office/powerpoint/2010/main" val="833127086"/>
              </p:ext>
            </p:extLst>
          </p:nvPr>
        </p:nvGraphicFramePr>
        <p:xfrm>
          <a:off x="3450979" y="1617732"/>
          <a:ext cx="2865348" cy="274320"/>
        </p:xfrm>
        <a:graphic>
          <a:graphicData uri="http://schemas.openxmlformats.org/drawingml/2006/table">
            <a:tbl>
              <a:tblPr firstRow="1" bandRow="1">
                <a:tableStyleId>{5C22544A-7EE6-4342-B048-85BDC9FD1C3A}</a:tableStyleId>
              </a:tblPr>
              <a:tblGrid>
                <a:gridCol w="1641211">
                  <a:extLst>
                    <a:ext uri="{9D8B030D-6E8A-4147-A177-3AD203B41FA5}">
                      <a16:colId xmlns:a16="http://schemas.microsoft.com/office/drawing/2014/main" val="1306755108"/>
                    </a:ext>
                  </a:extLst>
                </a:gridCol>
                <a:gridCol w="1224137">
                  <a:extLst>
                    <a:ext uri="{9D8B030D-6E8A-4147-A177-3AD203B41FA5}">
                      <a16:colId xmlns:a16="http://schemas.microsoft.com/office/drawing/2014/main" val="535247953"/>
                    </a:ext>
                  </a:extLst>
                </a:gridCol>
              </a:tblGrid>
              <a:tr h="2487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Maximal pressure [bar]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2918893"/>
                  </a:ext>
                </a:extLst>
              </a:tr>
            </a:tbl>
          </a:graphicData>
        </a:graphic>
      </p:graphicFrame>
      <p:graphicFrame>
        <p:nvGraphicFramePr>
          <p:cNvPr id="20" name="Inhaltsplatzhalter 6"/>
          <p:cNvGraphicFramePr>
            <a:graphicFrameLocks noGrp="1"/>
          </p:cNvGraphicFramePr>
          <p:nvPr>
            <p:ph sz="half" idx="2"/>
            <p:extLst>
              <p:ext uri="{D42A27DB-BD31-4B8C-83A1-F6EECF244321}">
                <p14:modId xmlns:p14="http://schemas.microsoft.com/office/powerpoint/2010/main" val="3880701529"/>
              </p:ext>
            </p:extLst>
          </p:nvPr>
        </p:nvGraphicFramePr>
        <p:xfrm>
          <a:off x="6509374" y="1610383"/>
          <a:ext cx="2865348" cy="274320"/>
        </p:xfrm>
        <a:graphic>
          <a:graphicData uri="http://schemas.openxmlformats.org/drawingml/2006/table">
            <a:tbl>
              <a:tblPr firstRow="1" bandRow="1">
                <a:tableStyleId>{5C22544A-7EE6-4342-B048-85BDC9FD1C3A}</a:tableStyleId>
              </a:tblPr>
              <a:tblGrid>
                <a:gridCol w="1641211">
                  <a:extLst>
                    <a:ext uri="{9D8B030D-6E8A-4147-A177-3AD203B41FA5}">
                      <a16:colId xmlns:a16="http://schemas.microsoft.com/office/drawing/2014/main" val="1306755108"/>
                    </a:ext>
                  </a:extLst>
                </a:gridCol>
                <a:gridCol w="1224137">
                  <a:extLst>
                    <a:ext uri="{9D8B030D-6E8A-4147-A177-3AD203B41FA5}">
                      <a16:colId xmlns:a16="http://schemas.microsoft.com/office/drawing/2014/main" val="535247953"/>
                    </a:ext>
                  </a:extLst>
                </a:gridCol>
              </a:tblGrid>
              <a:tr h="2487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Maximal pressure [bar]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2918893"/>
                  </a:ext>
                </a:extLst>
              </a:tr>
            </a:tbl>
          </a:graphicData>
        </a:graphic>
      </p:graphicFrame>
    </p:spTree>
    <p:extLst>
      <p:ext uri="{BB962C8B-B14F-4D97-AF65-F5344CB8AC3E}">
        <p14:creationId xmlns:p14="http://schemas.microsoft.com/office/powerpoint/2010/main" val="176514295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368300" y="383477"/>
            <a:ext cx="9081070" cy="567659"/>
          </a:xfrm>
        </p:spPr>
        <p:txBody>
          <a:bodyPr>
            <a:noAutofit/>
          </a:bodyPr>
          <a:lstStyle/>
          <a:p>
            <a:pPr algn="l"/>
            <a:r>
              <a:rPr lang="en-GB" sz="3200" noProof="0" dirty="0"/>
              <a:t>Pressure at machine nozzle</a:t>
            </a:r>
          </a:p>
        </p:txBody>
      </p:sp>
      <p:graphicFrame>
        <p:nvGraphicFramePr>
          <p:cNvPr id="7" name="Inhaltsplatzhalter 6"/>
          <p:cNvGraphicFramePr>
            <a:graphicFrameLocks noGrp="1"/>
          </p:cNvGraphicFramePr>
          <p:nvPr>
            <p:ph sz="half" idx="2"/>
            <p:extLst>
              <p:ext uri="{D42A27DB-BD31-4B8C-83A1-F6EECF244321}">
                <p14:modId xmlns:p14="http://schemas.microsoft.com/office/powerpoint/2010/main" val="307079954"/>
              </p:ext>
            </p:extLst>
          </p:nvPr>
        </p:nvGraphicFramePr>
        <p:xfrm>
          <a:off x="5086387" y="876134"/>
          <a:ext cx="3960440" cy="1645920"/>
        </p:xfrm>
        <a:graphic>
          <a:graphicData uri="http://schemas.openxmlformats.org/drawingml/2006/table">
            <a:tbl>
              <a:tblPr firstRow="1" bandRow="1">
                <a:tableStyleId>{5C22544A-7EE6-4342-B048-85BDC9FD1C3A}</a:tableStyleId>
              </a:tblPr>
              <a:tblGrid>
                <a:gridCol w="2274751">
                  <a:extLst>
                    <a:ext uri="{9D8B030D-6E8A-4147-A177-3AD203B41FA5}">
                      <a16:colId xmlns:a16="http://schemas.microsoft.com/office/drawing/2014/main" val="1306755108"/>
                    </a:ext>
                  </a:extLst>
                </a:gridCol>
                <a:gridCol w="1685689">
                  <a:extLst>
                    <a:ext uri="{9D8B030D-6E8A-4147-A177-3AD203B41FA5}">
                      <a16:colId xmlns:a16="http://schemas.microsoft.com/office/drawing/2014/main" val="535247953"/>
                    </a:ext>
                  </a:extLst>
                </a:gridCol>
              </a:tblGrid>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Maximal pressure [bar]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291889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Level of packing pressure [bar]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848647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Time till packing pressure [s]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2049861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Time of packing pressure [s]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8746543"/>
                  </a:ext>
                </a:extLst>
              </a:tr>
              <a:tr h="1828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Maximal clamp force [KN]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82371292"/>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Machine size [KN]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39676302"/>
                  </a:ext>
                </a:extLst>
              </a:tr>
            </a:tbl>
          </a:graphicData>
        </a:graphic>
      </p:graphicFrame>
      <p:sp>
        <p:nvSpPr>
          <p:cNvPr id="8" name="Inhaltsplatzhalter 2"/>
          <p:cNvSpPr>
            <a:spLocks noGrp="1"/>
          </p:cNvSpPr>
          <p:nvPr>
            <p:ph sz="half" idx="1"/>
          </p:nvPr>
        </p:nvSpPr>
        <p:spPr>
          <a:xfrm>
            <a:off x="391335" y="867012"/>
            <a:ext cx="4521531" cy="2648122"/>
          </a:xfrm>
          <a:ln>
            <a:solidFill>
              <a:schemeClr val="tx1"/>
            </a:solidFill>
          </a:ln>
        </p:spPr>
        <p:txBody>
          <a:bodyPr/>
          <a:lstStyle/>
          <a:p>
            <a:r>
              <a:rPr lang="en-GB" noProof="0" dirty="0"/>
              <a:t>Diagram of pressure at machine over time</a:t>
            </a:r>
          </a:p>
        </p:txBody>
      </p:sp>
      <p:sp>
        <p:nvSpPr>
          <p:cNvPr id="5" name="TextBox 13"/>
          <p:cNvSpPr txBox="1"/>
          <p:nvPr/>
        </p:nvSpPr>
        <p:spPr>
          <a:xfrm>
            <a:off x="355600" y="6375400"/>
            <a:ext cx="5905500" cy="115416"/>
          </a:xfrm>
          <a:prstGeom prst="rect">
            <a:avLst/>
          </a:prstGeom>
          <a:noFill/>
        </p:spPr>
        <p:txBody>
          <a:bodyPr vert="horz" wrap="square" lIns="0" tIns="0" rIns="0" bIns="0" rtlCol="0">
            <a:spAutoFit/>
          </a:bodyPr>
          <a:lstStyle/>
          <a:p>
            <a:pPr>
              <a:lnSpc>
                <a:spcPts val="920"/>
              </a:lnSpc>
            </a:pPr>
            <a:r>
              <a:rPr lang="en-CA" sz="803" spc="300" dirty="0">
                <a:solidFill>
                  <a:srgbClr val="000000"/>
                </a:solidFill>
                <a:latin typeface="Arial"/>
                <a:cs typeface="Arial"/>
              </a:rPr>
              <a:t>BSH Hausgeräte GmbH / Product Division Consumer Products</a:t>
            </a:r>
          </a:p>
        </p:txBody>
      </p:sp>
      <p:sp>
        <p:nvSpPr>
          <p:cNvPr id="6" name="TextBox 14"/>
          <p:cNvSpPr txBox="1"/>
          <p:nvPr/>
        </p:nvSpPr>
        <p:spPr>
          <a:xfrm>
            <a:off x="7518400" y="6375400"/>
            <a:ext cx="1838645" cy="115416"/>
          </a:xfrm>
          <a:prstGeom prst="rect">
            <a:avLst/>
          </a:prstGeom>
          <a:noFill/>
        </p:spPr>
        <p:txBody>
          <a:bodyPr vert="horz" wrap="none" lIns="0" tIns="0" rIns="0" bIns="0" rtlCol="0">
            <a:spAutoFit/>
          </a:bodyPr>
          <a:lstStyle/>
          <a:p>
            <a:pPr>
              <a:lnSpc>
                <a:spcPts val="920"/>
              </a:lnSpc>
            </a:pPr>
            <a:r>
              <a:rPr lang="en-CA" sz="803" dirty="0">
                <a:solidFill>
                  <a:srgbClr val="000000"/>
                </a:solidFill>
                <a:latin typeface="Arial"/>
                <a:cs typeface="Arial"/>
              </a:rPr>
              <a:t>MF Report </a:t>
            </a:r>
            <a:r>
              <a:rPr lang="en-CA" sz="803" dirty="0" smtClean="0">
                <a:solidFill>
                  <a:srgbClr val="000000"/>
                </a:solidFill>
                <a:latin typeface="Arial"/>
                <a:cs typeface="Arial"/>
              </a:rPr>
              <a:t>(Version 08/2021) </a:t>
            </a:r>
            <a:r>
              <a:rPr lang="en-CA" sz="803" dirty="0">
                <a:solidFill>
                  <a:srgbClr val="000000"/>
                </a:solidFill>
                <a:latin typeface="Arial"/>
                <a:cs typeface="Arial"/>
              </a:rPr>
              <a:t>I Page: </a:t>
            </a:r>
            <a:fld id="{DC2CED4D-9EBB-46B0-9FDD-8A76FA4AB74B}" type="slidenum">
              <a:rPr lang="en-CA" sz="803" smtClean="0">
                <a:solidFill>
                  <a:srgbClr val="000000"/>
                </a:solidFill>
                <a:latin typeface="Arial"/>
                <a:cs typeface="Arial"/>
              </a:rPr>
              <a:t>48</a:t>
            </a:fld>
            <a:endParaRPr lang="en-CA" sz="803" dirty="0">
              <a:solidFill>
                <a:srgbClr val="000000"/>
              </a:solidFill>
              <a:latin typeface="Arial"/>
              <a:cs typeface="Arial"/>
            </a:endParaRPr>
          </a:p>
        </p:txBody>
      </p:sp>
      <p:graphicFrame>
        <p:nvGraphicFramePr>
          <p:cNvPr id="11" name="Inhaltsplatzhalter 6"/>
          <p:cNvGraphicFramePr>
            <a:graphicFrameLocks noGrp="1"/>
          </p:cNvGraphicFramePr>
          <p:nvPr>
            <p:ph sz="half" idx="2"/>
            <p:extLst>
              <p:ext uri="{D42A27DB-BD31-4B8C-83A1-F6EECF244321}">
                <p14:modId xmlns:p14="http://schemas.microsoft.com/office/powerpoint/2010/main" val="1665193648"/>
              </p:ext>
            </p:extLst>
          </p:nvPr>
        </p:nvGraphicFramePr>
        <p:xfrm>
          <a:off x="5086386" y="2690426"/>
          <a:ext cx="3960441" cy="1766116"/>
        </p:xfrm>
        <a:graphic>
          <a:graphicData uri="http://schemas.openxmlformats.org/drawingml/2006/table">
            <a:tbl>
              <a:tblPr firstRow="1" bandRow="1">
                <a:tableStyleId>{5C22544A-7EE6-4342-B048-85BDC9FD1C3A}</a:tableStyleId>
              </a:tblPr>
              <a:tblGrid>
                <a:gridCol w="1211362">
                  <a:extLst>
                    <a:ext uri="{9D8B030D-6E8A-4147-A177-3AD203B41FA5}">
                      <a16:colId xmlns:a16="http://schemas.microsoft.com/office/drawing/2014/main" val="1306755108"/>
                    </a:ext>
                  </a:extLst>
                </a:gridCol>
                <a:gridCol w="2749079">
                  <a:extLst>
                    <a:ext uri="{9D8B030D-6E8A-4147-A177-3AD203B41FA5}">
                      <a16:colId xmlns:a16="http://schemas.microsoft.com/office/drawing/2014/main" val="535247953"/>
                    </a:ext>
                  </a:extLst>
                </a:gridCol>
              </a:tblGrid>
              <a:tr h="17661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Comment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2918893"/>
                  </a:ext>
                </a:extLst>
              </a:tr>
            </a:tbl>
          </a:graphicData>
        </a:graphic>
      </p:graphicFrame>
      <p:sp>
        <p:nvSpPr>
          <p:cNvPr id="13" name="Inhaltsplatzhalter 2"/>
          <p:cNvSpPr>
            <a:spLocks noGrp="1"/>
          </p:cNvSpPr>
          <p:nvPr>
            <p:ph sz="half" idx="1"/>
          </p:nvPr>
        </p:nvSpPr>
        <p:spPr>
          <a:xfrm>
            <a:off x="391336" y="3613322"/>
            <a:ext cx="4504384" cy="2594398"/>
          </a:xfrm>
          <a:ln>
            <a:solidFill>
              <a:schemeClr val="tx1"/>
            </a:solidFill>
          </a:ln>
        </p:spPr>
        <p:txBody>
          <a:bodyPr/>
          <a:lstStyle/>
          <a:p>
            <a:r>
              <a:rPr lang="en-GB" noProof="0" dirty="0"/>
              <a:t>Diagram of clamp force over time</a:t>
            </a:r>
          </a:p>
        </p:txBody>
      </p:sp>
    </p:spTree>
    <p:extLst>
      <p:ext uri="{BB962C8B-B14F-4D97-AF65-F5344CB8AC3E}">
        <p14:creationId xmlns:p14="http://schemas.microsoft.com/office/powerpoint/2010/main" val="305133186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368300" y="383477"/>
            <a:ext cx="9081070" cy="567659"/>
          </a:xfrm>
        </p:spPr>
        <p:txBody>
          <a:bodyPr>
            <a:noAutofit/>
          </a:bodyPr>
          <a:lstStyle/>
          <a:p>
            <a:pPr algn="l"/>
            <a:r>
              <a:rPr lang="en-GB" sz="3200" noProof="0" dirty="0"/>
              <a:t>Temperature Distribution</a:t>
            </a:r>
          </a:p>
        </p:txBody>
      </p:sp>
      <p:graphicFrame>
        <p:nvGraphicFramePr>
          <p:cNvPr id="7" name="Inhaltsplatzhalter 6"/>
          <p:cNvGraphicFramePr>
            <a:graphicFrameLocks noGrp="1"/>
          </p:cNvGraphicFramePr>
          <p:nvPr>
            <p:ph sz="half" idx="2"/>
            <p:extLst>
              <p:ext uri="{D42A27DB-BD31-4B8C-83A1-F6EECF244321}">
                <p14:modId xmlns:p14="http://schemas.microsoft.com/office/powerpoint/2010/main" val="1521306681"/>
              </p:ext>
            </p:extLst>
          </p:nvPr>
        </p:nvGraphicFramePr>
        <p:xfrm>
          <a:off x="391336" y="1239168"/>
          <a:ext cx="8661725" cy="548640"/>
        </p:xfrm>
        <a:graphic>
          <a:graphicData uri="http://schemas.openxmlformats.org/drawingml/2006/table">
            <a:tbl>
              <a:tblPr firstRow="1" bandRow="1">
                <a:tableStyleId>{5C22544A-7EE6-4342-B048-85BDC9FD1C3A}</a:tableStyleId>
              </a:tblPr>
              <a:tblGrid>
                <a:gridCol w="2649322">
                  <a:extLst>
                    <a:ext uri="{9D8B030D-6E8A-4147-A177-3AD203B41FA5}">
                      <a16:colId xmlns:a16="http://schemas.microsoft.com/office/drawing/2014/main" val="1306755108"/>
                    </a:ext>
                  </a:extLst>
                </a:gridCol>
                <a:gridCol w="1681540">
                  <a:extLst>
                    <a:ext uri="{9D8B030D-6E8A-4147-A177-3AD203B41FA5}">
                      <a16:colId xmlns:a16="http://schemas.microsoft.com/office/drawing/2014/main" val="535247953"/>
                    </a:ext>
                  </a:extLst>
                </a:gridCol>
                <a:gridCol w="2854964">
                  <a:extLst>
                    <a:ext uri="{9D8B030D-6E8A-4147-A177-3AD203B41FA5}">
                      <a16:colId xmlns:a16="http://schemas.microsoft.com/office/drawing/2014/main" val="545133083"/>
                    </a:ext>
                  </a:extLst>
                </a:gridCol>
                <a:gridCol w="1475899">
                  <a:extLst>
                    <a:ext uri="{9D8B030D-6E8A-4147-A177-3AD203B41FA5}">
                      <a16:colId xmlns:a16="http://schemas.microsoft.com/office/drawing/2014/main" val="3688285355"/>
                    </a:ext>
                  </a:extLst>
                </a:gridCol>
              </a:tblGrid>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Minimal temperature [°C]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Maximal temperature [°C]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2918893"/>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Comment / Risk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gridSpan="3">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70157187"/>
                  </a:ext>
                </a:extLst>
              </a:tr>
            </a:tbl>
          </a:graphicData>
        </a:graphic>
      </p:graphicFrame>
      <p:sp>
        <p:nvSpPr>
          <p:cNvPr id="8" name="Inhaltsplatzhalter 2"/>
          <p:cNvSpPr>
            <a:spLocks noGrp="1"/>
          </p:cNvSpPr>
          <p:nvPr>
            <p:ph sz="half" idx="1"/>
          </p:nvPr>
        </p:nvSpPr>
        <p:spPr>
          <a:xfrm>
            <a:off x="391335" y="1787808"/>
            <a:ext cx="8661725" cy="4419912"/>
          </a:xfrm>
          <a:ln>
            <a:solidFill>
              <a:schemeClr val="tx1"/>
            </a:solidFill>
          </a:ln>
        </p:spPr>
        <p:txBody>
          <a:bodyPr/>
          <a:lstStyle/>
          <a:p>
            <a:r>
              <a:rPr lang="en-GB" noProof="0" dirty="0"/>
              <a:t>Picture of Temperature Distribution</a:t>
            </a:r>
          </a:p>
        </p:txBody>
      </p:sp>
      <p:sp>
        <p:nvSpPr>
          <p:cNvPr id="5" name="TextBox 13"/>
          <p:cNvSpPr txBox="1"/>
          <p:nvPr/>
        </p:nvSpPr>
        <p:spPr>
          <a:xfrm>
            <a:off x="355600" y="6375400"/>
            <a:ext cx="5905500" cy="115416"/>
          </a:xfrm>
          <a:prstGeom prst="rect">
            <a:avLst/>
          </a:prstGeom>
          <a:noFill/>
        </p:spPr>
        <p:txBody>
          <a:bodyPr vert="horz" wrap="square" lIns="0" tIns="0" rIns="0" bIns="0" rtlCol="0">
            <a:spAutoFit/>
          </a:bodyPr>
          <a:lstStyle/>
          <a:p>
            <a:pPr>
              <a:lnSpc>
                <a:spcPts val="920"/>
              </a:lnSpc>
            </a:pPr>
            <a:r>
              <a:rPr lang="en-CA" sz="803" spc="300" dirty="0">
                <a:solidFill>
                  <a:srgbClr val="000000"/>
                </a:solidFill>
                <a:latin typeface="Arial"/>
                <a:cs typeface="Arial"/>
              </a:rPr>
              <a:t>BSH Hausgeräte GmbH / Product Division Consumer Products</a:t>
            </a:r>
          </a:p>
        </p:txBody>
      </p:sp>
      <p:sp>
        <p:nvSpPr>
          <p:cNvPr id="6" name="TextBox 14"/>
          <p:cNvSpPr txBox="1"/>
          <p:nvPr/>
        </p:nvSpPr>
        <p:spPr>
          <a:xfrm>
            <a:off x="7518400" y="6375400"/>
            <a:ext cx="1838645" cy="115416"/>
          </a:xfrm>
          <a:prstGeom prst="rect">
            <a:avLst/>
          </a:prstGeom>
          <a:noFill/>
        </p:spPr>
        <p:txBody>
          <a:bodyPr vert="horz" wrap="none" lIns="0" tIns="0" rIns="0" bIns="0" rtlCol="0">
            <a:spAutoFit/>
          </a:bodyPr>
          <a:lstStyle/>
          <a:p>
            <a:pPr>
              <a:lnSpc>
                <a:spcPts val="920"/>
              </a:lnSpc>
            </a:pPr>
            <a:r>
              <a:rPr lang="en-CA" sz="803" dirty="0">
                <a:solidFill>
                  <a:srgbClr val="000000"/>
                </a:solidFill>
                <a:latin typeface="Arial"/>
                <a:cs typeface="Arial"/>
              </a:rPr>
              <a:t>MF Report </a:t>
            </a:r>
            <a:r>
              <a:rPr lang="en-CA" sz="803" dirty="0" smtClean="0">
                <a:solidFill>
                  <a:srgbClr val="000000"/>
                </a:solidFill>
                <a:latin typeface="Arial"/>
                <a:cs typeface="Arial"/>
              </a:rPr>
              <a:t>(Version 08/2021) </a:t>
            </a:r>
            <a:r>
              <a:rPr lang="en-CA" sz="803" dirty="0">
                <a:solidFill>
                  <a:srgbClr val="000000"/>
                </a:solidFill>
                <a:latin typeface="Arial"/>
                <a:cs typeface="Arial"/>
              </a:rPr>
              <a:t>I Page: </a:t>
            </a:r>
            <a:fld id="{DC2CED4D-9EBB-46B0-9FDD-8A76FA4AB74B}" type="slidenum">
              <a:rPr lang="en-CA" sz="803" smtClean="0">
                <a:solidFill>
                  <a:srgbClr val="000000"/>
                </a:solidFill>
                <a:latin typeface="Arial"/>
                <a:cs typeface="Arial"/>
              </a:rPr>
              <a:t>49</a:t>
            </a:fld>
            <a:endParaRPr lang="en-CA" sz="803" dirty="0">
              <a:solidFill>
                <a:srgbClr val="000000"/>
              </a:solidFill>
              <a:latin typeface="Arial"/>
              <a:cs typeface="Arial"/>
            </a:endParaRPr>
          </a:p>
        </p:txBody>
      </p:sp>
      <p:sp>
        <p:nvSpPr>
          <p:cNvPr id="10" name="Textfeld 9"/>
          <p:cNvSpPr txBox="1"/>
          <p:nvPr/>
        </p:nvSpPr>
        <p:spPr>
          <a:xfrm>
            <a:off x="368300" y="926956"/>
            <a:ext cx="3139001" cy="253916"/>
          </a:xfrm>
          <a:prstGeom prst="rect">
            <a:avLst/>
          </a:prstGeom>
          <a:noFill/>
        </p:spPr>
        <p:txBody>
          <a:bodyPr wrap="none" rtlCol="0">
            <a:spAutoFit/>
          </a:bodyPr>
          <a:lstStyle/>
          <a:p>
            <a:r>
              <a:rPr lang="en-US" sz="1050" i="1" dirty="0">
                <a:latin typeface="Arial" panose="020B0604020202020204" pitchFamily="34" charset="0"/>
                <a:cs typeface="Arial" panose="020B0604020202020204" pitchFamily="34" charset="0"/>
              </a:rPr>
              <a:t>Averaged component temperature at end of cycle</a:t>
            </a:r>
          </a:p>
        </p:txBody>
      </p:sp>
    </p:spTree>
    <p:extLst>
      <p:ext uri="{BB962C8B-B14F-4D97-AF65-F5344CB8AC3E}">
        <p14:creationId xmlns:p14="http://schemas.microsoft.com/office/powerpoint/2010/main" val="23384259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slov 1_"/>
          <p:cNvSpPr txBox="1">
            <a:spLocks/>
          </p:cNvSpPr>
          <p:nvPr>
            <p:custDataLst>
              <p:tags r:id="rId1"/>
            </p:custDataLst>
          </p:nvPr>
        </p:nvSpPr>
        <p:spPr bwMode="auto">
          <a:xfrm>
            <a:off x="542447" y="287725"/>
            <a:ext cx="3490402" cy="359657"/>
          </a:xfrm>
          <a:prstGeom prst="rect">
            <a:avLst/>
          </a:prstGeom>
          <a:noFill/>
          <a:ln w="0">
            <a:noFill/>
            <a:miter lim="800000"/>
            <a:headEnd/>
            <a:tailEnd/>
          </a:ln>
          <a:effectLst/>
        </p:spPr>
        <p:txBody>
          <a:bodyPr vert="horz" wrap="none" lIns="0" tIns="0" rIns="0" bIns="0" numCol="1" anchor="t" anchorCtr="0" compatLnSpc="1">
            <a:prstTxWarp prst="textNoShape">
              <a:avLst/>
            </a:prstTxWarp>
            <a:noAutofit/>
          </a:bodyPr>
          <a:lstStyle/>
          <a:p>
            <a:pPr>
              <a:defRPr/>
            </a:pPr>
            <a:r>
              <a:rPr lang="en-US" sz="1399" b="1" dirty="0">
                <a:solidFill>
                  <a:srgbClr val="000000"/>
                </a:solidFill>
                <a:latin typeface="+mj-lt"/>
                <a:ea typeface="+mj-ea"/>
                <a:cs typeface="+mj-cs"/>
              </a:rPr>
              <a:t>2.3 Gate location and Type Proposal</a:t>
            </a:r>
            <a:endParaRPr lang="en-US" altLang="en-US" sz="1399" b="1" dirty="0">
              <a:latin typeface="+mj-lt"/>
              <a:ea typeface="宋体" pitchFamily="2" charset="-122"/>
            </a:endParaRPr>
          </a:p>
          <a:p>
            <a:pPr>
              <a:defRPr/>
            </a:pPr>
            <a:endParaRPr lang="en-US" sz="1399" b="1" dirty="0">
              <a:solidFill>
                <a:srgbClr val="000000"/>
              </a:solidFill>
              <a:latin typeface="+mj-lt"/>
              <a:ea typeface="+mj-ea"/>
              <a:cs typeface="+mj-cs"/>
            </a:endParaRPr>
          </a:p>
          <a:p>
            <a:pPr>
              <a:defRPr/>
            </a:pPr>
            <a:endParaRPr lang="en-US" sz="1399" b="1" dirty="0">
              <a:solidFill>
                <a:srgbClr val="000000"/>
              </a:solidFill>
              <a:latin typeface="+mj-lt"/>
              <a:ea typeface="+mj-ea"/>
              <a:cs typeface="+mj-cs"/>
            </a:endParaRPr>
          </a:p>
          <a:p>
            <a:pPr defTabSz="882792">
              <a:defRPr/>
            </a:pPr>
            <a:endParaRPr lang="en-US" sz="1399" b="1" kern="0" dirty="0">
              <a:solidFill>
                <a:srgbClr val="000000"/>
              </a:solidFill>
              <a:latin typeface="+mj-lt"/>
              <a:ea typeface="+mj-ea"/>
              <a:cs typeface="+mj-cs"/>
            </a:endParaRPr>
          </a:p>
        </p:txBody>
      </p:sp>
      <p:sp>
        <p:nvSpPr>
          <p:cNvPr id="10" name="PoljeZBesedilom 9"/>
          <p:cNvSpPr txBox="1"/>
          <p:nvPr>
            <p:custDataLst>
              <p:tags r:id="rId2"/>
            </p:custDataLst>
          </p:nvPr>
        </p:nvSpPr>
        <p:spPr>
          <a:xfrm>
            <a:off x="5353292" y="719889"/>
            <a:ext cx="4018402" cy="1168884"/>
          </a:xfrm>
          <a:prstGeom prst="rect">
            <a:avLst/>
          </a:prstGeom>
        </p:spPr>
        <p:style>
          <a:lnRef idx="1">
            <a:schemeClr val="accent2"/>
          </a:lnRef>
          <a:fillRef idx="2">
            <a:schemeClr val="accent2"/>
          </a:fillRef>
          <a:effectRef idx="1">
            <a:schemeClr val="accent2"/>
          </a:effectRef>
          <a:fontRef idx="minor">
            <a:schemeClr val="dk1"/>
          </a:fontRef>
        </p:style>
        <p:txBody>
          <a:bodyPr wrap="square" lIns="88284" tIns="44142" rIns="88284" bIns="44142" rtlCol="0">
            <a:noAutofit/>
          </a:bodyPr>
          <a:lstStyle/>
          <a:p>
            <a:pPr>
              <a:spcAft>
                <a:spcPts val="579"/>
              </a:spcAft>
            </a:pPr>
            <a:r>
              <a:rPr lang="en-US" sz="799" b="1" i="1" u="sng" dirty="0">
                <a:solidFill>
                  <a:schemeClr val="accent3"/>
                </a:solidFill>
              </a:rPr>
              <a:t>Describe and show: </a:t>
            </a:r>
          </a:p>
          <a:p>
            <a:pPr>
              <a:buFont typeface="Arial" pitchFamily="34" charset="0"/>
              <a:buChar char="•"/>
            </a:pPr>
            <a:r>
              <a:rPr lang="en-US" sz="799" dirty="0"/>
              <a:t> sprue type;</a:t>
            </a:r>
          </a:p>
          <a:p>
            <a:pPr>
              <a:buFont typeface="Arial" pitchFamily="34" charset="0"/>
              <a:buChar char="•"/>
            </a:pPr>
            <a:r>
              <a:rPr lang="en-US" sz="799" dirty="0"/>
              <a:t> position of sprue-point;</a:t>
            </a:r>
          </a:p>
          <a:p>
            <a:pPr>
              <a:buFont typeface="Arial" pitchFamily="34" charset="0"/>
              <a:buChar char="•"/>
            </a:pPr>
            <a:r>
              <a:rPr lang="en-US" sz="799" dirty="0"/>
              <a:t> size of sprue-point;</a:t>
            </a:r>
          </a:p>
          <a:p>
            <a:pPr>
              <a:buFont typeface="Arial" pitchFamily="34" charset="0"/>
              <a:buChar char="•"/>
            </a:pPr>
            <a:r>
              <a:rPr lang="en-US" sz="799" dirty="0"/>
              <a:t> impact of sprue-point on part geometry (calotte, etc.);</a:t>
            </a:r>
          </a:p>
          <a:p>
            <a:pPr>
              <a:buFont typeface="Arial" pitchFamily="34" charset="0"/>
              <a:buChar char="•"/>
            </a:pPr>
            <a:r>
              <a:rPr lang="en-US" sz="799" dirty="0"/>
              <a:t> in case of more complex injection system, calculation of </a:t>
            </a:r>
            <a:r>
              <a:rPr lang="en-US" sz="799" dirty="0">
                <a:solidFill>
                  <a:srgbClr val="000000"/>
                </a:solidFill>
              </a:rPr>
              <a:t>pressure-drop through  cavity and hot-runner system</a:t>
            </a:r>
            <a:r>
              <a:rPr lang="en-US" sz="799" dirty="0"/>
              <a:t> must be performed. </a:t>
            </a:r>
            <a:r>
              <a:rPr lang="en-US" sz="799" dirty="0">
                <a:solidFill>
                  <a:srgbClr val="00B050"/>
                </a:solidFill>
              </a:rPr>
              <a:t>(For TOOL ORDER ONLY!)</a:t>
            </a:r>
            <a:r>
              <a:rPr lang="en-US" sz="799" dirty="0">
                <a:solidFill>
                  <a:schemeClr val="tx1"/>
                </a:solidFill>
              </a:rPr>
              <a:t>;</a:t>
            </a:r>
            <a:endParaRPr lang="en-US" sz="799" dirty="0">
              <a:solidFill>
                <a:srgbClr val="00B050"/>
              </a:solidFill>
            </a:endParaRPr>
          </a:p>
          <a:p>
            <a:pPr>
              <a:buFont typeface="Arial" pitchFamily="34" charset="0"/>
              <a:buChar char="•"/>
            </a:pPr>
            <a:r>
              <a:rPr lang="en-US" sz="799" dirty="0"/>
              <a:t> dimension`s of cold runner system (see picture below)</a:t>
            </a:r>
            <a:r>
              <a:rPr lang="en-US" sz="799" dirty="0">
                <a:solidFill>
                  <a:srgbClr val="00B050"/>
                </a:solidFill>
              </a:rPr>
              <a:t> (For TOOL ORDER ONLY!)</a:t>
            </a:r>
            <a:r>
              <a:rPr lang="en-US" sz="799" dirty="0">
                <a:solidFill>
                  <a:schemeClr val="tx1"/>
                </a:solidFill>
              </a:rPr>
              <a:t>.</a:t>
            </a:r>
          </a:p>
          <a:p>
            <a:pPr>
              <a:spcAft>
                <a:spcPts val="579"/>
              </a:spcAft>
              <a:buFontTx/>
              <a:buChar char="-"/>
            </a:pPr>
            <a:endParaRPr lang="en-US" sz="999" dirty="0"/>
          </a:p>
          <a:p>
            <a:pPr>
              <a:spcAft>
                <a:spcPts val="579"/>
              </a:spcAft>
              <a:buFontTx/>
              <a:buChar char="-"/>
            </a:pPr>
            <a:endParaRPr lang="en-US" sz="999" dirty="0"/>
          </a:p>
          <a:p>
            <a:endParaRPr lang="en-US" sz="999" dirty="0"/>
          </a:p>
        </p:txBody>
      </p:sp>
      <p:graphicFrame>
        <p:nvGraphicFramePr>
          <p:cNvPr id="8" name="Tabela 7"/>
          <p:cNvGraphicFramePr>
            <a:graphicFrameLocks noGrp="1"/>
          </p:cNvGraphicFramePr>
          <p:nvPr>
            <p:custDataLst>
              <p:tags r:id="rId3"/>
            </p:custDataLst>
          </p:nvPr>
        </p:nvGraphicFramePr>
        <p:xfrm>
          <a:off x="8140633" y="5125684"/>
          <a:ext cx="1258799" cy="959237"/>
        </p:xfrm>
        <a:graphic>
          <a:graphicData uri="http://schemas.openxmlformats.org/drawingml/2006/table">
            <a:tbl>
              <a:tblPr firstRow="1" bandRow="1">
                <a:tableStyleId>{F5AB1C69-6EDB-4FF4-983F-18BD219EF322}</a:tableStyleId>
              </a:tblPr>
              <a:tblGrid>
                <a:gridCol w="1258799">
                  <a:extLst>
                    <a:ext uri="{9D8B030D-6E8A-4147-A177-3AD203B41FA5}">
                      <a16:colId xmlns:a16="http://schemas.microsoft.com/office/drawing/2014/main" val="20000"/>
                    </a:ext>
                  </a:extLst>
                </a:gridCol>
              </a:tblGrid>
              <a:tr h="343564">
                <a:tc>
                  <a:txBody>
                    <a:bodyPr/>
                    <a:lstStyle/>
                    <a:p>
                      <a:pPr algn="ctr"/>
                      <a:r>
                        <a:rPr lang="en-US" sz="900" dirty="0" smtClean="0"/>
                        <a:t>BSH</a:t>
                      </a:r>
                    </a:p>
                    <a:p>
                      <a:pPr algn="ctr"/>
                      <a:r>
                        <a:rPr lang="en-US" sz="900" noProof="0" dirty="0" smtClean="0"/>
                        <a:t>Decision/Comments</a:t>
                      </a:r>
                      <a:endParaRPr lang="en-US" sz="900" i="1" noProof="0" dirty="0">
                        <a:solidFill>
                          <a:schemeClr val="tx1"/>
                        </a:solidFill>
                      </a:endParaRPr>
                    </a:p>
                  </a:txBody>
                  <a:tcPr marL="68922" marR="68922" marT="34753" marB="34753" anchor="ctr"/>
                </a:tc>
                <a:extLst>
                  <a:ext uri="{0D108BD9-81ED-4DB2-BD59-A6C34878D82A}">
                    <a16:rowId xmlns:a16="http://schemas.microsoft.com/office/drawing/2014/main" val="10000"/>
                  </a:ext>
                </a:extLst>
              </a:tr>
              <a:tr h="6154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900" b="1" dirty="0" smtClean="0">
                          <a:solidFill>
                            <a:srgbClr val="00B050"/>
                          </a:solidFill>
                        </a:rPr>
                        <a:t>OK</a:t>
                      </a:r>
                      <a:r>
                        <a:rPr lang="en-US" sz="900" dirty="0" smtClean="0"/>
                        <a:t> / </a:t>
                      </a:r>
                      <a:r>
                        <a:rPr lang="en-US" sz="900" b="1" dirty="0" smtClean="0">
                          <a:solidFill>
                            <a:srgbClr val="FF0000"/>
                          </a:solidFill>
                        </a:rPr>
                        <a:t>NOK</a:t>
                      </a:r>
                    </a:p>
                    <a:p>
                      <a:pPr marL="0" marR="0" indent="0" algn="ctr" defTabSz="914400" rtl="0" eaLnBrk="1" fontAlgn="auto" latinLnBrk="0" hangingPunct="1">
                        <a:lnSpc>
                          <a:spcPct val="100000"/>
                        </a:lnSpc>
                        <a:spcBef>
                          <a:spcPts val="0"/>
                        </a:spcBef>
                        <a:spcAft>
                          <a:spcPts val="0"/>
                        </a:spcAft>
                        <a:buClrTx/>
                        <a:buSzTx/>
                        <a:buFontTx/>
                        <a:buNone/>
                        <a:tabLst/>
                        <a:defRPr/>
                      </a:pPr>
                      <a:r>
                        <a:rPr lang="en-US" sz="900" dirty="0" smtClean="0"/>
                        <a:t>Name,</a:t>
                      </a:r>
                    </a:p>
                    <a:p>
                      <a:pPr marL="0" marR="0" indent="0" algn="ctr" defTabSz="914400" rtl="0" eaLnBrk="1" fontAlgn="auto" latinLnBrk="0" hangingPunct="1">
                        <a:lnSpc>
                          <a:spcPct val="100000"/>
                        </a:lnSpc>
                        <a:spcBef>
                          <a:spcPts val="0"/>
                        </a:spcBef>
                        <a:spcAft>
                          <a:spcPts val="0"/>
                        </a:spcAft>
                        <a:buClrTx/>
                        <a:buSzTx/>
                        <a:buFontTx/>
                        <a:buNone/>
                        <a:tabLst/>
                        <a:defRPr/>
                      </a:pPr>
                      <a:r>
                        <a:rPr lang="en-US" sz="900" dirty="0" smtClean="0"/>
                        <a:t>dd.mm.yy</a:t>
                      </a:r>
                    </a:p>
                  </a:txBody>
                  <a:tcPr marL="68922" marR="68922" marT="34753" marB="34753"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42505158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368300" y="383477"/>
            <a:ext cx="9081070" cy="567659"/>
          </a:xfrm>
        </p:spPr>
        <p:txBody>
          <a:bodyPr>
            <a:noAutofit/>
          </a:bodyPr>
          <a:lstStyle/>
          <a:p>
            <a:pPr algn="l"/>
            <a:r>
              <a:rPr lang="en-GB" sz="3200" dirty="0"/>
              <a:t>Fibre Orientation</a:t>
            </a:r>
          </a:p>
        </p:txBody>
      </p:sp>
      <p:sp>
        <p:nvSpPr>
          <p:cNvPr id="8" name="Inhaltsplatzhalter 2"/>
          <p:cNvSpPr>
            <a:spLocks noGrp="1"/>
          </p:cNvSpPr>
          <p:nvPr>
            <p:ph sz="half" idx="1"/>
          </p:nvPr>
        </p:nvSpPr>
        <p:spPr>
          <a:xfrm>
            <a:off x="391336" y="1239168"/>
            <a:ext cx="8553978" cy="4968552"/>
          </a:xfrm>
          <a:ln>
            <a:solidFill>
              <a:schemeClr val="tx1"/>
            </a:solidFill>
          </a:ln>
        </p:spPr>
        <p:txBody>
          <a:bodyPr/>
          <a:lstStyle/>
          <a:p>
            <a:r>
              <a:rPr lang="en-GB" noProof="0" dirty="0"/>
              <a:t>Orientation of fibres</a:t>
            </a:r>
          </a:p>
        </p:txBody>
      </p:sp>
      <p:sp>
        <p:nvSpPr>
          <p:cNvPr id="15" name="TextBox 13"/>
          <p:cNvSpPr txBox="1"/>
          <p:nvPr/>
        </p:nvSpPr>
        <p:spPr>
          <a:xfrm>
            <a:off x="355600" y="6375400"/>
            <a:ext cx="5905500" cy="115416"/>
          </a:xfrm>
          <a:prstGeom prst="rect">
            <a:avLst/>
          </a:prstGeom>
          <a:noFill/>
        </p:spPr>
        <p:txBody>
          <a:bodyPr vert="horz" wrap="square" lIns="0" tIns="0" rIns="0" bIns="0" rtlCol="0">
            <a:spAutoFit/>
          </a:bodyPr>
          <a:lstStyle/>
          <a:p>
            <a:pPr>
              <a:lnSpc>
                <a:spcPts val="920"/>
              </a:lnSpc>
            </a:pPr>
            <a:r>
              <a:rPr lang="en-CA" sz="803" spc="300" dirty="0">
                <a:solidFill>
                  <a:srgbClr val="000000"/>
                </a:solidFill>
                <a:latin typeface="Arial"/>
                <a:cs typeface="Arial"/>
              </a:rPr>
              <a:t>BSH Hausgeräte GmbH / Product Division Consumer Products</a:t>
            </a:r>
          </a:p>
        </p:txBody>
      </p:sp>
      <p:sp>
        <p:nvSpPr>
          <p:cNvPr id="16" name="TextBox 14"/>
          <p:cNvSpPr txBox="1"/>
          <p:nvPr/>
        </p:nvSpPr>
        <p:spPr>
          <a:xfrm>
            <a:off x="7518400" y="6375400"/>
            <a:ext cx="1838645" cy="115416"/>
          </a:xfrm>
          <a:prstGeom prst="rect">
            <a:avLst/>
          </a:prstGeom>
          <a:noFill/>
        </p:spPr>
        <p:txBody>
          <a:bodyPr vert="horz" wrap="none" lIns="0" tIns="0" rIns="0" bIns="0" rtlCol="0">
            <a:spAutoFit/>
          </a:bodyPr>
          <a:lstStyle/>
          <a:p>
            <a:pPr>
              <a:lnSpc>
                <a:spcPts val="920"/>
              </a:lnSpc>
            </a:pPr>
            <a:r>
              <a:rPr lang="en-CA" sz="803" dirty="0">
                <a:solidFill>
                  <a:srgbClr val="000000"/>
                </a:solidFill>
                <a:latin typeface="Arial"/>
                <a:cs typeface="Arial"/>
              </a:rPr>
              <a:t>MF Report </a:t>
            </a:r>
            <a:r>
              <a:rPr lang="en-CA" sz="803" dirty="0" smtClean="0">
                <a:solidFill>
                  <a:srgbClr val="000000"/>
                </a:solidFill>
                <a:latin typeface="Arial"/>
                <a:cs typeface="Arial"/>
              </a:rPr>
              <a:t>(Version 08/2021) </a:t>
            </a:r>
            <a:r>
              <a:rPr lang="en-CA" sz="803" dirty="0">
                <a:solidFill>
                  <a:srgbClr val="000000"/>
                </a:solidFill>
                <a:latin typeface="Arial"/>
                <a:cs typeface="Arial"/>
              </a:rPr>
              <a:t>I Page: </a:t>
            </a:r>
            <a:fld id="{DC2CED4D-9EBB-46B0-9FDD-8A76FA4AB74B}" type="slidenum">
              <a:rPr lang="en-CA" sz="803" smtClean="0">
                <a:solidFill>
                  <a:srgbClr val="000000"/>
                </a:solidFill>
                <a:latin typeface="Arial"/>
                <a:cs typeface="Arial"/>
              </a:rPr>
              <a:t>50</a:t>
            </a:fld>
            <a:endParaRPr lang="en-CA" sz="803" dirty="0">
              <a:solidFill>
                <a:srgbClr val="000000"/>
              </a:solidFill>
              <a:latin typeface="Arial"/>
              <a:cs typeface="Arial"/>
            </a:endParaRPr>
          </a:p>
        </p:txBody>
      </p:sp>
      <p:sp>
        <p:nvSpPr>
          <p:cNvPr id="3" name="Rechteck 2"/>
          <p:cNvSpPr/>
          <p:nvPr/>
        </p:nvSpPr>
        <p:spPr>
          <a:xfrm>
            <a:off x="3248352" y="114971"/>
            <a:ext cx="2839945" cy="369332"/>
          </a:xfrm>
          <a:prstGeom prst="rect">
            <a:avLst/>
          </a:prstGeom>
          <a:solidFill>
            <a:srgbClr val="FFFF00"/>
          </a:solidFill>
        </p:spPr>
        <p:txBody>
          <a:bodyPr wrap="none">
            <a:spAutoFit/>
          </a:bodyPr>
          <a:lstStyle/>
          <a:p>
            <a:r>
              <a:rPr lang="en-GB" dirty="0"/>
              <a:t>(</a:t>
            </a:r>
            <a:r>
              <a:rPr lang="en-US" dirty="0">
                <a:solidFill>
                  <a:schemeClr val="dk1"/>
                </a:solidFill>
              </a:rPr>
              <a:t>only in case fillers are used</a:t>
            </a:r>
            <a:r>
              <a:rPr lang="en-GB" dirty="0">
                <a:solidFill>
                  <a:schemeClr val="dk1"/>
                </a:solidFill>
              </a:rPr>
              <a:t>)</a:t>
            </a:r>
            <a:endParaRPr lang="en-US" dirty="0"/>
          </a:p>
        </p:txBody>
      </p:sp>
    </p:spTree>
    <p:extLst>
      <p:ext uri="{BB962C8B-B14F-4D97-AF65-F5344CB8AC3E}">
        <p14:creationId xmlns:p14="http://schemas.microsoft.com/office/powerpoint/2010/main" val="276162687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fik 6"/>
          <p:cNvPicPr>
            <a:picLocks noChangeAspect="1"/>
          </p:cNvPicPr>
          <p:nvPr/>
        </p:nvPicPr>
        <p:blipFill>
          <a:blip r:embed="rId2"/>
          <a:stretch>
            <a:fillRect/>
          </a:stretch>
        </p:blipFill>
        <p:spPr>
          <a:xfrm>
            <a:off x="1587" y="7937"/>
            <a:ext cx="9534525" cy="6638925"/>
          </a:xfrm>
          <a:prstGeom prst="rect">
            <a:avLst/>
          </a:prstGeom>
        </p:spPr>
      </p:pic>
      <p:sp>
        <p:nvSpPr>
          <p:cNvPr id="8" name="TextBox 13"/>
          <p:cNvSpPr txBox="1"/>
          <p:nvPr/>
        </p:nvSpPr>
        <p:spPr>
          <a:xfrm>
            <a:off x="355600" y="6375400"/>
            <a:ext cx="5905500" cy="115416"/>
          </a:xfrm>
          <a:prstGeom prst="rect">
            <a:avLst/>
          </a:prstGeom>
          <a:noFill/>
        </p:spPr>
        <p:txBody>
          <a:bodyPr vert="horz" wrap="square" lIns="0" tIns="0" rIns="0" bIns="0" rtlCol="0">
            <a:spAutoFit/>
          </a:bodyPr>
          <a:lstStyle/>
          <a:p>
            <a:pPr>
              <a:lnSpc>
                <a:spcPts val="920"/>
              </a:lnSpc>
            </a:pPr>
            <a:r>
              <a:rPr lang="en-CA" sz="803" spc="300" dirty="0">
                <a:solidFill>
                  <a:srgbClr val="000000"/>
                </a:solidFill>
                <a:latin typeface="Arial"/>
                <a:cs typeface="Arial"/>
              </a:rPr>
              <a:t>BSH Hausgeräte GmbH / Product Division Consumer Products</a:t>
            </a:r>
          </a:p>
        </p:txBody>
      </p:sp>
      <p:sp>
        <p:nvSpPr>
          <p:cNvPr id="9" name="TextBox 14"/>
          <p:cNvSpPr txBox="1"/>
          <p:nvPr/>
        </p:nvSpPr>
        <p:spPr>
          <a:xfrm>
            <a:off x="7518400" y="6375400"/>
            <a:ext cx="1838645" cy="115416"/>
          </a:xfrm>
          <a:prstGeom prst="rect">
            <a:avLst/>
          </a:prstGeom>
          <a:noFill/>
        </p:spPr>
        <p:txBody>
          <a:bodyPr vert="horz" wrap="none" lIns="0" tIns="0" rIns="0" bIns="0" rtlCol="0">
            <a:spAutoFit/>
          </a:bodyPr>
          <a:lstStyle/>
          <a:p>
            <a:pPr>
              <a:lnSpc>
                <a:spcPts val="920"/>
              </a:lnSpc>
            </a:pPr>
            <a:r>
              <a:rPr lang="en-CA" sz="803" dirty="0">
                <a:solidFill>
                  <a:srgbClr val="000000"/>
                </a:solidFill>
                <a:latin typeface="Arial"/>
                <a:cs typeface="Arial"/>
              </a:rPr>
              <a:t>MF Report </a:t>
            </a:r>
            <a:r>
              <a:rPr lang="en-CA" sz="803" dirty="0" smtClean="0">
                <a:solidFill>
                  <a:srgbClr val="000000"/>
                </a:solidFill>
                <a:latin typeface="Arial"/>
                <a:cs typeface="Arial"/>
              </a:rPr>
              <a:t>(Version 08/2021) </a:t>
            </a:r>
            <a:r>
              <a:rPr lang="en-CA" sz="803" dirty="0">
                <a:solidFill>
                  <a:srgbClr val="000000"/>
                </a:solidFill>
                <a:latin typeface="Arial"/>
                <a:cs typeface="Arial"/>
              </a:rPr>
              <a:t>I Page: </a:t>
            </a:r>
            <a:fld id="{DC2CED4D-9EBB-46B0-9FDD-8A76FA4AB74B}" type="slidenum">
              <a:rPr lang="en-CA" sz="803" smtClean="0">
                <a:solidFill>
                  <a:srgbClr val="000000"/>
                </a:solidFill>
                <a:latin typeface="Arial"/>
                <a:cs typeface="Arial"/>
              </a:rPr>
              <a:t>51</a:t>
            </a:fld>
            <a:endParaRPr lang="en-CA" sz="803" dirty="0">
              <a:solidFill>
                <a:srgbClr val="000000"/>
              </a:solidFill>
              <a:latin typeface="Arial"/>
              <a:cs typeface="Arial"/>
            </a:endParaRPr>
          </a:p>
        </p:txBody>
      </p:sp>
      <p:sp>
        <p:nvSpPr>
          <p:cNvPr id="11" name="TextBox 2"/>
          <p:cNvSpPr txBox="1"/>
          <p:nvPr/>
        </p:nvSpPr>
        <p:spPr>
          <a:xfrm>
            <a:off x="352150" y="1671216"/>
            <a:ext cx="3938579" cy="1538883"/>
          </a:xfrm>
          <a:prstGeom prst="rect">
            <a:avLst/>
          </a:prstGeom>
          <a:noFill/>
        </p:spPr>
        <p:txBody>
          <a:bodyPr vert="horz" wrap="none" lIns="0" tIns="0" rIns="0" bIns="0" rtlCol="0">
            <a:spAutoFit/>
          </a:bodyPr>
          <a:lstStyle/>
          <a:p>
            <a:pPr>
              <a:lnSpc>
                <a:spcPts val="2990"/>
              </a:lnSpc>
            </a:pPr>
            <a:r>
              <a:rPr lang="en-CA" sz="2800" b="1" dirty="0">
                <a:solidFill>
                  <a:srgbClr val="000000"/>
                </a:solidFill>
                <a:latin typeface="Arial Bold"/>
                <a:cs typeface="Arial Bold"/>
              </a:rPr>
              <a:t>Optional Supplements</a:t>
            </a:r>
          </a:p>
          <a:p>
            <a:pPr>
              <a:lnSpc>
                <a:spcPts val="2990"/>
              </a:lnSpc>
            </a:pPr>
            <a:endParaRPr lang="en-CA" sz="2400" dirty="0">
              <a:solidFill>
                <a:srgbClr val="000000"/>
              </a:solidFill>
              <a:latin typeface="Arial Bold"/>
              <a:cs typeface="Arial Bold"/>
            </a:endParaRPr>
          </a:p>
          <a:p>
            <a:pPr>
              <a:lnSpc>
                <a:spcPts val="2990"/>
              </a:lnSpc>
            </a:pPr>
            <a:r>
              <a:rPr lang="en-US" sz="2400" dirty="0">
                <a:solidFill>
                  <a:srgbClr val="000000"/>
                </a:solidFill>
                <a:latin typeface="Arial Bold"/>
                <a:cs typeface="Arial Bold"/>
              </a:rPr>
              <a:t>Optional independent of step</a:t>
            </a:r>
          </a:p>
          <a:p>
            <a:pPr>
              <a:lnSpc>
                <a:spcPts val="2990"/>
              </a:lnSpc>
            </a:pPr>
            <a:endParaRPr lang="en-CA" sz="2604" i="1" dirty="0">
              <a:solidFill>
                <a:srgbClr val="000000"/>
              </a:solidFill>
            </a:endParaRPr>
          </a:p>
        </p:txBody>
      </p:sp>
      <p:sp>
        <p:nvSpPr>
          <p:cNvPr id="6" name="Rechteck 5"/>
          <p:cNvSpPr/>
          <p:nvPr/>
        </p:nvSpPr>
        <p:spPr>
          <a:xfrm rot="20622655">
            <a:off x="4907375" y="3964914"/>
            <a:ext cx="3137589" cy="923330"/>
          </a:xfrm>
          <a:prstGeom prst="rect">
            <a:avLst/>
          </a:prstGeom>
          <a:solidFill>
            <a:srgbClr val="FFFF00"/>
          </a:solidFill>
        </p:spPr>
        <p:txBody>
          <a:bodyPr wrap="none" lIns="91440" tIns="45720" rIns="91440" bIns="45720">
            <a:spAutoFit/>
          </a:bodyPr>
          <a:lstStyle/>
          <a:p>
            <a:pPr algn="ctr"/>
            <a:r>
              <a:rPr lang="en-GB" sz="5400" b="0" cap="none" spc="600" dirty="0">
                <a:ln w="0"/>
                <a:solidFill>
                  <a:schemeClr val="tx1"/>
                </a:solidFill>
                <a:effectLst>
                  <a:outerShdw blurRad="38100" dist="19050" dir="2700000" algn="tl" rotWithShape="0">
                    <a:schemeClr val="dk1">
                      <a:alpha val="40000"/>
                    </a:schemeClr>
                  </a:outerShdw>
                </a:effectLst>
              </a:rPr>
              <a:t>optional</a:t>
            </a:r>
          </a:p>
        </p:txBody>
      </p:sp>
    </p:spTree>
    <p:extLst>
      <p:ext uri="{BB962C8B-B14F-4D97-AF65-F5344CB8AC3E}">
        <p14:creationId xmlns:p14="http://schemas.microsoft.com/office/powerpoint/2010/main" val="21822044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368300" y="383477"/>
            <a:ext cx="9081070" cy="567659"/>
          </a:xfrm>
        </p:spPr>
        <p:txBody>
          <a:bodyPr>
            <a:noAutofit/>
          </a:bodyPr>
          <a:lstStyle/>
          <a:p>
            <a:pPr algn="l"/>
            <a:r>
              <a:rPr lang="en-GB" sz="3200" noProof="0" dirty="0"/>
              <a:t>Variation of Injection System</a:t>
            </a:r>
          </a:p>
        </p:txBody>
      </p:sp>
      <p:sp>
        <p:nvSpPr>
          <p:cNvPr id="8" name="Inhaltsplatzhalter 2"/>
          <p:cNvSpPr>
            <a:spLocks noGrp="1"/>
          </p:cNvSpPr>
          <p:nvPr>
            <p:ph sz="half" idx="1"/>
          </p:nvPr>
        </p:nvSpPr>
        <p:spPr>
          <a:xfrm>
            <a:off x="391336" y="1959248"/>
            <a:ext cx="2721330" cy="4248472"/>
          </a:xfrm>
          <a:ln w="25400">
            <a:solidFill>
              <a:srgbClr val="00B050"/>
            </a:solidFill>
          </a:ln>
        </p:spPr>
        <p:txBody>
          <a:bodyPr/>
          <a:lstStyle/>
          <a:p>
            <a:r>
              <a:rPr lang="en-GB" noProof="0" dirty="0"/>
              <a:t>Chosen concept</a:t>
            </a:r>
          </a:p>
        </p:txBody>
      </p:sp>
      <p:sp>
        <p:nvSpPr>
          <p:cNvPr id="10" name="Inhaltsplatzhalter 2_"/>
          <p:cNvSpPr>
            <a:spLocks noGrp="1"/>
          </p:cNvSpPr>
          <p:nvPr>
            <p:ph sz="half" idx="1"/>
          </p:nvPr>
        </p:nvSpPr>
        <p:spPr>
          <a:xfrm>
            <a:off x="6353026" y="1959249"/>
            <a:ext cx="2736850" cy="4248472"/>
          </a:xfrm>
          <a:ln w="25400">
            <a:solidFill>
              <a:srgbClr val="FF0000"/>
            </a:solidFill>
          </a:ln>
        </p:spPr>
        <p:txBody>
          <a:bodyPr/>
          <a:lstStyle/>
          <a:p>
            <a:r>
              <a:rPr lang="en-GB" noProof="0" dirty="0"/>
              <a:t>Variation 2 …</a:t>
            </a:r>
          </a:p>
        </p:txBody>
      </p:sp>
      <p:sp>
        <p:nvSpPr>
          <p:cNvPr id="11" name="Inhaltsplatzhalter 2__"/>
          <p:cNvSpPr>
            <a:spLocks noGrp="1"/>
          </p:cNvSpPr>
          <p:nvPr>
            <p:ph sz="half" idx="1"/>
          </p:nvPr>
        </p:nvSpPr>
        <p:spPr>
          <a:xfrm>
            <a:off x="3384928" y="1959248"/>
            <a:ext cx="2736304" cy="4248472"/>
          </a:xfrm>
          <a:ln w="25400">
            <a:solidFill>
              <a:srgbClr val="FF0000"/>
            </a:solidFill>
          </a:ln>
        </p:spPr>
        <p:txBody>
          <a:bodyPr/>
          <a:lstStyle/>
          <a:p>
            <a:r>
              <a:rPr lang="en-GB" noProof="0" dirty="0"/>
              <a:t>Variation 1</a:t>
            </a:r>
          </a:p>
        </p:txBody>
      </p:sp>
      <p:sp>
        <p:nvSpPr>
          <p:cNvPr id="13" name="Inhaltsplatzhalter 2___"/>
          <p:cNvSpPr>
            <a:spLocks noGrp="1"/>
          </p:cNvSpPr>
          <p:nvPr>
            <p:ph sz="half" idx="1"/>
          </p:nvPr>
        </p:nvSpPr>
        <p:spPr>
          <a:xfrm>
            <a:off x="391336" y="1159286"/>
            <a:ext cx="8698540" cy="655945"/>
          </a:xfrm>
          <a:ln>
            <a:solidFill>
              <a:schemeClr val="tx1"/>
            </a:solidFill>
          </a:ln>
        </p:spPr>
        <p:txBody>
          <a:bodyPr anchor="t" anchorCtr="0">
            <a:normAutofit/>
          </a:bodyPr>
          <a:lstStyle/>
          <a:p>
            <a:r>
              <a:rPr lang="en-GB" sz="1600" b="0" i="1" noProof="0" dirty="0"/>
              <a:t>Reason for chosen injection system</a:t>
            </a:r>
          </a:p>
        </p:txBody>
      </p:sp>
      <p:sp>
        <p:nvSpPr>
          <p:cNvPr id="7" name="TextBox 13"/>
          <p:cNvSpPr txBox="1"/>
          <p:nvPr/>
        </p:nvSpPr>
        <p:spPr>
          <a:xfrm>
            <a:off x="355600" y="6375400"/>
            <a:ext cx="5905500" cy="115416"/>
          </a:xfrm>
          <a:prstGeom prst="rect">
            <a:avLst/>
          </a:prstGeom>
          <a:noFill/>
        </p:spPr>
        <p:txBody>
          <a:bodyPr vert="horz" wrap="square" lIns="0" tIns="0" rIns="0" bIns="0" rtlCol="0">
            <a:spAutoFit/>
          </a:bodyPr>
          <a:lstStyle/>
          <a:p>
            <a:pPr>
              <a:lnSpc>
                <a:spcPts val="920"/>
              </a:lnSpc>
            </a:pPr>
            <a:r>
              <a:rPr lang="en-CA" sz="803" spc="300" dirty="0">
                <a:solidFill>
                  <a:srgbClr val="000000"/>
                </a:solidFill>
                <a:latin typeface="Arial"/>
                <a:cs typeface="Arial"/>
              </a:rPr>
              <a:t>BSH Hausgeräte GmbH / Product Division Consumer Products</a:t>
            </a:r>
          </a:p>
        </p:txBody>
      </p:sp>
      <p:sp>
        <p:nvSpPr>
          <p:cNvPr id="9" name="TextBox 14"/>
          <p:cNvSpPr txBox="1"/>
          <p:nvPr/>
        </p:nvSpPr>
        <p:spPr>
          <a:xfrm>
            <a:off x="7518400" y="6375400"/>
            <a:ext cx="1838645" cy="115416"/>
          </a:xfrm>
          <a:prstGeom prst="rect">
            <a:avLst/>
          </a:prstGeom>
          <a:noFill/>
        </p:spPr>
        <p:txBody>
          <a:bodyPr vert="horz" wrap="none" lIns="0" tIns="0" rIns="0" bIns="0" rtlCol="0">
            <a:spAutoFit/>
          </a:bodyPr>
          <a:lstStyle/>
          <a:p>
            <a:pPr>
              <a:lnSpc>
                <a:spcPts val="920"/>
              </a:lnSpc>
            </a:pPr>
            <a:r>
              <a:rPr lang="en-CA" sz="803" dirty="0">
                <a:solidFill>
                  <a:srgbClr val="000000"/>
                </a:solidFill>
                <a:latin typeface="Arial"/>
                <a:cs typeface="Arial"/>
              </a:rPr>
              <a:t>MF Report </a:t>
            </a:r>
            <a:r>
              <a:rPr lang="en-CA" sz="803" dirty="0" smtClean="0">
                <a:solidFill>
                  <a:srgbClr val="000000"/>
                </a:solidFill>
                <a:latin typeface="Arial"/>
                <a:cs typeface="Arial"/>
              </a:rPr>
              <a:t>(Version 08/2021) </a:t>
            </a:r>
            <a:r>
              <a:rPr lang="en-CA" sz="803" dirty="0">
                <a:solidFill>
                  <a:srgbClr val="000000"/>
                </a:solidFill>
                <a:latin typeface="Arial"/>
                <a:cs typeface="Arial"/>
              </a:rPr>
              <a:t>I Page: </a:t>
            </a:r>
            <a:fld id="{DC2CED4D-9EBB-46B0-9FDD-8A76FA4AB74B}" type="slidenum">
              <a:rPr lang="en-CA" sz="803" smtClean="0">
                <a:solidFill>
                  <a:srgbClr val="000000"/>
                </a:solidFill>
                <a:latin typeface="Arial"/>
                <a:cs typeface="Arial"/>
              </a:rPr>
              <a:t>52</a:t>
            </a:fld>
            <a:endParaRPr lang="en-CA" sz="803" dirty="0">
              <a:solidFill>
                <a:srgbClr val="000000"/>
              </a:solidFill>
              <a:latin typeface="Arial"/>
              <a:cs typeface="Arial"/>
            </a:endParaRPr>
          </a:p>
        </p:txBody>
      </p:sp>
    </p:spTree>
    <p:extLst>
      <p:ext uri="{BB962C8B-B14F-4D97-AF65-F5344CB8AC3E}">
        <p14:creationId xmlns:p14="http://schemas.microsoft.com/office/powerpoint/2010/main" val="66219368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368300" y="383477"/>
            <a:ext cx="9081070" cy="567659"/>
          </a:xfrm>
        </p:spPr>
        <p:txBody>
          <a:bodyPr>
            <a:noAutofit/>
          </a:bodyPr>
          <a:lstStyle/>
          <a:p>
            <a:pPr algn="l"/>
            <a:r>
              <a:rPr lang="en-US" sz="3200" dirty="0"/>
              <a:t>Animation of the velocity vectors</a:t>
            </a:r>
            <a:endParaRPr lang="en-GB" sz="3200" noProof="0" dirty="0"/>
          </a:p>
        </p:txBody>
      </p:sp>
      <p:sp>
        <p:nvSpPr>
          <p:cNvPr id="8" name="Inhaltsplatzhalter 2"/>
          <p:cNvSpPr>
            <a:spLocks noGrp="1"/>
          </p:cNvSpPr>
          <p:nvPr>
            <p:ph sz="half" idx="1"/>
          </p:nvPr>
        </p:nvSpPr>
        <p:spPr>
          <a:xfrm>
            <a:off x="391336" y="1239168"/>
            <a:ext cx="8553978" cy="4968552"/>
          </a:xfrm>
          <a:ln>
            <a:solidFill>
              <a:schemeClr val="tx1"/>
            </a:solidFill>
          </a:ln>
        </p:spPr>
        <p:txBody>
          <a:bodyPr/>
          <a:lstStyle/>
          <a:p>
            <a:r>
              <a:rPr lang="en-US" dirty="0"/>
              <a:t>Animation of the velocity vectors</a:t>
            </a:r>
            <a:endParaRPr lang="en-GB" noProof="0" dirty="0"/>
          </a:p>
        </p:txBody>
      </p:sp>
      <p:sp>
        <p:nvSpPr>
          <p:cNvPr id="15" name="TextBox 13"/>
          <p:cNvSpPr txBox="1"/>
          <p:nvPr/>
        </p:nvSpPr>
        <p:spPr>
          <a:xfrm>
            <a:off x="355600" y="6375400"/>
            <a:ext cx="5905500" cy="115416"/>
          </a:xfrm>
          <a:prstGeom prst="rect">
            <a:avLst/>
          </a:prstGeom>
          <a:noFill/>
        </p:spPr>
        <p:txBody>
          <a:bodyPr vert="horz" wrap="square" lIns="0" tIns="0" rIns="0" bIns="0" rtlCol="0">
            <a:spAutoFit/>
          </a:bodyPr>
          <a:lstStyle/>
          <a:p>
            <a:pPr>
              <a:lnSpc>
                <a:spcPts val="920"/>
              </a:lnSpc>
            </a:pPr>
            <a:r>
              <a:rPr lang="en-CA" sz="803" spc="300" dirty="0">
                <a:solidFill>
                  <a:srgbClr val="000000"/>
                </a:solidFill>
                <a:latin typeface="Arial"/>
                <a:cs typeface="Arial"/>
              </a:rPr>
              <a:t>BSH Hausgeräte GmbH / Product Division Consumer Products</a:t>
            </a:r>
          </a:p>
        </p:txBody>
      </p:sp>
      <p:sp>
        <p:nvSpPr>
          <p:cNvPr id="16" name="TextBox 14"/>
          <p:cNvSpPr txBox="1"/>
          <p:nvPr/>
        </p:nvSpPr>
        <p:spPr>
          <a:xfrm>
            <a:off x="7518400" y="6375400"/>
            <a:ext cx="1838645" cy="115416"/>
          </a:xfrm>
          <a:prstGeom prst="rect">
            <a:avLst/>
          </a:prstGeom>
          <a:noFill/>
        </p:spPr>
        <p:txBody>
          <a:bodyPr vert="horz" wrap="none" lIns="0" tIns="0" rIns="0" bIns="0" rtlCol="0">
            <a:spAutoFit/>
          </a:bodyPr>
          <a:lstStyle/>
          <a:p>
            <a:pPr>
              <a:lnSpc>
                <a:spcPts val="920"/>
              </a:lnSpc>
            </a:pPr>
            <a:r>
              <a:rPr lang="en-CA" sz="803" dirty="0">
                <a:solidFill>
                  <a:srgbClr val="000000"/>
                </a:solidFill>
                <a:latin typeface="Arial"/>
                <a:cs typeface="Arial"/>
              </a:rPr>
              <a:t>MF Report </a:t>
            </a:r>
            <a:r>
              <a:rPr lang="en-CA" sz="803" dirty="0" smtClean="0">
                <a:solidFill>
                  <a:srgbClr val="000000"/>
                </a:solidFill>
                <a:latin typeface="Arial"/>
                <a:cs typeface="Arial"/>
              </a:rPr>
              <a:t>(Version 08/2021) </a:t>
            </a:r>
            <a:r>
              <a:rPr lang="en-CA" sz="803" dirty="0">
                <a:solidFill>
                  <a:srgbClr val="000000"/>
                </a:solidFill>
                <a:latin typeface="Arial"/>
                <a:cs typeface="Arial"/>
              </a:rPr>
              <a:t>I Page: </a:t>
            </a:r>
            <a:fld id="{DC2CED4D-9EBB-46B0-9FDD-8A76FA4AB74B}" type="slidenum">
              <a:rPr lang="en-CA" sz="803" smtClean="0">
                <a:solidFill>
                  <a:srgbClr val="000000"/>
                </a:solidFill>
                <a:latin typeface="Arial"/>
                <a:cs typeface="Arial"/>
              </a:rPr>
              <a:t>53</a:t>
            </a:fld>
            <a:endParaRPr lang="en-CA" sz="803" dirty="0">
              <a:solidFill>
                <a:srgbClr val="000000"/>
              </a:solidFill>
              <a:latin typeface="Arial"/>
              <a:cs typeface="Arial"/>
            </a:endParaRPr>
          </a:p>
        </p:txBody>
      </p:sp>
      <p:sp>
        <p:nvSpPr>
          <p:cNvPr id="9" name="Textfeld 8"/>
          <p:cNvSpPr txBox="1"/>
          <p:nvPr/>
        </p:nvSpPr>
        <p:spPr>
          <a:xfrm>
            <a:off x="368300" y="926956"/>
            <a:ext cx="1955985" cy="253916"/>
          </a:xfrm>
          <a:prstGeom prst="rect">
            <a:avLst/>
          </a:prstGeom>
          <a:solidFill>
            <a:schemeClr val="bg1"/>
          </a:solidFill>
        </p:spPr>
        <p:txBody>
          <a:bodyPr wrap="none" rtlCol="0">
            <a:spAutoFit/>
          </a:bodyPr>
          <a:lstStyle/>
          <a:p>
            <a:r>
              <a:rPr lang="en-US" sz="1050" i="1" dirty="0">
                <a:latin typeface="Arial" panose="020B0604020202020204" pitchFamily="34" charset="0"/>
                <a:cs typeface="Arial" panose="020B0604020202020204" pitchFamily="34" charset="0"/>
              </a:rPr>
              <a:t>only if there are abnormalities</a:t>
            </a:r>
          </a:p>
        </p:txBody>
      </p:sp>
    </p:spTree>
    <p:extLst>
      <p:ext uri="{BB962C8B-B14F-4D97-AF65-F5344CB8AC3E}">
        <p14:creationId xmlns:p14="http://schemas.microsoft.com/office/powerpoint/2010/main" val="413129563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368300" y="383477"/>
            <a:ext cx="9081070" cy="567659"/>
          </a:xfrm>
        </p:spPr>
        <p:txBody>
          <a:bodyPr>
            <a:noAutofit/>
          </a:bodyPr>
          <a:lstStyle/>
          <a:p>
            <a:pPr algn="l"/>
            <a:r>
              <a:rPr lang="en-GB" sz="3200" noProof="0" dirty="0"/>
              <a:t>Flow Front Temperature</a:t>
            </a:r>
          </a:p>
        </p:txBody>
      </p:sp>
      <p:graphicFrame>
        <p:nvGraphicFramePr>
          <p:cNvPr id="7" name="Inhaltsplatzhalter 6"/>
          <p:cNvGraphicFramePr>
            <a:graphicFrameLocks noGrp="1"/>
          </p:cNvGraphicFramePr>
          <p:nvPr>
            <p:ph sz="half" idx="2"/>
            <p:extLst>
              <p:ext uri="{D42A27DB-BD31-4B8C-83A1-F6EECF244321}">
                <p14:modId xmlns:p14="http://schemas.microsoft.com/office/powerpoint/2010/main" val="916029290"/>
              </p:ext>
            </p:extLst>
          </p:nvPr>
        </p:nvGraphicFramePr>
        <p:xfrm>
          <a:off x="391336" y="1239168"/>
          <a:ext cx="8661725" cy="822960"/>
        </p:xfrm>
        <a:graphic>
          <a:graphicData uri="http://schemas.openxmlformats.org/drawingml/2006/table">
            <a:tbl>
              <a:tblPr firstRow="1" bandRow="1">
                <a:tableStyleId>{5C22544A-7EE6-4342-B048-85BDC9FD1C3A}</a:tableStyleId>
              </a:tblPr>
              <a:tblGrid>
                <a:gridCol w="2649322">
                  <a:extLst>
                    <a:ext uri="{9D8B030D-6E8A-4147-A177-3AD203B41FA5}">
                      <a16:colId xmlns:a16="http://schemas.microsoft.com/office/drawing/2014/main" val="1306755108"/>
                    </a:ext>
                  </a:extLst>
                </a:gridCol>
                <a:gridCol w="1681540">
                  <a:extLst>
                    <a:ext uri="{9D8B030D-6E8A-4147-A177-3AD203B41FA5}">
                      <a16:colId xmlns:a16="http://schemas.microsoft.com/office/drawing/2014/main" val="535247953"/>
                    </a:ext>
                  </a:extLst>
                </a:gridCol>
                <a:gridCol w="2854964">
                  <a:extLst>
                    <a:ext uri="{9D8B030D-6E8A-4147-A177-3AD203B41FA5}">
                      <a16:colId xmlns:a16="http://schemas.microsoft.com/office/drawing/2014/main" val="545133083"/>
                    </a:ext>
                  </a:extLst>
                </a:gridCol>
                <a:gridCol w="1475899">
                  <a:extLst>
                    <a:ext uri="{9D8B030D-6E8A-4147-A177-3AD203B41FA5}">
                      <a16:colId xmlns:a16="http://schemas.microsoft.com/office/drawing/2014/main" val="3688285355"/>
                    </a:ext>
                  </a:extLst>
                </a:gridCol>
              </a:tblGrid>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Minimal flow front temperature [°C]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Maximal flow front temperature [°C]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2918893"/>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Maximal temperature </a:t>
                      </a:r>
                      <a:r>
                        <a:rPr lang="en-GB" sz="1200" b="0" kern="1200" noProof="0" dirty="0" smtClean="0">
                          <a:solidFill>
                            <a:schemeClr val="dk1"/>
                          </a:solidFill>
                          <a:latin typeface="+mn-lt"/>
                          <a:ea typeface="+mn-ea"/>
                          <a:cs typeface="+mn-cs"/>
                        </a:rPr>
                        <a:t>decrease [°</a:t>
                      </a:r>
                      <a:r>
                        <a:rPr lang="en-GB" sz="1200" b="0" kern="1200" noProof="0" dirty="0">
                          <a:solidFill>
                            <a:schemeClr val="dk1"/>
                          </a:solidFill>
                          <a:latin typeface="+mn-lt"/>
                          <a:ea typeface="+mn-ea"/>
                          <a:cs typeface="+mn-cs"/>
                        </a:rPr>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Maximal temperature </a:t>
                      </a:r>
                      <a:r>
                        <a:rPr lang="en-GB" sz="1200" b="0" kern="1200" noProof="0" dirty="0" smtClean="0">
                          <a:solidFill>
                            <a:schemeClr val="dk1"/>
                          </a:solidFill>
                          <a:latin typeface="+mn-lt"/>
                          <a:ea typeface="+mn-ea"/>
                          <a:cs typeface="+mn-cs"/>
                        </a:rPr>
                        <a:t>increase [°</a:t>
                      </a:r>
                      <a:r>
                        <a:rPr lang="en-GB" sz="1200" b="0" kern="1200" noProof="0" dirty="0">
                          <a:solidFill>
                            <a:schemeClr val="dk1"/>
                          </a:solidFill>
                          <a:latin typeface="+mn-lt"/>
                          <a:ea typeface="+mn-ea"/>
                          <a:cs typeface="+mn-cs"/>
                        </a:rPr>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29897618"/>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Comment / Risk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gridSpan="3">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31154786"/>
                  </a:ext>
                </a:extLst>
              </a:tr>
            </a:tbl>
          </a:graphicData>
        </a:graphic>
      </p:graphicFrame>
      <p:sp>
        <p:nvSpPr>
          <p:cNvPr id="8" name="Inhaltsplatzhalter 2"/>
          <p:cNvSpPr>
            <a:spLocks noGrp="1"/>
          </p:cNvSpPr>
          <p:nvPr>
            <p:ph sz="half" idx="1"/>
          </p:nvPr>
        </p:nvSpPr>
        <p:spPr>
          <a:xfrm>
            <a:off x="391335" y="2062128"/>
            <a:ext cx="8661725" cy="4145592"/>
          </a:xfrm>
          <a:ln>
            <a:solidFill>
              <a:schemeClr val="tx1"/>
            </a:solidFill>
          </a:ln>
        </p:spPr>
        <p:txBody>
          <a:bodyPr/>
          <a:lstStyle/>
          <a:p>
            <a:r>
              <a:rPr lang="en-GB" noProof="0" dirty="0"/>
              <a:t>Picture of Flow Front Temperature </a:t>
            </a:r>
          </a:p>
        </p:txBody>
      </p:sp>
      <p:sp>
        <p:nvSpPr>
          <p:cNvPr id="5" name="TextBox 13"/>
          <p:cNvSpPr txBox="1"/>
          <p:nvPr/>
        </p:nvSpPr>
        <p:spPr>
          <a:xfrm>
            <a:off x="355600" y="6375400"/>
            <a:ext cx="5905500" cy="115416"/>
          </a:xfrm>
          <a:prstGeom prst="rect">
            <a:avLst/>
          </a:prstGeom>
          <a:noFill/>
        </p:spPr>
        <p:txBody>
          <a:bodyPr vert="horz" wrap="square" lIns="0" tIns="0" rIns="0" bIns="0" rtlCol="0">
            <a:spAutoFit/>
          </a:bodyPr>
          <a:lstStyle/>
          <a:p>
            <a:pPr>
              <a:lnSpc>
                <a:spcPts val="920"/>
              </a:lnSpc>
            </a:pPr>
            <a:r>
              <a:rPr lang="en-CA" sz="803" spc="300" dirty="0">
                <a:solidFill>
                  <a:srgbClr val="000000"/>
                </a:solidFill>
                <a:latin typeface="Arial"/>
                <a:cs typeface="Arial"/>
              </a:rPr>
              <a:t>BSH Hausgeräte GmbH / Product Division Consumer Products</a:t>
            </a:r>
          </a:p>
        </p:txBody>
      </p:sp>
      <p:sp>
        <p:nvSpPr>
          <p:cNvPr id="6" name="TextBox 14"/>
          <p:cNvSpPr txBox="1"/>
          <p:nvPr/>
        </p:nvSpPr>
        <p:spPr>
          <a:xfrm>
            <a:off x="7518400" y="6375400"/>
            <a:ext cx="1838645" cy="115416"/>
          </a:xfrm>
          <a:prstGeom prst="rect">
            <a:avLst/>
          </a:prstGeom>
          <a:noFill/>
        </p:spPr>
        <p:txBody>
          <a:bodyPr vert="horz" wrap="none" lIns="0" tIns="0" rIns="0" bIns="0" rtlCol="0">
            <a:spAutoFit/>
          </a:bodyPr>
          <a:lstStyle/>
          <a:p>
            <a:pPr>
              <a:lnSpc>
                <a:spcPts val="920"/>
              </a:lnSpc>
            </a:pPr>
            <a:r>
              <a:rPr lang="en-CA" sz="803" dirty="0">
                <a:solidFill>
                  <a:srgbClr val="000000"/>
                </a:solidFill>
                <a:latin typeface="Arial"/>
                <a:cs typeface="Arial"/>
              </a:rPr>
              <a:t>MF Report </a:t>
            </a:r>
            <a:r>
              <a:rPr lang="en-CA" sz="803" dirty="0" smtClean="0">
                <a:solidFill>
                  <a:srgbClr val="000000"/>
                </a:solidFill>
                <a:latin typeface="Arial"/>
                <a:cs typeface="Arial"/>
              </a:rPr>
              <a:t>(Version 08/2021) </a:t>
            </a:r>
            <a:r>
              <a:rPr lang="en-CA" sz="803" dirty="0">
                <a:solidFill>
                  <a:srgbClr val="000000"/>
                </a:solidFill>
                <a:latin typeface="Arial"/>
                <a:cs typeface="Arial"/>
              </a:rPr>
              <a:t>I Page: </a:t>
            </a:r>
            <a:fld id="{DC2CED4D-9EBB-46B0-9FDD-8A76FA4AB74B}" type="slidenum">
              <a:rPr lang="en-CA" sz="803" smtClean="0">
                <a:solidFill>
                  <a:srgbClr val="000000"/>
                </a:solidFill>
                <a:latin typeface="Arial"/>
                <a:cs typeface="Arial"/>
              </a:rPr>
              <a:t>54</a:t>
            </a:fld>
            <a:endParaRPr lang="en-CA" sz="803" dirty="0">
              <a:solidFill>
                <a:srgbClr val="000000"/>
              </a:solidFill>
              <a:latin typeface="Arial"/>
              <a:cs typeface="Arial"/>
            </a:endParaRPr>
          </a:p>
        </p:txBody>
      </p:sp>
    </p:spTree>
    <p:extLst>
      <p:ext uri="{BB962C8B-B14F-4D97-AF65-F5344CB8AC3E}">
        <p14:creationId xmlns:p14="http://schemas.microsoft.com/office/powerpoint/2010/main" val="386440525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368300" y="383477"/>
            <a:ext cx="9081070" cy="567659"/>
          </a:xfrm>
        </p:spPr>
        <p:txBody>
          <a:bodyPr>
            <a:noAutofit/>
          </a:bodyPr>
          <a:lstStyle/>
          <a:p>
            <a:pPr algn="l"/>
            <a:r>
              <a:rPr lang="en-GB" sz="3200" noProof="0" dirty="0"/>
              <a:t>Holding Pressure Distribution </a:t>
            </a:r>
          </a:p>
        </p:txBody>
      </p:sp>
      <p:graphicFrame>
        <p:nvGraphicFramePr>
          <p:cNvPr id="7" name="Inhaltsplatzhalter 6"/>
          <p:cNvGraphicFramePr>
            <a:graphicFrameLocks noGrp="1"/>
          </p:cNvGraphicFramePr>
          <p:nvPr>
            <p:ph sz="half" idx="2"/>
            <p:extLst>
              <p:ext uri="{D42A27DB-BD31-4B8C-83A1-F6EECF244321}">
                <p14:modId xmlns:p14="http://schemas.microsoft.com/office/powerpoint/2010/main" val="267191113"/>
              </p:ext>
            </p:extLst>
          </p:nvPr>
        </p:nvGraphicFramePr>
        <p:xfrm>
          <a:off x="391336" y="1239168"/>
          <a:ext cx="8661725" cy="822960"/>
        </p:xfrm>
        <a:graphic>
          <a:graphicData uri="http://schemas.openxmlformats.org/drawingml/2006/table">
            <a:tbl>
              <a:tblPr firstRow="1" bandRow="1">
                <a:tableStyleId>{5C22544A-7EE6-4342-B048-85BDC9FD1C3A}</a:tableStyleId>
              </a:tblPr>
              <a:tblGrid>
                <a:gridCol w="2649322">
                  <a:extLst>
                    <a:ext uri="{9D8B030D-6E8A-4147-A177-3AD203B41FA5}">
                      <a16:colId xmlns:a16="http://schemas.microsoft.com/office/drawing/2014/main" val="1306755108"/>
                    </a:ext>
                  </a:extLst>
                </a:gridCol>
                <a:gridCol w="1681540">
                  <a:extLst>
                    <a:ext uri="{9D8B030D-6E8A-4147-A177-3AD203B41FA5}">
                      <a16:colId xmlns:a16="http://schemas.microsoft.com/office/drawing/2014/main" val="535247953"/>
                    </a:ext>
                  </a:extLst>
                </a:gridCol>
                <a:gridCol w="2854964">
                  <a:extLst>
                    <a:ext uri="{9D8B030D-6E8A-4147-A177-3AD203B41FA5}">
                      <a16:colId xmlns:a16="http://schemas.microsoft.com/office/drawing/2014/main" val="545133083"/>
                    </a:ext>
                  </a:extLst>
                </a:gridCol>
                <a:gridCol w="1475899">
                  <a:extLst>
                    <a:ext uri="{9D8B030D-6E8A-4147-A177-3AD203B41FA5}">
                      <a16:colId xmlns:a16="http://schemas.microsoft.com/office/drawing/2014/main" val="3688285355"/>
                    </a:ext>
                  </a:extLst>
                </a:gridCol>
              </a:tblGrid>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Minimal pressure [bar]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Maximal pressure [bar]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2918893"/>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Packing pressure [bar]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Packing pressure time [s]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92227736"/>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Comment / Risk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gridSpan="3">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20437202"/>
                  </a:ext>
                </a:extLst>
              </a:tr>
            </a:tbl>
          </a:graphicData>
        </a:graphic>
      </p:graphicFrame>
      <p:sp>
        <p:nvSpPr>
          <p:cNvPr id="8" name="Inhaltsplatzhalter 2"/>
          <p:cNvSpPr>
            <a:spLocks noGrp="1"/>
          </p:cNvSpPr>
          <p:nvPr>
            <p:ph sz="half" idx="1"/>
          </p:nvPr>
        </p:nvSpPr>
        <p:spPr>
          <a:xfrm>
            <a:off x="391335" y="2062128"/>
            <a:ext cx="8661725" cy="4145592"/>
          </a:xfrm>
          <a:ln>
            <a:solidFill>
              <a:schemeClr val="tx1"/>
            </a:solidFill>
          </a:ln>
        </p:spPr>
        <p:txBody>
          <a:bodyPr/>
          <a:lstStyle/>
          <a:p>
            <a:r>
              <a:rPr lang="en-GB" noProof="0" dirty="0"/>
              <a:t>Picture of Holding Pressure Distribution</a:t>
            </a:r>
          </a:p>
        </p:txBody>
      </p:sp>
      <p:sp>
        <p:nvSpPr>
          <p:cNvPr id="6" name="TextBox 13"/>
          <p:cNvSpPr txBox="1"/>
          <p:nvPr/>
        </p:nvSpPr>
        <p:spPr>
          <a:xfrm>
            <a:off x="355600" y="6375400"/>
            <a:ext cx="5905500" cy="115416"/>
          </a:xfrm>
          <a:prstGeom prst="rect">
            <a:avLst/>
          </a:prstGeom>
          <a:noFill/>
        </p:spPr>
        <p:txBody>
          <a:bodyPr vert="horz" wrap="square" lIns="0" tIns="0" rIns="0" bIns="0" rtlCol="0">
            <a:spAutoFit/>
          </a:bodyPr>
          <a:lstStyle/>
          <a:p>
            <a:pPr>
              <a:lnSpc>
                <a:spcPts val="920"/>
              </a:lnSpc>
            </a:pPr>
            <a:r>
              <a:rPr lang="en-CA" sz="803" spc="300" dirty="0">
                <a:solidFill>
                  <a:srgbClr val="000000"/>
                </a:solidFill>
                <a:latin typeface="Arial"/>
                <a:cs typeface="Arial"/>
              </a:rPr>
              <a:t>BSH Hausgeräte GmbH / Product Division Consumer Products</a:t>
            </a:r>
          </a:p>
        </p:txBody>
      </p:sp>
      <p:sp>
        <p:nvSpPr>
          <p:cNvPr id="9" name="TextBox 14"/>
          <p:cNvSpPr txBox="1"/>
          <p:nvPr/>
        </p:nvSpPr>
        <p:spPr>
          <a:xfrm>
            <a:off x="7518400" y="6375400"/>
            <a:ext cx="1838645" cy="115416"/>
          </a:xfrm>
          <a:prstGeom prst="rect">
            <a:avLst/>
          </a:prstGeom>
          <a:noFill/>
        </p:spPr>
        <p:txBody>
          <a:bodyPr vert="horz" wrap="none" lIns="0" tIns="0" rIns="0" bIns="0" rtlCol="0">
            <a:spAutoFit/>
          </a:bodyPr>
          <a:lstStyle/>
          <a:p>
            <a:pPr>
              <a:lnSpc>
                <a:spcPts val="920"/>
              </a:lnSpc>
            </a:pPr>
            <a:r>
              <a:rPr lang="en-CA" sz="803" dirty="0">
                <a:solidFill>
                  <a:srgbClr val="000000"/>
                </a:solidFill>
                <a:latin typeface="Arial"/>
                <a:cs typeface="Arial"/>
              </a:rPr>
              <a:t>MF Report </a:t>
            </a:r>
            <a:r>
              <a:rPr lang="en-CA" sz="803" dirty="0" smtClean="0">
                <a:solidFill>
                  <a:srgbClr val="000000"/>
                </a:solidFill>
                <a:latin typeface="Arial"/>
                <a:cs typeface="Arial"/>
              </a:rPr>
              <a:t>(Version 08/2021) </a:t>
            </a:r>
            <a:r>
              <a:rPr lang="en-CA" sz="803" dirty="0">
                <a:solidFill>
                  <a:srgbClr val="000000"/>
                </a:solidFill>
                <a:latin typeface="Arial"/>
                <a:cs typeface="Arial"/>
              </a:rPr>
              <a:t>I Page: </a:t>
            </a:r>
            <a:fld id="{DC2CED4D-9EBB-46B0-9FDD-8A76FA4AB74B}" type="slidenum">
              <a:rPr lang="en-CA" sz="803" smtClean="0">
                <a:solidFill>
                  <a:srgbClr val="000000"/>
                </a:solidFill>
                <a:latin typeface="Arial"/>
                <a:cs typeface="Arial"/>
              </a:rPr>
              <a:t>55</a:t>
            </a:fld>
            <a:endParaRPr lang="en-CA" sz="803" dirty="0">
              <a:solidFill>
                <a:srgbClr val="000000"/>
              </a:solidFill>
              <a:latin typeface="Arial"/>
              <a:cs typeface="Arial"/>
            </a:endParaRPr>
          </a:p>
        </p:txBody>
      </p:sp>
    </p:spTree>
    <p:extLst>
      <p:ext uri="{BB962C8B-B14F-4D97-AF65-F5344CB8AC3E}">
        <p14:creationId xmlns:p14="http://schemas.microsoft.com/office/powerpoint/2010/main" val="35317433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368300" y="383477"/>
            <a:ext cx="9081070" cy="567659"/>
          </a:xfrm>
        </p:spPr>
        <p:txBody>
          <a:bodyPr>
            <a:noAutofit/>
          </a:bodyPr>
          <a:lstStyle/>
          <a:p>
            <a:pPr algn="l"/>
            <a:r>
              <a:rPr lang="en-GB" sz="3200" noProof="0" dirty="0"/>
              <a:t>Plastic Core Distribution during cooling</a:t>
            </a:r>
          </a:p>
        </p:txBody>
      </p:sp>
      <p:graphicFrame>
        <p:nvGraphicFramePr>
          <p:cNvPr id="7" name="Inhaltsplatzhalter 6"/>
          <p:cNvGraphicFramePr>
            <a:graphicFrameLocks noGrp="1"/>
          </p:cNvGraphicFramePr>
          <p:nvPr>
            <p:ph sz="half" idx="2"/>
            <p:extLst>
              <p:ext uri="{D42A27DB-BD31-4B8C-83A1-F6EECF244321}">
                <p14:modId xmlns:p14="http://schemas.microsoft.com/office/powerpoint/2010/main" val="872490201"/>
              </p:ext>
            </p:extLst>
          </p:nvPr>
        </p:nvGraphicFramePr>
        <p:xfrm>
          <a:off x="391336" y="1239168"/>
          <a:ext cx="8661725" cy="548640"/>
        </p:xfrm>
        <a:graphic>
          <a:graphicData uri="http://schemas.openxmlformats.org/drawingml/2006/table">
            <a:tbl>
              <a:tblPr firstRow="1" bandRow="1">
                <a:tableStyleId>{5C22544A-7EE6-4342-B048-85BDC9FD1C3A}</a:tableStyleId>
              </a:tblPr>
              <a:tblGrid>
                <a:gridCol w="2649322">
                  <a:extLst>
                    <a:ext uri="{9D8B030D-6E8A-4147-A177-3AD203B41FA5}">
                      <a16:colId xmlns:a16="http://schemas.microsoft.com/office/drawing/2014/main" val="1306755108"/>
                    </a:ext>
                  </a:extLst>
                </a:gridCol>
                <a:gridCol w="1681540">
                  <a:extLst>
                    <a:ext uri="{9D8B030D-6E8A-4147-A177-3AD203B41FA5}">
                      <a16:colId xmlns:a16="http://schemas.microsoft.com/office/drawing/2014/main" val="535247953"/>
                    </a:ext>
                  </a:extLst>
                </a:gridCol>
                <a:gridCol w="2854964">
                  <a:extLst>
                    <a:ext uri="{9D8B030D-6E8A-4147-A177-3AD203B41FA5}">
                      <a16:colId xmlns:a16="http://schemas.microsoft.com/office/drawing/2014/main" val="545133083"/>
                    </a:ext>
                  </a:extLst>
                </a:gridCol>
                <a:gridCol w="1475899">
                  <a:extLst>
                    <a:ext uri="{9D8B030D-6E8A-4147-A177-3AD203B41FA5}">
                      <a16:colId xmlns:a16="http://schemas.microsoft.com/office/drawing/2014/main" val="3688285355"/>
                    </a:ext>
                  </a:extLst>
                </a:gridCol>
              </a:tblGrid>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Maximal temperature at ejection [°C]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Cooling</a:t>
                      </a:r>
                      <a:r>
                        <a:rPr lang="en-GB" sz="1200" b="0" kern="1200" baseline="0" noProof="0" dirty="0">
                          <a:solidFill>
                            <a:schemeClr val="dk1"/>
                          </a:solidFill>
                          <a:latin typeface="+mn-lt"/>
                          <a:ea typeface="+mn-ea"/>
                          <a:cs typeface="+mn-cs"/>
                        </a:rPr>
                        <a:t> time till ejection </a:t>
                      </a:r>
                      <a:r>
                        <a:rPr lang="en-GB" sz="1200" b="0" kern="1200" noProof="0" dirty="0">
                          <a:solidFill>
                            <a:schemeClr val="dk1"/>
                          </a:solidFill>
                          <a:latin typeface="+mn-lt"/>
                          <a:ea typeface="+mn-ea"/>
                          <a:cs typeface="+mn-cs"/>
                        </a:rPr>
                        <a: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2918893"/>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Comment / Risk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gridSpan="3">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95404043"/>
                  </a:ext>
                </a:extLst>
              </a:tr>
            </a:tbl>
          </a:graphicData>
        </a:graphic>
      </p:graphicFrame>
      <p:sp>
        <p:nvSpPr>
          <p:cNvPr id="8" name="Inhaltsplatzhalter 2"/>
          <p:cNvSpPr>
            <a:spLocks noGrp="1"/>
          </p:cNvSpPr>
          <p:nvPr>
            <p:ph sz="half" idx="1"/>
          </p:nvPr>
        </p:nvSpPr>
        <p:spPr>
          <a:xfrm>
            <a:off x="391335" y="1787808"/>
            <a:ext cx="8661725" cy="4419912"/>
          </a:xfrm>
          <a:ln>
            <a:solidFill>
              <a:schemeClr val="tx1"/>
            </a:solidFill>
          </a:ln>
        </p:spPr>
        <p:txBody>
          <a:bodyPr/>
          <a:lstStyle/>
          <a:p>
            <a:r>
              <a:rPr lang="en-GB" noProof="0" dirty="0"/>
              <a:t>Picture of Plastic Core Distribution</a:t>
            </a:r>
          </a:p>
        </p:txBody>
      </p:sp>
      <p:sp>
        <p:nvSpPr>
          <p:cNvPr id="5" name="TextBox 13"/>
          <p:cNvSpPr txBox="1"/>
          <p:nvPr/>
        </p:nvSpPr>
        <p:spPr>
          <a:xfrm>
            <a:off x="355600" y="6375400"/>
            <a:ext cx="5905500" cy="115416"/>
          </a:xfrm>
          <a:prstGeom prst="rect">
            <a:avLst/>
          </a:prstGeom>
          <a:noFill/>
        </p:spPr>
        <p:txBody>
          <a:bodyPr vert="horz" wrap="square" lIns="0" tIns="0" rIns="0" bIns="0" rtlCol="0">
            <a:spAutoFit/>
          </a:bodyPr>
          <a:lstStyle/>
          <a:p>
            <a:pPr>
              <a:lnSpc>
                <a:spcPts val="920"/>
              </a:lnSpc>
            </a:pPr>
            <a:r>
              <a:rPr lang="en-CA" sz="803" spc="300" dirty="0">
                <a:solidFill>
                  <a:srgbClr val="000000"/>
                </a:solidFill>
                <a:latin typeface="Arial"/>
                <a:cs typeface="Arial"/>
              </a:rPr>
              <a:t>BSH Hausgeräte GmbH / Product Division Consumer Products</a:t>
            </a:r>
          </a:p>
        </p:txBody>
      </p:sp>
      <p:sp>
        <p:nvSpPr>
          <p:cNvPr id="6" name="TextBox 14"/>
          <p:cNvSpPr txBox="1"/>
          <p:nvPr/>
        </p:nvSpPr>
        <p:spPr>
          <a:xfrm>
            <a:off x="7518400" y="6375400"/>
            <a:ext cx="1838645" cy="115416"/>
          </a:xfrm>
          <a:prstGeom prst="rect">
            <a:avLst/>
          </a:prstGeom>
          <a:noFill/>
        </p:spPr>
        <p:txBody>
          <a:bodyPr vert="horz" wrap="none" lIns="0" tIns="0" rIns="0" bIns="0" rtlCol="0">
            <a:spAutoFit/>
          </a:bodyPr>
          <a:lstStyle/>
          <a:p>
            <a:pPr>
              <a:lnSpc>
                <a:spcPts val="920"/>
              </a:lnSpc>
            </a:pPr>
            <a:r>
              <a:rPr lang="en-CA" sz="803" dirty="0">
                <a:solidFill>
                  <a:srgbClr val="000000"/>
                </a:solidFill>
                <a:latin typeface="Arial"/>
                <a:cs typeface="Arial"/>
              </a:rPr>
              <a:t>MF Report </a:t>
            </a:r>
            <a:r>
              <a:rPr lang="en-CA" sz="803" dirty="0" smtClean="0">
                <a:solidFill>
                  <a:srgbClr val="000000"/>
                </a:solidFill>
                <a:latin typeface="Arial"/>
                <a:cs typeface="Arial"/>
              </a:rPr>
              <a:t>(Version 08/2021) </a:t>
            </a:r>
            <a:r>
              <a:rPr lang="en-CA" sz="803" dirty="0">
                <a:solidFill>
                  <a:srgbClr val="000000"/>
                </a:solidFill>
                <a:latin typeface="Arial"/>
                <a:cs typeface="Arial"/>
              </a:rPr>
              <a:t>I Page: </a:t>
            </a:r>
            <a:fld id="{DC2CED4D-9EBB-46B0-9FDD-8A76FA4AB74B}" type="slidenum">
              <a:rPr lang="en-CA" sz="803" smtClean="0">
                <a:solidFill>
                  <a:srgbClr val="000000"/>
                </a:solidFill>
                <a:latin typeface="Arial"/>
                <a:cs typeface="Arial"/>
              </a:rPr>
              <a:t>56</a:t>
            </a:fld>
            <a:endParaRPr lang="en-CA" sz="803" dirty="0">
              <a:solidFill>
                <a:srgbClr val="000000"/>
              </a:solidFill>
              <a:latin typeface="Arial"/>
              <a:cs typeface="Arial"/>
            </a:endParaRPr>
          </a:p>
        </p:txBody>
      </p:sp>
    </p:spTree>
    <p:extLst>
      <p:ext uri="{BB962C8B-B14F-4D97-AF65-F5344CB8AC3E}">
        <p14:creationId xmlns:p14="http://schemas.microsoft.com/office/powerpoint/2010/main" val="137442083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368300" y="383477"/>
            <a:ext cx="9081070" cy="567659"/>
          </a:xfrm>
        </p:spPr>
        <p:txBody>
          <a:bodyPr>
            <a:noAutofit/>
          </a:bodyPr>
          <a:lstStyle/>
          <a:p>
            <a:pPr algn="l"/>
            <a:r>
              <a:rPr lang="en-GB" sz="3200" dirty="0"/>
              <a:t>Plastic Core during cooling animation</a:t>
            </a:r>
            <a:endParaRPr lang="en-GB" sz="3200" noProof="0" dirty="0"/>
          </a:p>
        </p:txBody>
      </p:sp>
      <p:sp>
        <p:nvSpPr>
          <p:cNvPr id="8" name="Inhaltsplatzhalter 2"/>
          <p:cNvSpPr>
            <a:spLocks noGrp="1"/>
          </p:cNvSpPr>
          <p:nvPr>
            <p:ph sz="half" idx="1"/>
          </p:nvPr>
        </p:nvSpPr>
        <p:spPr>
          <a:xfrm>
            <a:off x="391336" y="1239168"/>
            <a:ext cx="8553978" cy="4968552"/>
          </a:xfrm>
          <a:ln>
            <a:solidFill>
              <a:schemeClr val="tx1"/>
            </a:solidFill>
          </a:ln>
        </p:spPr>
        <p:txBody>
          <a:bodyPr/>
          <a:lstStyle/>
          <a:p>
            <a:r>
              <a:rPr lang="en-GB" noProof="0" dirty="0"/>
              <a:t>Animation of </a:t>
            </a:r>
            <a:r>
              <a:rPr lang="en-GB" dirty="0"/>
              <a:t>Plastic Range</a:t>
            </a:r>
            <a:endParaRPr lang="en-GB" noProof="0" dirty="0"/>
          </a:p>
        </p:txBody>
      </p:sp>
      <p:sp>
        <p:nvSpPr>
          <p:cNvPr id="15" name="TextBox 13"/>
          <p:cNvSpPr txBox="1"/>
          <p:nvPr/>
        </p:nvSpPr>
        <p:spPr>
          <a:xfrm>
            <a:off x="355600" y="6375400"/>
            <a:ext cx="5905500" cy="115416"/>
          </a:xfrm>
          <a:prstGeom prst="rect">
            <a:avLst/>
          </a:prstGeom>
          <a:noFill/>
        </p:spPr>
        <p:txBody>
          <a:bodyPr vert="horz" wrap="square" lIns="0" tIns="0" rIns="0" bIns="0" rtlCol="0">
            <a:spAutoFit/>
          </a:bodyPr>
          <a:lstStyle/>
          <a:p>
            <a:pPr>
              <a:lnSpc>
                <a:spcPts val="920"/>
              </a:lnSpc>
            </a:pPr>
            <a:r>
              <a:rPr lang="en-CA" sz="803" spc="300" dirty="0">
                <a:solidFill>
                  <a:srgbClr val="000000"/>
                </a:solidFill>
                <a:latin typeface="Arial"/>
                <a:cs typeface="Arial"/>
              </a:rPr>
              <a:t>BSH Hausgeräte GmbH / Product Division Consumer Products</a:t>
            </a:r>
          </a:p>
        </p:txBody>
      </p:sp>
      <p:sp>
        <p:nvSpPr>
          <p:cNvPr id="16" name="TextBox 14"/>
          <p:cNvSpPr txBox="1"/>
          <p:nvPr/>
        </p:nvSpPr>
        <p:spPr>
          <a:xfrm>
            <a:off x="7518400" y="6375400"/>
            <a:ext cx="1838645" cy="115416"/>
          </a:xfrm>
          <a:prstGeom prst="rect">
            <a:avLst/>
          </a:prstGeom>
          <a:noFill/>
        </p:spPr>
        <p:txBody>
          <a:bodyPr vert="horz" wrap="none" lIns="0" tIns="0" rIns="0" bIns="0" rtlCol="0">
            <a:spAutoFit/>
          </a:bodyPr>
          <a:lstStyle/>
          <a:p>
            <a:pPr>
              <a:lnSpc>
                <a:spcPts val="920"/>
              </a:lnSpc>
            </a:pPr>
            <a:r>
              <a:rPr lang="en-CA" sz="803" dirty="0">
                <a:solidFill>
                  <a:srgbClr val="000000"/>
                </a:solidFill>
                <a:latin typeface="Arial"/>
                <a:cs typeface="Arial"/>
              </a:rPr>
              <a:t>MF Report </a:t>
            </a:r>
            <a:r>
              <a:rPr lang="en-CA" sz="803" dirty="0" smtClean="0">
                <a:solidFill>
                  <a:srgbClr val="000000"/>
                </a:solidFill>
                <a:latin typeface="Arial"/>
                <a:cs typeface="Arial"/>
              </a:rPr>
              <a:t>(Version 08/2021) </a:t>
            </a:r>
            <a:r>
              <a:rPr lang="en-CA" sz="803" dirty="0">
                <a:solidFill>
                  <a:srgbClr val="000000"/>
                </a:solidFill>
                <a:latin typeface="Arial"/>
                <a:cs typeface="Arial"/>
              </a:rPr>
              <a:t>I Page: </a:t>
            </a:r>
            <a:fld id="{DC2CED4D-9EBB-46B0-9FDD-8A76FA4AB74B}" type="slidenum">
              <a:rPr lang="en-CA" sz="803" smtClean="0">
                <a:solidFill>
                  <a:srgbClr val="000000"/>
                </a:solidFill>
                <a:latin typeface="Arial"/>
                <a:cs typeface="Arial"/>
              </a:rPr>
              <a:t>57</a:t>
            </a:fld>
            <a:endParaRPr lang="en-CA" sz="803" dirty="0">
              <a:solidFill>
                <a:srgbClr val="000000"/>
              </a:solidFill>
              <a:latin typeface="Arial"/>
              <a:cs typeface="Arial"/>
            </a:endParaRPr>
          </a:p>
        </p:txBody>
      </p:sp>
    </p:spTree>
    <p:extLst>
      <p:ext uri="{BB962C8B-B14F-4D97-AF65-F5344CB8AC3E}">
        <p14:creationId xmlns:p14="http://schemas.microsoft.com/office/powerpoint/2010/main" val="114912277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368300" y="383477"/>
            <a:ext cx="9081070" cy="567659"/>
          </a:xfrm>
        </p:spPr>
        <p:txBody>
          <a:bodyPr>
            <a:noAutofit/>
          </a:bodyPr>
          <a:lstStyle/>
          <a:p>
            <a:pPr algn="l"/>
            <a:r>
              <a:rPr lang="en-GB" sz="3200" dirty="0"/>
              <a:t>Shear Rate / Temperature</a:t>
            </a:r>
            <a:endParaRPr lang="en-GB" sz="3200" noProof="0" dirty="0"/>
          </a:p>
        </p:txBody>
      </p:sp>
      <p:sp>
        <p:nvSpPr>
          <p:cNvPr id="15" name="TextBox 13"/>
          <p:cNvSpPr txBox="1"/>
          <p:nvPr/>
        </p:nvSpPr>
        <p:spPr>
          <a:xfrm>
            <a:off x="355600" y="6375400"/>
            <a:ext cx="5905500" cy="115416"/>
          </a:xfrm>
          <a:prstGeom prst="rect">
            <a:avLst/>
          </a:prstGeom>
          <a:noFill/>
        </p:spPr>
        <p:txBody>
          <a:bodyPr vert="horz" wrap="square" lIns="0" tIns="0" rIns="0" bIns="0" rtlCol="0">
            <a:spAutoFit/>
          </a:bodyPr>
          <a:lstStyle/>
          <a:p>
            <a:pPr>
              <a:lnSpc>
                <a:spcPts val="920"/>
              </a:lnSpc>
            </a:pPr>
            <a:r>
              <a:rPr lang="en-CA" sz="803" spc="300" dirty="0">
                <a:solidFill>
                  <a:srgbClr val="000000"/>
                </a:solidFill>
                <a:latin typeface="Arial"/>
                <a:cs typeface="Arial"/>
              </a:rPr>
              <a:t>BSH Hausgeräte GmbH / Product Division Consumer Products</a:t>
            </a:r>
          </a:p>
        </p:txBody>
      </p:sp>
      <p:sp>
        <p:nvSpPr>
          <p:cNvPr id="16" name="TextBox 14"/>
          <p:cNvSpPr txBox="1"/>
          <p:nvPr/>
        </p:nvSpPr>
        <p:spPr>
          <a:xfrm>
            <a:off x="7518400" y="6375400"/>
            <a:ext cx="1838645" cy="115416"/>
          </a:xfrm>
          <a:prstGeom prst="rect">
            <a:avLst/>
          </a:prstGeom>
          <a:noFill/>
        </p:spPr>
        <p:txBody>
          <a:bodyPr vert="horz" wrap="none" lIns="0" tIns="0" rIns="0" bIns="0" rtlCol="0">
            <a:spAutoFit/>
          </a:bodyPr>
          <a:lstStyle/>
          <a:p>
            <a:pPr>
              <a:lnSpc>
                <a:spcPts val="920"/>
              </a:lnSpc>
            </a:pPr>
            <a:r>
              <a:rPr lang="en-CA" sz="803" dirty="0">
                <a:solidFill>
                  <a:srgbClr val="000000"/>
                </a:solidFill>
                <a:latin typeface="Arial"/>
                <a:cs typeface="Arial"/>
              </a:rPr>
              <a:t>MF Report </a:t>
            </a:r>
            <a:r>
              <a:rPr lang="en-CA" sz="803" dirty="0" smtClean="0">
                <a:solidFill>
                  <a:srgbClr val="000000"/>
                </a:solidFill>
                <a:latin typeface="Arial"/>
                <a:cs typeface="Arial"/>
              </a:rPr>
              <a:t>(Version 08/2021) </a:t>
            </a:r>
            <a:r>
              <a:rPr lang="en-CA" sz="803" dirty="0">
                <a:solidFill>
                  <a:srgbClr val="000000"/>
                </a:solidFill>
                <a:latin typeface="Arial"/>
                <a:cs typeface="Arial"/>
              </a:rPr>
              <a:t>I Page: </a:t>
            </a:r>
            <a:fld id="{DC2CED4D-9EBB-46B0-9FDD-8A76FA4AB74B}" type="slidenum">
              <a:rPr lang="en-CA" sz="803" smtClean="0">
                <a:solidFill>
                  <a:srgbClr val="000000"/>
                </a:solidFill>
                <a:latin typeface="Arial"/>
                <a:cs typeface="Arial"/>
              </a:rPr>
              <a:t>58</a:t>
            </a:fld>
            <a:endParaRPr lang="en-CA" sz="803" dirty="0">
              <a:solidFill>
                <a:srgbClr val="000000"/>
              </a:solidFill>
              <a:latin typeface="Arial"/>
              <a:cs typeface="Arial"/>
            </a:endParaRPr>
          </a:p>
        </p:txBody>
      </p:sp>
      <p:graphicFrame>
        <p:nvGraphicFramePr>
          <p:cNvPr id="7" name="Inhaltsplatzhalter 6"/>
          <p:cNvGraphicFramePr>
            <a:graphicFrameLocks noGrp="1"/>
          </p:cNvGraphicFramePr>
          <p:nvPr>
            <p:ph sz="half" idx="2"/>
            <p:extLst>
              <p:ext uri="{D42A27DB-BD31-4B8C-83A1-F6EECF244321}">
                <p14:modId xmlns:p14="http://schemas.microsoft.com/office/powerpoint/2010/main" val="2094209009"/>
              </p:ext>
            </p:extLst>
          </p:nvPr>
        </p:nvGraphicFramePr>
        <p:xfrm>
          <a:off x="391336" y="1239168"/>
          <a:ext cx="8661725" cy="548640"/>
        </p:xfrm>
        <a:graphic>
          <a:graphicData uri="http://schemas.openxmlformats.org/drawingml/2006/table">
            <a:tbl>
              <a:tblPr firstRow="1" bandRow="1">
                <a:tableStyleId>{5C22544A-7EE6-4342-B048-85BDC9FD1C3A}</a:tableStyleId>
              </a:tblPr>
              <a:tblGrid>
                <a:gridCol w="2649322">
                  <a:extLst>
                    <a:ext uri="{9D8B030D-6E8A-4147-A177-3AD203B41FA5}">
                      <a16:colId xmlns:a16="http://schemas.microsoft.com/office/drawing/2014/main" val="1306755108"/>
                    </a:ext>
                  </a:extLst>
                </a:gridCol>
                <a:gridCol w="1681540">
                  <a:extLst>
                    <a:ext uri="{9D8B030D-6E8A-4147-A177-3AD203B41FA5}">
                      <a16:colId xmlns:a16="http://schemas.microsoft.com/office/drawing/2014/main" val="535247953"/>
                    </a:ext>
                  </a:extLst>
                </a:gridCol>
                <a:gridCol w="2854964">
                  <a:extLst>
                    <a:ext uri="{9D8B030D-6E8A-4147-A177-3AD203B41FA5}">
                      <a16:colId xmlns:a16="http://schemas.microsoft.com/office/drawing/2014/main" val="545133083"/>
                    </a:ext>
                  </a:extLst>
                </a:gridCol>
                <a:gridCol w="1475899">
                  <a:extLst>
                    <a:ext uri="{9D8B030D-6E8A-4147-A177-3AD203B41FA5}">
                      <a16:colId xmlns:a16="http://schemas.microsoft.com/office/drawing/2014/main" val="3688285355"/>
                    </a:ext>
                  </a:extLst>
                </a:gridCol>
              </a:tblGrid>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Maximal shear rate [1/s]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Max temperature [°C]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2918893"/>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Comment / Risk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gridSpan="3">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95404043"/>
                  </a:ext>
                </a:extLst>
              </a:tr>
            </a:tbl>
          </a:graphicData>
        </a:graphic>
      </p:graphicFrame>
      <p:sp>
        <p:nvSpPr>
          <p:cNvPr id="11" name="Inhaltsplatzhalter 2">
            <a:extLst>
              <a:ext uri="{FF2B5EF4-FFF2-40B4-BE49-F238E27FC236}">
                <a16:creationId xmlns:a16="http://schemas.microsoft.com/office/drawing/2014/main" id="{57859A0F-064A-4D49-8C39-E4F8C842538D}"/>
              </a:ext>
            </a:extLst>
          </p:cNvPr>
          <p:cNvSpPr txBox="1">
            <a:spLocks/>
          </p:cNvSpPr>
          <p:nvPr/>
        </p:nvSpPr>
        <p:spPr>
          <a:xfrm>
            <a:off x="4740562" y="1959248"/>
            <a:ext cx="4320000" cy="4248472"/>
          </a:xfrm>
          <a:prstGeom prst="rect">
            <a:avLst/>
          </a:prstGeom>
          <a:ln>
            <a:solidFill>
              <a:schemeClr val="tx1"/>
            </a:solidFill>
          </a:ln>
        </p:spPr>
        <p:txBody>
          <a:bodyPr vert="horz" lIns="91440" tIns="45720" rIns="91440" bIns="45720" rtlCol="0" anchor="b">
            <a:normAutofit/>
          </a:bodyPr>
          <a:lstStyle>
            <a:lvl1pPr marL="0" indent="0" algn="l" defTabSz="914400" rtl="0" eaLnBrk="1" latinLnBrk="0" hangingPunct="1">
              <a:spcBef>
                <a:spcPct val="20000"/>
              </a:spcBef>
              <a:buFont typeface="Arial" pitchFamily="34" charset="0"/>
              <a:buNone/>
              <a:defRPr sz="24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20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8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9pPr>
          </a:lstStyle>
          <a:p>
            <a:r>
              <a:rPr lang="en-GB" dirty="0"/>
              <a:t>Area of max. </a:t>
            </a:r>
            <a:r>
              <a:rPr lang="en-GB" dirty="0" smtClean="0"/>
              <a:t>T</a:t>
            </a:r>
            <a:r>
              <a:rPr lang="en-GB" noProof="0" dirty="0" err="1" smtClean="0"/>
              <a:t>emperature</a:t>
            </a:r>
            <a:endParaRPr lang="en-GB" noProof="0" dirty="0"/>
          </a:p>
        </p:txBody>
      </p:sp>
      <p:sp>
        <p:nvSpPr>
          <p:cNvPr id="12" name="Inhaltsplatzhalter 2_">
            <a:extLst>
              <a:ext uri="{FF2B5EF4-FFF2-40B4-BE49-F238E27FC236}">
                <a16:creationId xmlns:a16="http://schemas.microsoft.com/office/drawing/2014/main" id="{5A799A8D-A454-4824-AE67-05D757F10A28}"/>
              </a:ext>
            </a:extLst>
          </p:cNvPr>
          <p:cNvSpPr txBox="1">
            <a:spLocks/>
          </p:cNvSpPr>
          <p:nvPr/>
        </p:nvSpPr>
        <p:spPr>
          <a:xfrm>
            <a:off x="368300" y="1954576"/>
            <a:ext cx="4320000" cy="4248472"/>
          </a:xfrm>
          <a:prstGeom prst="rect">
            <a:avLst/>
          </a:prstGeom>
          <a:ln>
            <a:solidFill>
              <a:schemeClr val="tx1"/>
            </a:solidFill>
          </a:ln>
        </p:spPr>
        <p:txBody>
          <a:bodyPr vert="horz" lIns="91440" tIns="45720" rIns="91440" bIns="45720" rtlCol="0" anchor="b">
            <a:normAutofit/>
          </a:bodyPr>
          <a:lstStyle>
            <a:lvl1pPr marL="0" indent="0" algn="l" defTabSz="914400" rtl="0" eaLnBrk="1" latinLnBrk="0" hangingPunct="1">
              <a:spcBef>
                <a:spcPct val="20000"/>
              </a:spcBef>
              <a:buFont typeface="Arial" pitchFamily="34" charset="0"/>
              <a:buNone/>
              <a:defRPr sz="24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20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8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9pPr>
          </a:lstStyle>
          <a:p>
            <a:r>
              <a:rPr lang="en-GB" dirty="0"/>
              <a:t>Area of max. </a:t>
            </a:r>
            <a:r>
              <a:rPr lang="en-GB" dirty="0" smtClean="0"/>
              <a:t>Shear </a:t>
            </a:r>
            <a:r>
              <a:rPr lang="en-GB" noProof="0" dirty="0"/>
              <a:t>Rate</a:t>
            </a:r>
          </a:p>
        </p:txBody>
      </p:sp>
    </p:spTree>
    <p:extLst>
      <p:ext uri="{BB962C8B-B14F-4D97-AF65-F5344CB8AC3E}">
        <p14:creationId xmlns:p14="http://schemas.microsoft.com/office/powerpoint/2010/main" val="187012246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368300" y="383477"/>
            <a:ext cx="9081070" cy="567659"/>
          </a:xfrm>
        </p:spPr>
        <p:txBody>
          <a:bodyPr>
            <a:noAutofit/>
          </a:bodyPr>
          <a:lstStyle/>
          <a:p>
            <a:pPr algn="l"/>
            <a:r>
              <a:rPr lang="en-GB" sz="3200" dirty="0"/>
              <a:t>Mesh Quality</a:t>
            </a:r>
            <a:endParaRPr lang="en-GB" sz="3200" noProof="0" dirty="0"/>
          </a:p>
        </p:txBody>
      </p:sp>
      <p:sp>
        <p:nvSpPr>
          <p:cNvPr id="8" name="Inhaltsplatzhalter 2"/>
          <p:cNvSpPr>
            <a:spLocks noGrp="1"/>
          </p:cNvSpPr>
          <p:nvPr>
            <p:ph sz="half" idx="1"/>
          </p:nvPr>
        </p:nvSpPr>
        <p:spPr>
          <a:xfrm>
            <a:off x="391335" y="1787808"/>
            <a:ext cx="8625987" cy="4419912"/>
          </a:xfrm>
          <a:ln>
            <a:solidFill>
              <a:schemeClr val="tx1"/>
            </a:solidFill>
          </a:ln>
        </p:spPr>
        <p:txBody>
          <a:bodyPr/>
          <a:lstStyle/>
          <a:p>
            <a:r>
              <a:rPr lang="en-GB" dirty="0"/>
              <a:t>Picture of Mesh elements at Part</a:t>
            </a:r>
            <a:endParaRPr lang="en-GB" noProof="0" dirty="0"/>
          </a:p>
        </p:txBody>
      </p:sp>
      <p:sp>
        <p:nvSpPr>
          <p:cNvPr id="15" name="TextBox 13"/>
          <p:cNvSpPr txBox="1"/>
          <p:nvPr/>
        </p:nvSpPr>
        <p:spPr>
          <a:xfrm>
            <a:off x="355600" y="6375400"/>
            <a:ext cx="5905500" cy="115416"/>
          </a:xfrm>
          <a:prstGeom prst="rect">
            <a:avLst/>
          </a:prstGeom>
          <a:noFill/>
        </p:spPr>
        <p:txBody>
          <a:bodyPr vert="horz" wrap="square" lIns="0" tIns="0" rIns="0" bIns="0" rtlCol="0">
            <a:spAutoFit/>
          </a:bodyPr>
          <a:lstStyle/>
          <a:p>
            <a:pPr>
              <a:lnSpc>
                <a:spcPts val="920"/>
              </a:lnSpc>
            </a:pPr>
            <a:r>
              <a:rPr lang="en-CA" sz="803" spc="300" dirty="0">
                <a:solidFill>
                  <a:srgbClr val="000000"/>
                </a:solidFill>
                <a:latin typeface="Arial"/>
                <a:cs typeface="Arial"/>
              </a:rPr>
              <a:t>BSH Hausgeräte GmbH / Product Division Consumer Products</a:t>
            </a:r>
          </a:p>
        </p:txBody>
      </p:sp>
      <p:sp>
        <p:nvSpPr>
          <p:cNvPr id="16" name="TextBox 14"/>
          <p:cNvSpPr txBox="1"/>
          <p:nvPr/>
        </p:nvSpPr>
        <p:spPr>
          <a:xfrm>
            <a:off x="7518400" y="6375400"/>
            <a:ext cx="1838645" cy="115416"/>
          </a:xfrm>
          <a:prstGeom prst="rect">
            <a:avLst/>
          </a:prstGeom>
          <a:noFill/>
        </p:spPr>
        <p:txBody>
          <a:bodyPr vert="horz" wrap="none" lIns="0" tIns="0" rIns="0" bIns="0" rtlCol="0">
            <a:spAutoFit/>
          </a:bodyPr>
          <a:lstStyle/>
          <a:p>
            <a:pPr>
              <a:lnSpc>
                <a:spcPts val="920"/>
              </a:lnSpc>
            </a:pPr>
            <a:r>
              <a:rPr lang="en-CA" sz="803" dirty="0">
                <a:solidFill>
                  <a:srgbClr val="000000"/>
                </a:solidFill>
                <a:latin typeface="Arial"/>
                <a:cs typeface="Arial"/>
              </a:rPr>
              <a:t>MF Report </a:t>
            </a:r>
            <a:r>
              <a:rPr lang="en-CA" sz="803" dirty="0" smtClean="0">
                <a:solidFill>
                  <a:srgbClr val="000000"/>
                </a:solidFill>
                <a:latin typeface="Arial"/>
                <a:cs typeface="Arial"/>
              </a:rPr>
              <a:t>(Version 08/2021) </a:t>
            </a:r>
            <a:r>
              <a:rPr lang="en-CA" sz="803" dirty="0">
                <a:solidFill>
                  <a:srgbClr val="000000"/>
                </a:solidFill>
                <a:latin typeface="Arial"/>
                <a:cs typeface="Arial"/>
              </a:rPr>
              <a:t>I Page: </a:t>
            </a:r>
            <a:fld id="{DC2CED4D-9EBB-46B0-9FDD-8A76FA4AB74B}" type="slidenum">
              <a:rPr lang="en-CA" sz="803" smtClean="0">
                <a:solidFill>
                  <a:srgbClr val="000000"/>
                </a:solidFill>
                <a:latin typeface="Arial"/>
                <a:cs typeface="Arial"/>
              </a:rPr>
              <a:t>59</a:t>
            </a:fld>
            <a:endParaRPr lang="en-CA" sz="803" dirty="0">
              <a:solidFill>
                <a:srgbClr val="000000"/>
              </a:solidFill>
              <a:latin typeface="Arial"/>
              <a:cs typeface="Arial"/>
            </a:endParaRPr>
          </a:p>
        </p:txBody>
      </p:sp>
      <p:graphicFrame>
        <p:nvGraphicFramePr>
          <p:cNvPr id="6" name="Inhaltsplatzhalter 6"/>
          <p:cNvGraphicFramePr>
            <a:graphicFrameLocks noGrp="1"/>
          </p:cNvGraphicFramePr>
          <p:nvPr>
            <p:ph sz="half" idx="2"/>
            <p:extLst>
              <p:ext uri="{D42A27DB-BD31-4B8C-83A1-F6EECF244321}">
                <p14:modId xmlns:p14="http://schemas.microsoft.com/office/powerpoint/2010/main" val="226007146"/>
              </p:ext>
            </p:extLst>
          </p:nvPr>
        </p:nvGraphicFramePr>
        <p:xfrm>
          <a:off x="397186" y="1239168"/>
          <a:ext cx="8620140" cy="548640"/>
        </p:xfrm>
        <a:graphic>
          <a:graphicData uri="http://schemas.openxmlformats.org/drawingml/2006/table">
            <a:tbl>
              <a:tblPr firstRow="1" bandRow="1">
                <a:tableStyleId>{5C22544A-7EE6-4342-B048-85BDC9FD1C3A}</a:tableStyleId>
              </a:tblPr>
              <a:tblGrid>
                <a:gridCol w="2067408">
                  <a:extLst>
                    <a:ext uri="{9D8B030D-6E8A-4147-A177-3AD203B41FA5}">
                      <a16:colId xmlns:a16="http://schemas.microsoft.com/office/drawing/2014/main" val="1306755108"/>
                    </a:ext>
                  </a:extLst>
                </a:gridCol>
                <a:gridCol w="805972">
                  <a:extLst>
                    <a:ext uri="{9D8B030D-6E8A-4147-A177-3AD203B41FA5}">
                      <a16:colId xmlns:a16="http://schemas.microsoft.com/office/drawing/2014/main" val="535247953"/>
                    </a:ext>
                  </a:extLst>
                </a:gridCol>
                <a:gridCol w="2002340">
                  <a:extLst>
                    <a:ext uri="{9D8B030D-6E8A-4147-A177-3AD203B41FA5}">
                      <a16:colId xmlns:a16="http://schemas.microsoft.com/office/drawing/2014/main" val="928569217"/>
                    </a:ext>
                  </a:extLst>
                </a:gridCol>
                <a:gridCol w="871040">
                  <a:extLst>
                    <a:ext uri="{9D8B030D-6E8A-4147-A177-3AD203B41FA5}">
                      <a16:colId xmlns:a16="http://schemas.microsoft.com/office/drawing/2014/main" val="545133083"/>
                    </a:ext>
                  </a:extLst>
                </a:gridCol>
                <a:gridCol w="2081288">
                  <a:extLst>
                    <a:ext uri="{9D8B030D-6E8A-4147-A177-3AD203B41FA5}">
                      <a16:colId xmlns:a16="http://schemas.microsoft.com/office/drawing/2014/main" val="3688285355"/>
                    </a:ext>
                  </a:extLst>
                </a:gridCol>
                <a:gridCol w="792092">
                  <a:extLst>
                    <a:ext uri="{9D8B030D-6E8A-4147-A177-3AD203B41FA5}">
                      <a16:colId xmlns:a16="http://schemas.microsoft.com/office/drawing/2014/main" val="836010042"/>
                    </a:ext>
                  </a:extLst>
                </a:gridCol>
              </a:tblGrid>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Maximal element</a:t>
                      </a:r>
                      <a:r>
                        <a:rPr lang="en-GB" sz="1200" b="0" kern="1200" baseline="0" noProof="0" dirty="0">
                          <a:solidFill>
                            <a:schemeClr val="dk1"/>
                          </a:solidFill>
                          <a:latin typeface="+mn-lt"/>
                          <a:ea typeface="+mn-ea"/>
                          <a:cs typeface="+mn-cs"/>
                        </a:rPr>
                        <a:t> size </a:t>
                      </a:r>
                      <a:r>
                        <a:rPr lang="en-GB" sz="1200" b="0" kern="1200" noProof="0" dirty="0">
                          <a:solidFill>
                            <a:schemeClr val="dk1"/>
                          </a:solidFill>
                          <a:latin typeface="+mn-lt"/>
                          <a:ea typeface="+mn-ea"/>
                          <a:cs typeface="+mn-cs"/>
                        </a:rPr>
                        <a:t>[mm]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smtClean="0">
                          <a:solidFill>
                            <a:schemeClr val="dk1"/>
                          </a:solidFill>
                          <a:latin typeface="+mn-lt"/>
                          <a:ea typeface="+mn-ea"/>
                          <a:cs typeface="+mn-cs"/>
                        </a:rPr>
                        <a:t>Minimal element</a:t>
                      </a:r>
                      <a:r>
                        <a:rPr lang="en-GB" sz="1200" b="0" kern="1200" baseline="0" noProof="0" dirty="0" smtClean="0">
                          <a:solidFill>
                            <a:schemeClr val="dk1"/>
                          </a:solidFill>
                          <a:latin typeface="+mn-lt"/>
                          <a:ea typeface="+mn-ea"/>
                          <a:cs typeface="+mn-cs"/>
                        </a:rPr>
                        <a:t> size </a:t>
                      </a:r>
                      <a:r>
                        <a:rPr lang="en-GB" sz="1200" b="0" kern="1200" noProof="0" dirty="0" smtClean="0">
                          <a:solidFill>
                            <a:schemeClr val="dk1"/>
                          </a:solidFill>
                          <a:latin typeface="+mn-lt"/>
                          <a:ea typeface="+mn-ea"/>
                          <a:cs typeface="+mn-cs"/>
                        </a:rPr>
                        <a:t>[mm]</a:t>
                      </a:r>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6A6A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smtClean="0">
                          <a:solidFill>
                            <a:schemeClr val="dk1"/>
                          </a:solidFill>
                          <a:latin typeface="+mn-lt"/>
                          <a:ea typeface="+mn-ea"/>
                          <a:cs typeface="+mn-cs"/>
                        </a:rPr>
                        <a:t>Average element size [mm]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6A6A6"/>
                    </a:solid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2918893"/>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dk1"/>
                          </a:solidFill>
                          <a:latin typeface="+mn-lt"/>
                          <a:ea typeface="+mn-ea"/>
                          <a:cs typeface="+mn-cs"/>
                        </a:rPr>
                        <a:t>Comment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gridSpan="5">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kern="1200" noProof="0" dirty="0">
                        <a:solidFill>
                          <a:schemeClr val="dk1"/>
                        </a:solidFill>
                        <a:latin typeface="+mn-lt"/>
                        <a:ea typeface="+mn-ea"/>
                        <a:cs typeface="+mn-cs"/>
                      </a:endParaRPr>
                    </a:p>
                  </a:txBody>
                  <a:tcPr/>
                </a:tc>
                <a:tc hMerge="1">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tc>
                <a:tc hMerge="1">
                  <a:txBody>
                    <a:bodyPr/>
                    <a:lstStyle/>
                    <a:p>
                      <a:endParaRPr lang="en-US"/>
                    </a:p>
                  </a:txBody>
                  <a:tcPr/>
                </a:tc>
                <a:extLst>
                  <a:ext uri="{0D108BD9-81ED-4DB2-BD59-A6C34878D82A}">
                    <a16:rowId xmlns:a16="http://schemas.microsoft.com/office/drawing/2014/main" val="2647515033"/>
                  </a:ext>
                </a:extLst>
              </a:tr>
            </a:tbl>
          </a:graphicData>
        </a:graphic>
      </p:graphicFrame>
    </p:spTree>
    <p:extLst>
      <p:ext uri="{BB962C8B-B14F-4D97-AF65-F5344CB8AC3E}">
        <p14:creationId xmlns:p14="http://schemas.microsoft.com/office/powerpoint/2010/main" val="39418536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slov 1_"/>
          <p:cNvSpPr txBox="1">
            <a:spLocks/>
          </p:cNvSpPr>
          <p:nvPr>
            <p:custDataLst>
              <p:tags r:id="rId1"/>
            </p:custDataLst>
          </p:nvPr>
        </p:nvSpPr>
        <p:spPr bwMode="auto">
          <a:xfrm>
            <a:off x="525447" y="663734"/>
            <a:ext cx="3983603" cy="349334"/>
          </a:xfrm>
          <a:prstGeom prst="rect">
            <a:avLst/>
          </a:prstGeom>
          <a:noFill/>
          <a:ln w="0">
            <a:noFill/>
            <a:miter lim="800000"/>
            <a:headEnd/>
            <a:tailEnd/>
          </a:ln>
          <a:effectLst/>
        </p:spPr>
        <p:txBody>
          <a:bodyPr vert="horz" wrap="none" lIns="0" tIns="0" rIns="0" bIns="0" numCol="1" anchor="t" anchorCtr="0" compatLnSpc="1">
            <a:prstTxWarp prst="textNoShape">
              <a:avLst/>
            </a:prstTxWarp>
            <a:noAutofit/>
          </a:bodyPr>
          <a:lstStyle/>
          <a:p>
            <a:pPr>
              <a:defRPr/>
            </a:pPr>
            <a:endParaRPr lang="en-US" sz="1399" b="1" i="1" u="sng" dirty="0">
              <a:solidFill>
                <a:srgbClr val="000000"/>
              </a:solidFill>
              <a:latin typeface="+mj-lt"/>
              <a:ea typeface="+mj-ea"/>
              <a:cs typeface="+mj-cs"/>
            </a:endParaRPr>
          </a:p>
          <a:p>
            <a:pPr defTabSz="882792">
              <a:defRPr/>
            </a:pPr>
            <a:endParaRPr lang="en-US" sz="1399" b="1" i="1" u="sng" kern="0" dirty="0">
              <a:solidFill>
                <a:srgbClr val="000000"/>
              </a:solidFill>
              <a:latin typeface="+mj-lt"/>
              <a:ea typeface="+mj-ea"/>
              <a:cs typeface="+mj-cs"/>
            </a:endParaRPr>
          </a:p>
        </p:txBody>
      </p:sp>
      <p:sp>
        <p:nvSpPr>
          <p:cNvPr id="13" name="PoljeZBesedilom 12"/>
          <p:cNvSpPr txBox="1"/>
          <p:nvPr>
            <p:custDataLst>
              <p:tags r:id="rId2"/>
            </p:custDataLst>
          </p:nvPr>
        </p:nvSpPr>
        <p:spPr>
          <a:xfrm>
            <a:off x="8275504" y="719890"/>
            <a:ext cx="1141147" cy="494527"/>
          </a:xfrm>
          <a:prstGeom prst="rect">
            <a:avLst/>
          </a:prstGeom>
        </p:spPr>
        <p:style>
          <a:lnRef idx="1">
            <a:schemeClr val="accent2"/>
          </a:lnRef>
          <a:fillRef idx="2">
            <a:schemeClr val="accent2"/>
          </a:fillRef>
          <a:effectRef idx="1">
            <a:schemeClr val="accent2"/>
          </a:effectRef>
          <a:fontRef idx="minor">
            <a:schemeClr val="dk1"/>
          </a:fontRef>
        </p:style>
        <p:txBody>
          <a:bodyPr wrap="square" lIns="88284" tIns="44142" rIns="88284" bIns="44142" rtlCol="0">
            <a:noAutofit/>
          </a:bodyPr>
          <a:lstStyle/>
          <a:p>
            <a:pPr>
              <a:spcAft>
                <a:spcPts val="579"/>
              </a:spcAft>
            </a:pPr>
            <a:r>
              <a:rPr lang="en-US" sz="799" b="1" i="1" u="sng">
                <a:solidFill>
                  <a:schemeClr val="accent3"/>
                </a:solidFill>
              </a:rPr>
              <a:t>Describe and show: </a:t>
            </a:r>
          </a:p>
          <a:p>
            <a:pPr>
              <a:spcAft>
                <a:spcPts val="579"/>
              </a:spcAft>
              <a:buFont typeface="Arial" pitchFamily="34" charset="0"/>
              <a:buChar char="•"/>
            </a:pPr>
            <a:r>
              <a:rPr lang="en-US" sz="799"/>
              <a:t> main parting lines</a:t>
            </a:r>
          </a:p>
          <a:p>
            <a:endParaRPr lang="en-US" sz="999"/>
          </a:p>
        </p:txBody>
      </p:sp>
      <p:sp>
        <p:nvSpPr>
          <p:cNvPr id="7" name="Naslov 6"/>
          <p:cNvSpPr>
            <a:spLocks noGrp="1"/>
          </p:cNvSpPr>
          <p:nvPr>
            <p:ph type="title"/>
          </p:nvPr>
        </p:nvSpPr>
        <p:spPr>
          <a:xfrm>
            <a:off x="542446" y="287726"/>
            <a:ext cx="4092757" cy="270817"/>
          </a:xfrm>
        </p:spPr>
        <p:txBody>
          <a:bodyPr>
            <a:normAutofit fontScale="90000"/>
          </a:bodyPr>
          <a:lstStyle/>
          <a:p>
            <a:r>
              <a:rPr lang="en-US" sz="1399" dirty="0">
                <a:solidFill>
                  <a:srgbClr val="000000"/>
                </a:solidFill>
              </a:rPr>
              <a:t>3.1 Cavity &amp; Core main parting lines definition</a:t>
            </a:r>
            <a:r>
              <a:rPr lang="en-US" i="1" u="sng" dirty="0" smtClean="0">
                <a:solidFill>
                  <a:srgbClr val="000000"/>
                </a:solidFill>
              </a:rPr>
              <a:t/>
            </a:r>
            <a:br>
              <a:rPr lang="en-US" i="1" u="sng" dirty="0" smtClean="0">
                <a:solidFill>
                  <a:srgbClr val="000000"/>
                </a:solidFill>
              </a:rPr>
            </a:br>
            <a:endParaRPr lang="en-US" dirty="0"/>
          </a:p>
        </p:txBody>
      </p:sp>
      <p:graphicFrame>
        <p:nvGraphicFramePr>
          <p:cNvPr id="14" name="Tabela 13"/>
          <p:cNvGraphicFramePr>
            <a:graphicFrameLocks noGrp="1"/>
          </p:cNvGraphicFramePr>
          <p:nvPr>
            <p:custDataLst>
              <p:tags r:id="rId3"/>
            </p:custDataLst>
          </p:nvPr>
        </p:nvGraphicFramePr>
        <p:xfrm>
          <a:off x="8140633" y="5125684"/>
          <a:ext cx="1258799" cy="959237"/>
        </p:xfrm>
        <a:graphic>
          <a:graphicData uri="http://schemas.openxmlformats.org/drawingml/2006/table">
            <a:tbl>
              <a:tblPr firstRow="1" bandRow="1">
                <a:tableStyleId>{F5AB1C69-6EDB-4FF4-983F-18BD219EF322}</a:tableStyleId>
              </a:tblPr>
              <a:tblGrid>
                <a:gridCol w="1258799">
                  <a:extLst>
                    <a:ext uri="{9D8B030D-6E8A-4147-A177-3AD203B41FA5}">
                      <a16:colId xmlns:a16="http://schemas.microsoft.com/office/drawing/2014/main" val="20000"/>
                    </a:ext>
                  </a:extLst>
                </a:gridCol>
              </a:tblGrid>
              <a:tr h="343564">
                <a:tc>
                  <a:txBody>
                    <a:bodyPr/>
                    <a:lstStyle/>
                    <a:p>
                      <a:pPr algn="ctr"/>
                      <a:r>
                        <a:rPr lang="en-US" sz="900" dirty="0" smtClean="0"/>
                        <a:t>BSH</a:t>
                      </a:r>
                    </a:p>
                    <a:p>
                      <a:pPr algn="ctr"/>
                      <a:r>
                        <a:rPr lang="en-US" sz="900" noProof="0" dirty="0" smtClean="0"/>
                        <a:t>Decision/Comments</a:t>
                      </a:r>
                      <a:endParaRPr lang="en-US" sz="900" i="1" noProof="0" dirty="0">
                        <a:solidFill>
                          <a:schemeClr val="tx1"/>
                        </a:solidFill>
                      </a:endParaRPr>
                    </a:p>
                  </a:txBody>
                  <a:tcPr marL="68922" marR="68922" marT="34753" marB="34753" anchor="ctr"/>
                </a:tc>
                <a:extLst>
                  <a:ext uri="{0D108BD9-81ED-4DB2-BD59-A6C34878D82A}">
                    <a16:rowId xmlns:a16="http://schemas.microsoft.com/office/drawing/2014/main" val="10000"/>
                  </a:ext>
                </a:extLst>
              </a:tr>
              <a:tr h="6154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900" b="1" dirty="0" smtClean="0">
                          <a:solidFill>
                            <a:srgbClr val="00B050"/>
                          </a:solidFill>
                        </a:rPr>
                        <a:t>OK</a:t>
                      </a:r>
                      <a:r>
                        <a:rPr lang="en-US" sz="900" dirty="0" smtClean="0"/>
                        <a:t> / </a:t>
                      </a:r>
                      <a:r>
                        <a:rPr lang="en-US" sz="900" b="1" dirty="0" smtClean="0">
                          <a:solidFill>
                            <a:srgbClr val="FF0000"/>
                          </a:solidFill>
                        </a:rPr>
                        <a:t>NOK</a:t>
                      </a:r>
                    </a:p>
                    <a:p>
                      <a:pPr marL="0" marR="0" indent="0" algn="ctr" defTabSz="914400" rtl="0" eaLnBrk="1" fontAlgn="auto" latinLnBrk="0" hangingPunct="1">
                        <a:lnSpc>
                          <a:spcPct val="100000"/>
                        </a:lnSpc>
                        <a:spcBef>
                          <a:spcPts val="0"/>
                        </a:spcBef>
                        <a:spcAft>
                          <a:spcPts val="0"/>
                        </a:spcAft>
                        <a:buClrTx/>
                        <a:buSzTx/>
                        <a:buFontTx/>
                        <a:buNone/>
                        <a:tabLst/>
                        <a:defRPr/>
                      </a:pPr>
                      <a:r>
                        <a:rPr lang="en-US" sz="900" dirty="0" smtClean="0"/>
                        <a:t>Name,</a:t>
                      </a:r>
                    </a:p>
                    <a:p>
                      <a:pPr marL="0" marR="0" indent="0" algn="ctr" defTabSz="914400" rtl="0" eaLnBrk="1" fontAlgn="auto" latinLnBrk="0" hangingPunct="1">
                        <a:lnSpc>
                          <a:spcPct val="100000"/>
                        </a:lnSpc>
                        <a:spcBef>
                          <a:spcPts val="0"/>
                        </a:spcBef>
                        <a:spcAft>
                          <a:spcPts val="0"/>
                        </a:spcAft>
                        <a:buClrTx/>
                        <a:buSzTx/>
                        <a:buFontTx/>
                        <a:buNone/>
                        <a:tabLst/>
                        <a:defRPr/>
                      </a:pPr>
                      <a:r>
                        <a:rPr lang="en-US" sz="900" dirty="0" smtClean="0"/>
                        <a:t>dd.mm.yy</a:t>
                      </a:r>
                    </a:p>
                  </a:txBody>
                  <a:tcPr marL="68922" marR="68922" marT="34753" marB="34753"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20607053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368300" y="383477"/>
            <a:ext cx="9081070" cy="567659"/>
          </a:xfrm>
        </p:spPr>
        <p:txBody>
          <a:bodyPr>
            <a:noAutofit/>
          </a:bodyPr>
          <a:lstStyle/>
          <a:p>
            <a:pPr algn="l"/>
            <a:r>
              <a:rPr lang="en-GB" sz="3200" noProof="0" dirty="0"/>
              <a:t>Reversible model</a:t>
            </a:r>
          </a:p>
        </p:txBody>
      </p:sp>
      <p:sp>
        <p:nvSpPr>
          <p:cNvPr id="5" name="TextBox 13"/>
          <p:cNvSpPr txBox="1"/>
          <p:nvPr/>
        </p:nvSpPr>
        <p:spPr>
          <a:xfrm>
            <a:off x="355600" y="6375400"/>
            <a:ext cx="5905500" cy="115416"/>
          </a:xfrm>
          <a:prstGeom prst="rect">
            <a:avLst/>
          </a:prstGeom>
          <a:noFill/>
        </p:spPr>
        <p:txBody>
          <a:bodyPr vert="horz" wrap="square" lIns="0" tIns="0" rIns="0" bIns="0" rtlCol="0">
            <a:spAutoFit/>
          </a:bodyPr>
          <a:lstStyle/>
          <a:p>
            <a:pPr>
              <a:lnSpc>
                <a:spcPts val="920"/>
              </a:lnSpc>
            </a:pPr>
            <a:r>
              <a:rPr lang="en-CA" sz="803" spc="300" dirty="0">
                <a:solidFill>
                  <a:srgbClr val="000000"/>
                </a:solidFill>
                <a:latin typeface="Arial"/>
                <a:cs typeface="Arial"/>
              </a:rPr>
              <a:t>BSH Hausgeräte GmbH / Product Division Consumer Products</a:t>
            </a:r>
          </a:p>
        </p:txBody>
      </p:sp>
      <p:sp>
        <p:nvSpPr>
          <p:cNvPr id="8" name="TextBox 14"/>
          <p:cNvSpPr txBox="1"/>
          <p:nvPr/>
        </p:nvSpPr>
        <p:spPr>
          <a:xfrm>
            <a:off x="7518400" y="6375400"/>
            <a:ext cx="1838645" cy="115416"/>
          </a:xfrm>
          <a:prstGeom prst="rect">
            <a:avLst/>
          </a:prstGeom>
          <a:noFill/>
        </p:spPr>
        <p:txBody>
          <a:bodyPr vert="horz" wrap="none" lIns="0" tIns="0" rIns="0" bIns="0" rtlCol="0">
            <a:spAutoFit/>
          </a:bodyPr>
          <a:lstStyle/>
          <a:p>
            <a:pPr>
              <a:lnSpc>
                <a:spcPts val="920"/>
              </a:lnSpc>
            </a:pPr>
            <a:r>
              <a:rPr lang="en-CA" sz="803" dirty="0">
                <a:solidFill>
                  <a:srgbClr val="000000"/>
                </a:solidFill>
                <a:latin typeface="Arial"/>
                <a:cs typeface="Arial"/>
              </a:rPr>
              <a:t>MF Report </a:t>
            </a:r>
            <a:r>
              <a:rPr lang="en-CA" sz="803" dirty="0" smtClean="0">
                <a:solidFill>
                  <a:srgbClr val="000000"/>
                </a:solidFill>
                <a:latin typeface="Arial"/>
                <a:cs typeface="Arial"/>
              </a:rPr>
              <a:t>(Version 08/2021) </a:t>
            </a:r>
            <a:r>
              <a:rPr lang="en-CA" sz="803" dirty="0">
                <a:solidFill>
                  <a:srgbClr val="000000"/>
                </a:solidFill>
                <a:latin typeface="Arial"/>
                <a:cs typeface="Arial"/>
              </a:rPr>
              <a:t>I Page: </a:t>
            </a:r>
            <a:fld id="{DC2CED4D-9EBB-46B0-9FDD-8A76FA4AB74B}" type="slidenum">
              <a:rPr lang="en-CA" sz="803" smtClean="0">
                <a:solidFill>
                  <a:srgbClr val="000000"/>
                </a:solidFill>
                <a:latin typeface="Arial"/>
                <a:cs typeface="Arial"/>
              </a:rPr>
              <a:t>60</a:t>
            </a:fld>
            <a:endParaRPr lang="en-CA" sz="803" dirty="0">
              <a:solidFill>
                <a:srgbClr val="000000"/>
              </a:solidFill>
              <a:latin typeface="Arial"/>
              <a:cs typeface="Arial"/>
            </a:endParaRPr>
          </a:p>
        </p:txBody>
      </p:sp>
      <p:sp>
        <p:nvSpPr>
          <p:cNvPr id="6" name="Inhaltsplatzhalter 2"/>
          <p:cNvSpPr>
            <a:spLocks noGrp="1"/>
          </p:cNvSpPr>
          <p:nvPr>
            <p:ph sz="half" idx="1"/>
          </p:nvPr>
        </p:nvSpPr>
        <p:spPr>
          <a:xfrm>
            <a:off x="391336" y="1239168"/>
            <a:ext cx="8553978" cy="4968552"/>
          </a:xfrm>
          <a:ln>
            <a:solidFill>
              <a:schemeClr val="tx1"/>
            </a:solidFill>
          </a:ln>
        </p:spPr>
        <p:txBody>
          <a:bodyPr/>
          <a:lstStyle/>
          <a:p>
            <a:r>
              <a:rPr lang="en-GB" noProof="0" dirty="0" smtClean="0"/>
              <a:t>Reversible model</a:t>
            </a:r>
            <a:endParaRPr lang="en-GB" noProof="0" dirty="0"/>
          </a:p>
        </p:txBody>
      </p:sp>
    </p:spTree>
    <p:extLst>
      <p:ext uri="{BB962C8B-B14F-4D97-AF65-F5344CB8AC3E}">
        <p14:creationId xmlns:p14="http://schemas.microsoft.com/office/powerpoint/2010/main" val="102378372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368300" y="383477"/>
            <a:ext cx="9081070" cy="567659"/>
          </a:xfrm>
        </p:spPr>
        <p:txBody>
          <a:bodyPr>
            <a:noAutofit/>
          </a:bodyPr>
          <a:lstStyle/>
          <a:p>
            <a:pPr algn="l"/>
            <a:r>
              <a:rPr lang="en-GB" sz="3200" noProof="0" dirty="0"/>
              <a:t>Suggestions of optimisations</a:t>
            </a:r>
          </a:p>
        </p:txBody>
      </p:sp>
      <p:graphicFrame>
        <p:nvGraphicFramePr>
          <p:cNvPr id="7" name="Inhaltsplatzhalter 6"/>
          <p:cNvGraphicFramePr>
            <a:graphicFrameLocks noGrp="1"/>
          </p:cNvGraphicFramePr>
          <p:nvPr>
            <p:ph sz="half" idx="2"/>
            <p:extLst>
              <p:ext uri="{D42A27DB-BD31-4B8C-83A1-F6EECF244321}">
                <p14:modId xmlns:p14="http://schemas.microsoft.com/office/powerpoint/2010/main" val="2234184149"/>
              </p:ext>
            </p:extLst>
          </p:nvPr>
        </p:nvGraphicFramePr>
        <p:xfrm>
          <a:off x="391336" y="1239168"/>
          <a:ext cx="8661725" cy="548640"/>
        </p:xfrm>
        <a:graphic>
          <a:graphicData uri="http://schemas.openxmlformats.org/drawingml/2006/table">
            <a:tbl>
              <a:tblPr firstRow="1" bandRow="1">
                <a:tableStyleId>{5C22544A-7EE6-4342-B048-85BDC9FD1C3A}</a:tableStyleId>
              </a:tblPr>
              <a:tblGrid>
                <a:gridCol w="2649322">
                  <a:extLst>
                    <a:ext uri="{9D8B030D-6E8A-4147-A177-3AD203B41FA5}">
                      <a16:colId xmlns:a16="http://schemas.microsoft.com/office/drawing/2014/main" val="1306755108"/>
                    </a:ext>
                  </a:extLst>
                </a:gridCol>
                <a:gridCol w="1681540">
                  <a:extLst>
                    <a:ext uri="{9D8B030D-6E8A-4147-A177-3AD203B41FA5}">
                      <a16:colId xmlns:a16="http://schemas.microsoft.com/office/drawing/2014/main" val="535247953"/>
                    </a:ext>
                  </a:extLst>
                </a:gridCol>
                <a:gridCol w="2854964">
                  <a:extLst>
                    <a:ext uri="{9D8B030D-6E8A-4147-A177-3AD203B41FA5}">
                      <a16:colId xmlns:a16="http://schemas.microsoft.com/office/drawing/2014/main" val="545133083"/>
                    </a:ext>
                  </a:extLst>
                </a:gridCol>
                <a:gridCol w="1475899">
                  <a:extLst>
                    <a:ext uri="{9D8B030D-6E8A-4147-A177-3AD203B41FA5}">
                      <a16:colId xmlns:a16="http://schemas.microsoft.com/office/drawing/2014/main" val="3688285355"/>
                    </a:ext>
                  </a:extLst>
                </a:gridCol>
              </a:tblGrid>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de-DE"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de-DE"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2918893"/>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de-DE"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de-DE"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4376108"/>
                  </a:ext>
                </a:extLst>
              </a:tr>
            </a:tbl>
          </a:graphicData>
        </a:graphic>
      </p:graphicFrame>
      <p:graphicFrame>
        <p:nvGraphicFramePr>
          <p:cNvPr id="3" name="Inhaltsplatzhalter 2"/>
          <p:cNvGraphicFramePr>
            <a:graphicFrameLocks noGrp="1"/>
          </p:cNvGraphicFramePr>
          <p:nvPr>
            <p:ph sz="half" idx="1"/>
            <p:extLst>
              <p:ext uri="{D42A27DB-BD31-4B8C-83A1-F6EECF244321}">
                <p14:modId xmlns:p14="http://schemas.microsoft.com/office/powerpoint/2010/main" val="3186613948"/>
              </p:ext>
            </p:extLst>
          </p:nvPr>
        </p:nvGraphicFramePr>
        <p:xfrm>
          <a:off x="6922843" y="4551536"/>
          <a:ext cx="2533015" cy="1691640"/>
        </p:xfrm>
        <a:graphic>
          <a:graphicData uri="http://schemas.openxmlformats.org/drawingml/2006/table">
            <a:tbl>
              <a:tblPr firstRow="1" bandRow="1">
                <a:tableStyleId>{5C22544A-7EE6-4342-B048-85BDC9FD1C3A}</a:tableStyleId>
              </a:tblPr>
              <a:tblGrid>
                <a:gridCol w="2533015">
                  <a:extLst>
                    <a:ext uri="{9D8B030D-6E8A-4147-A177-3AD203B41FA5}">
                      <a16:colId xmlns:a16="http://schemas.microsoft.com/office/drawing/2014/main" val="1015664809"/>
                    </a:ext>
                  </a:extLst>
                </a:gridCol>
              </a:tblGrid>
              <a:tr h="186055">
                <a:tc>
                  <a:txBody>
                    <a:bodyPr/>
                    <a:lstStyle/>
                    <a:p>
                      <a:pPr algn="ctr">
                        <a:spcAft>
                          <a:spcPts val="0"/>
                        </a:spcAft>
                      </a:pPr>
                      <a:r>
                        <a:rPr lang="en-GB" sz="1100" dirty="0">
                          <a:effectLst/>
                        </a:rPr>
                        <a:t>BSH remark</a:t>
                      </a:r>
                      <a:endParaRPr lang="de-DE" sz="1100" dirty="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4226306607"/>
                  </a:ext>
                </a:extLst>
              </a:tr>
              <a:tr h="1189355">
                <a:tc>
                  <a:txBody>
                    <a:bodyPr/>
                    <a:lstStyle/>
                    <a:p>
                      <a:pPr algn="ctr">
                        <a:spcAft>
                          <a:spcPts val="0"/>
                        </a:spcAft>
                      </a:pPr>
                      <a:r>
                        <a:rPr lang="en-GB" sz="1100" dirty="0">
                          <a:effectLst/>
                        </a:rPr>
                        <a:t>Comment</a:t>
                      </a:r>
                      <a:endParaRPr lang="de-DE" sz="1100" dirty="0">
                        <a:effectLst/>
                      </a:endParaRPr>
                    </a:p>
                    <a:p>
                      <a:pPr algn="ctr">
                        <a:spcAft>
                          <a:spcPts val="0"/>
                        </a:spcAft>
                      </a:pPr>
                      <a:r>
                        <a:rPr lang="en-GB" sz="1100" dirty="0">
                          <a:effectLst/>
                        </a:rPr>
                        <a:t> </a:t>
                      </a:r>
                      <a:endParaRPr lang="de-DE" sz="1100" dirty="0">
                        <a:effectLst/>
                      </a:endParaRPr>
                    </a:p>
                    <a:p>
                      <a:pPr algn="ctr">
                        <a:spcAft>
                          <a:spcPts val="0"/>
                        </a:spcAft>
                      </a:pPr>
                      <a:r>
                        <a:rPr lang="en-GB" sz="1100" dirty="0">
                          <a:effectLst/>
                        </a:rPr>
                        <a:t> </a:t>
                      </a:r>
                      <a:endParaRPr lang="de-DE" sz="1100" dirty="0">
                        <a:effectLst/>
                      </a:endParaRPr>
                    </a:p>
                    <a:p>
                      <a:pPr algn="ctr">
                        <a:spcAft>
                          <a:spcPts val="0"/>
                        </a:spcAft>
                      </a:pPr>
                      <a:r>
                        <a:rPr lang="en-GB" sz="1100" dirty="0">
                          <a:effectLst/>
                        </a:rPr>
                        <a:t> </a:t>
                      </a:r>
                      <a:endParaRPr lang="de-DE" sz="1100" dirty="0">
                        <a:effectLst/>
                      </a:endParaRPr>
                    </a:p>
                    <a:p>
                      <a:pPr algn="ctr">
                        <a:spcAft>
                          <a:spcPts val="0"/>
                        </a:spcAft>
                      </a:pPr>
                      <a:r>
                        <a:rPr lang="en-GB" sz="1100" dirty="0">
                          <a:effectLst/>
                        </a:rPr>
                        <a:t> </a:t>
                      </a:r>
                      <a:endParaRPr lang="de-DE" sz="1100" dirty="0">
                        <a:effectLst/>
                      </a:endParaRPr>
                    </a:p>
                    <a:p>
                      <a:pPr algn="ctr">
                        <a:spcAft>
                          <a:spcPts val="0"/>
                        </a:spcAft>
                      </a:pPr>
                      <a:r>
                        <a:rPr lang="en-GB" sz="1100" dirty="0">
                          <a:effectLst/>
                        </a:rPr>
                        <a:t> </a:t>
                      </a:r>
                      <a:endParaRPr lang="de-DE" sz="1100" dirty="0">
                        <a:effectLst/>
                      </a:endParaRPr>
                    </a:p>
                    <a:p>
                      <a:pPr algn="ctr">
                        <a:spcAft>
                          <a:spcPts val="0"/>
                        </a:spcAft>
                      </a:pPr>
                      <a:r>
                        <a:rPr lang="en-US" sz="1100" dirty="0">
                          <a:effectLst/>
                        </a:rPr>
                        <a:t> </a:t>
                      </a:r>
                      <a:endParaRPr lang="de-DE" sz="1100" dirty="0">
                        <a:effectLst/>
                      </a:endParaRPr>
                    </a:p>
                    <a:p>
                      <a:pPr algn="ctr">
                        <a:spcAft>
                          <a:spcPts val="0"/>
                        </a:spcAft>
                      </a:pPr>
                      <a:r>
                        <a:rPr lang="en-GB" sz="1100" dirty="0">
                          <a:effectLst/>
                        </a:rPr>
                        <a:t>Name / Date</a:t>
                      </a:r>
                      <a:endParaRPr lang="de-DE" sz="1100" dirty="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451080745"/>
                  </a:ext>
                </a:extLst>
              </a:tr>
            </a:tbl>
          </a:graphicData>
        </a:graphic>
      </p:graphicFrame>
      <p:sp>
        <p:nvSpPr>
          <p:cNvPr id="5" name="TextBox 13"/>
          <p:cNvSpPr txBox="1"/>
          <p:nvPr/>
        </p:nvSpPr>
        <p:spPr>
          <a:xfrm>
            <a:off x="355600" y="6375400"/>
            <a:ext cx="5905500" cy="115416"/>
          </a:xfrm>
          <a:prstGeom prst="rect">
            <a:avLst/>
          </a:prstGeom>
          <a:noFill/>
        </p:spPr>
        <p:txBody>
          <a:bodyPr vert="horz" wrap="square" lIns="0" tIns="0" rIns="0" bIns="0" rtlCol="0">
            <a:spAutoFit/>
          </a:bodyPr>
          <a:lstStyle/>
          <a:p>
            <a:pPr>
              <a:lnSpc>
                <a:spcPts val="920"/>
              </a:lnSpc>
            </a:pPr>
            <a:r>
              <a:rPr lang="en-CA" sz="803" spc="300" dirty="0">
                <a:solidFill>
                  <a:srgbClr val="000000"/>
                </a:solidFill>
                <a:latin typeface="Arial"/>
                <a:cs typeface="Arial"/>
              </a:rPr>
              <a:t>BSH Hausgeräte GmbH / Product Division Consumer Products</a:t>
            </a:r>
          </a:p>
        </p:txBody>
      </p:sp>
      <p:sp>
        <p:nvSpPr>
          <p:cNvPr id="6" name="TextBox 14"/>
          <p:cNvSpPr txBox="1"/>
          <p:nvPr/>
        </p:nvSpPr>
        <p:spPr>
          <a:xfrm>
            <a:off x="7518400" y="6375400"/>
            <a:ext cx="1838645" cy="115416"/>
          </a:xfrm>
          <a:prstGeom prst="rect">
            <a:avLst/>
          </a:prstGeom>
          <a:noFill/>
        </p:spPr>
        <p:txBody>
          <a:bodyPr vert="horz" wrap="none" lIns="0" tIns="0" rIns="0" bIns="0" rtlCol="0">
            <a:spAutoFit/>
          </a:bodyPr>
          <a:lstStyle/>
          <a:p>
            <a:pPr>
              <a:lnSpc>
                <a:spcPts val="920"/>
              </a:lnSpc>
            </a:pPr>
            <a:r>
              <a:rPr lang="en-CA" sz="803" dirty="0">
                <a:solidFill>
                  <a:srgbClr val="000000"/>
                </a:solidFill>
                <a:latin typeface="Arial"/>
                <a:cs typeface="Arial"/>
              </a:rPr>
              <a:t>MF Report </a:t>
            </a:r>
            <a:r>
              <a:rPr lang="en-CA" sz="803" dirty="0" smtClean="0">
                <a:solidFill>
                  <a:srgbClr val="000000"/>
                </a:solidFill>
                <a:latin typeface="Arial"/>
                <a:cs typeface="Arial"/>
              </a:rPr>
              <a:t>(Version 08/2021) </a:t>
            </a:r>
            <a:r>
              <a:rPr lang="en-CA" sz="803" dirty="0">
                <a:solidFill>
                  <a:srgbClr val="000000"/>
                </a:solidFill>
                <a:latin typeface="Arial"/>
                <a:cs typeface="Arial"/>
              </a:rPr>
              <a:t>I Page: </a:t>
            </a:r>
            <a:fld id="{DC2CED4D-9EBB-46B0-9FDD-8A76FA4AB74B}" type="slidenum">
              <a:rPr lang="en-CA" sz="803" smtClean="0">
                <a:solidFill>
                  <a:srgbClr val="000000"/>
                </a:solidFill>
                <a:latin typeface="Arial"/>
                <a:cs typeface="Arial"/>
              </a:rPr>
              <a:t>61</a:t>
            </a:fld>
            <a:endParaRPr lang="en-CA" sz="803" dirty="0">
              <a:solidFill>
                <a:srgbClr val="000000"/>
              </a:solidFill>
              <a:latin typeface="Arial"/>
              <a:cs typeface="Arial"/>
            </a:endParaRPr>
          </a:p>
        </p:txBody>
      </p:sp>
      <p:sp>
        <p:nvSpPr>
          <p:cNvPr id="8" name="Textfeld 7"/>
          <p:cNvSpPr txBox="1"/>
          <p:nvPr/>
        </p:nvSpPr>
        <p:spPr>
          <a:xfrm>
            <a:off x="368300" y="926956"/>
            <a:ext cx="3379451" cy="253916"/>
          </a:xfrm>
          <a:prstGeom prst="rect">
            <a:avLst/>
          </a:prstGeom>
          <a:noFill/>
        </p:spPr>
        <p:txBody>
          <a:bodyPr wrap="none" rtlCol="0">
            <a:spAutoFit/>
          </a:bodyPr>
          <a:lstStyle/>
          <a:p>
            <a:r>
              <a:rPr lang="en-US" sz="1050" i="1" dirty="0">
                <a:latin typeface="Arial" panose="020B0604020202020204" pitchFamily="34" charset="0"/>
                <a:cs typeface="Arial" panose="020B0604020202020204" pitchFamily="34" charset="0"/>
              </a:rPr>
              <a:t>Template page for free </a:t>
            </a:r>
            <a:r>
              <a:rPr lang="en-US" sz="1050" i="1" dirty="0" smtClean="0">
                <a:latin typeface="Arial" panose="020B0604020202020204" pitchFamily="34" charset="0"/>
                <a:cs typeface="Arial" panose="020B0604020202020204" pitchFamily="34" charset="0"/>
              </a:rPr>
              <a:t>design to present suggestions</a:t>
            </a:r>
            <a:endParaRPr lang="en-US" sz="105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4650250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368300" y="383477"/>
            <a:ext cx="9081070" cy="567659"/>
          </a:xfrm>
        </p:spPr>
        <p:txBody>
          <a:bodyPr>
            <a:noAutofit/>
          </a:bodyPr>
          <a:lstStyle/>
          <a:p>
            <a:pPr algn="l"/>
            <a:r>
              <a:rPr lang="en-GB" sz="3200" noProof="0" dirty="0"/>
              <a:t>Variation of material to arrive better results</a:t>
            </a:r>
          </a:p>
        </p:txBody>
      </p:sp>
      <p:graphicFrame>
        <p:nvGraphicFramePr>
          <p:cNvPr id="7" name="Inhaltsplatzhalter 6"/>
          <p:cNvGraphicFramePr>
            <a:graphicFrameLocks noGrp="1"/>
          </p:cNvGraphicFramePr>
          <p:nvPr>
            <p:ph sz="half" idx="2"/>
            <p:extLst>
              <p:ext uri="{D42A27DB-BD31-4B8C-83A1-F6EECF244321}">
                <p14:modId xmlns:p14="http://schemas.microsoft.com/office/powerpoint/2010/main" val="3760417054"/>
              </p:ext>
            </p:extLst>
          </p:nvPr>
        </p:nvGraphicFramePr>
        <p:xfrm>
          <a:off x="391336" y="1239168"/>
          <a:ext cx="8661725" cy="548640"/>
        </p:xfrm>
        <a:graphic>
          <a:graphicData uri="http://schemas.openxmlformats.org/drawingml/2006/table">
            <a:tbl>
              <a:tblPr firstRow="1" bandRow="1">
                <a:tableStyleId>{5C22544A-7EE6-4342-B048-85BDC9FD1C3A}</a:tableStyleId>
              </a:tblPr>
              <a:tblGrid>
                <a:gridCol w="2649322">
                  <a:extLst>
                    <a:ext uri="{9D8B030D-6E8A-4147-A177-3AD203B41FA5}">
                      <a16:colId xmlns:a16="http://schemas.microsoft.com/office/drawing/2014/main" val="1306755108"/>
                    </a:ext>
                  </a:extLst>
                </a:gridCol>
                <a:gridCol w="1681540">
                  <a:extLst>
                    <a:ext uri="{9D8B030D-6E8A-4147-A177-3AD203B41FA5}">
                      <a16:colId xmlns:a16="http://schemas.microsoft.com/office/drawing/2014/main" val="535247953"/>
                    </a:ext>
                  </a:extLst>
                </a:gridCol>
                <a:gridCol w="3142996">
                  <a:extLst>
                    <a:ext uri="{9D8B030D-6E8A-4147-A177-3AD203B41FA5}">
                      <a16:colId xmlns:a16="http://schemas.microsoft.com/office/drawing/2014/main" val="545133083"/>
                    </a:ext>
                  </a:extLst>
                </a:gridCol>
                <a:gridCol w="1187867">
                  <a:extLst>
                    <a:ext uri="{9D8B030D-6E8A-4147-A177-3AD203B41FA5}">
                      <a16:colId xmlns:a16="http://schemas.microsoft.com/office/drawing/2014/main" val="3688285355"/>
                    </a:ext>
                  </a:extLst>
                </a:gridCol>
              </a:tblGrid>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kern="1200" noProof="0" dirty="0">
                        <a:solidFill>
                          <a:schemeClr val="dk1"/>
                        </a:solidFill>
                        <a:latin typeface="+mn-lt"/>
                        <a:ea typeface="+mn-ea"/>
                        <a:cs typeface="+mn-cs"/>
                      </a:endParaRPr>
                    </a:p>
                  </a:txBody>
                  <a:tcPr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2918893"/>
                  </a:ext>
                </a:extLst>
              </a:tr>
              <a:tr h="274320">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kern="1200" noProof="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algn="l" defTabSz="914400" rtl="0" eaLnBrk="1" latinLnBrk="0" hangingPunct="1"/>
                      <a:endParaRPr lang="de-DE"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pPr marL="0" algn="l" defTabSz="914400" rtl="0" eaLnBrk="1" latinLnBrk="0" hangingPunct="1"/>
                      <a:endParaRPr lang="de-DE"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4376108"/>
                  </a:ext>
                </a:extLst>
              </a:tr>
            </a:tbl>
          </a:graphicData>
        </a:graphic>
      </p:graphicFrame>
      <p:sp>
        <p:nvSpPr>
          <p:cNvPr id="5" name="TextBox 13"/>
          <p:cNvSpPr txBox="1"/>
          <p:nvPr/>
        </p:nvSpPr>
        <p:spPr>
          <a:xfrm>
            <a:off x="355600" y="6375400"/>
            <a:ext cx="5905500" cy="115416"/>
          </a:xfrm>
          <a:prstGeom prst="rect">
            <a:avLst/>
          </a:prstGeom>
          <a:noFill/>
        </p:spPr>
        <p:txBody>
          <a:bodyPr vert="horz" wrap="square" lIns="0" tIns="0" rIns="0" bIns="0" rtlCol="0">
            <a:spAutoFit/>
          </a:bodyPr>
          <a:lstStyle/>
          <a:p>
            <a:pPr>
              <a:lnSpc>
                <a:spcPts val="920"/>
              </a:lnSpc>
            </a:pPr>
            <a:r>
              <a:rPr lang="en-CA" sz="803" spc="300" dirty="0">
                <a:solidFill>
                  <a:srgbClr val="000000"/>
                </a:solidFill>
                <a:latin typeface="Arial"/>
                <a:cs typeface="Arial"/>
              </a:rPr>
              <a:t>BSH Hausgeräte GmbH / Product Division Consumer Products</a:t>
            </a:r>
          </a:p>
        </p:txBody>
      </p:sp>
      <p:sp>
        <p:nvSpPr>
          <p:cNvPr id="6" name="TextBox 14"/>
          <p:cNvSpPr txBox="1"/>
          <p:nvPr/>
        </p:nvSpPr>
        <p:spPr>
          <a:xfrm>
            <a:off x="7518400" y="6375400"/>
            <a:ext cx="1838645" cy="115416"/>
          </a:xfrm>
          <a:prstGeom prst="rect">
            <a:avLst/>
          </a:prstGeom>
          <a:noFill/>
        </p:spPr>
        <p:txBody>
          <a:bodyPr vert="horz" wrap="none" lIns="0" tIns="0" rIns="0" bIns="0" rtlCol="0">
            <a:spAutoFit/>
          </a:bodyPr>
          <a:lstStyle/>
          <a:p>
            <a:pPr>
              <a:lnSpc>
                <a:spcPts val="920"/>
              </a:lnSpc>
            </a:pPr>
            <a:r>
              <a:rPr lang="en-CA" sz="803" dirty="0">
                <a:solidFill>
                  <a:srgbClr val="000000"/>
                </a:solidFill>
                <a:latin typeface="Arial"/>
                <a:cs typeface="Arial"/>
              </a:rPr>
              <a:t>MF Report </a:t>
            </a:r>
            <a:r>
              <a:rPr lang="en-CA" sz="803" dirty="0" smtClean="0">
                <a:solidFill>
                  <a:srgbClr val="000000"/>
                </a:solidFill>
                <a:latin typeface="Arial"/>
                <a:cs typeface="Arial"/>
              </a:rPr>
              <a:t>(Version 08/2021) </a:t>
            </a:r>
            <a:r>
              <a:rPr lang="en-CA" sz="803" dirty="0">
                <a:solidFill>
                  <a:srgbClr val="000000"/>
                </a:solidFill>
                <a:latin typeface="Arial"/>
                <a:cs typeface="Arial"/>
              </a:rPr>
              <a:t>I Page: </a:t>
            </a:r>
            <a:fld id="{DC2CED4D-9EBB-46B0-9FDD-8A76FA4AB74B}" type="slidenum">
              <a:rPr lang="en-CA" sz="803" smtClean="0">
                <a:solidFill>
                  <a:srgbClr val="000000"/>
                </a:solidFill>
                <a:latin typeface="Arial"/>
                <a:cs typeface="Arial"/>
              </a:rPr>
              <a:t>62</a:t>
            </a:fld>
            <a:endParaRPr lang="en-CA" sz="803" dirty="0">
              <a:solidFill>
                <a:srgbClr val="000000"/>
              </a:solidFill>
              <a:latin typeface="Arial"/>
              <a:cs typeface="Arial"/>
            </a:endParaRPr>
          </a:p>
        </p:txBody>
      </p:sp>
      <p:graphicFrame>
        <p:nvGraphicFramePr>
          <p:cNvPr id="4" name="Inhaltsplatzhalter 3"/>
          <p:cNvGraphicFramePr>
            <a:graphicFrameLocks noGrp="1"/>
          </p:cNvGraphicFramePr>
          <p:nvPr>
            <p:ph sz="half" idx="1"/>
            <p:extLst>
              <p:ext uri="{D42A27DB-BD31-4B8C-83A1-F6EECF244321}">
                <p14:modId xmlns:p14="http://schemas.microsoft.com/office/powerpoint/2010/main" val="1653152623"/>
              </p:ext>
            </p:extLst>
          </p:nvPr>
        </p:nvGraphicFramePr>
        <p:xfrm>
          <a:off x="6916355" y="4548052"/>
          <a:ext cx="2533015" cy="1691640"/>
        </p:xfrm>
        <a:graphic>
          <a:graphicData uri="http://schemas.openxmlformats.org/drawingml/2006/table">
            <a:tbl>
              <a:tblPr firstRow="1" bandRow="1">
                <a:tableStyleId>{5C22544A-7EE6-4342-B048-85BDC9FD1C3A}</a:tableStyleId>
              </a:tblPr>
              <a:tblGrid>
                <a:gridCol w="2533015">
                  <a:extLst>
                    <a:ext uri="{9D8B030D-6E8A-4147-A177-3AD203B41FA5}">
                      <a16:colId xmlns:a16="http://schemas.microsoft.com/office/drawing/2014/main" val="1651825578"/>
                    </a:ext>
                  </a:extLst>
                </a:gridCol>
              </a:tblGrid>
              <a:tr h="186055">
                <a:tc>
                  <a:txBody>
                    <a:bodyPr/>
                    <a:lstStyle/>
                    <a:p>
                      <a:pPr algn="ctr">
                        <a:spcAft>
                          <a:spcPts val="0"/>
                        </a:spcAft>
                      </a:pPr>
                      <a:r>
                        <a:rPr lang="en-GB" sz="1100" dirty="0">
                          <a:effectLst/>
                        </a:rPr>
                        <a:t>BSH remark</a:t>
                      </a:r>
                      <a:endParaRPr lang="de-DE" sz="1100" dirty="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590936590"/>
                  </a:ext>
                </a:extLst>
              </a:tr>
              <a:tr h="1189355">
                <a:tc>
                  <a:txBody>
                    <a:bodyPr/>
                    <a:lstStyle/>
                    <a:p>
                      <a:pPr algn="ctr">
                        <a:spcAft>
                          <a:spcPts val="0"/>
                        </a:spcAft>
                      </a:pPr>
                      <a:r>
                        <a:rPr lang="en-GB" sz="1100" dirty="0">
                          <a:effectLst/>
                        </a:rPr>
                        <a:t>Comment</a:t>
                      </a:r>
                      <a:endParaRPr lang="de-DE" sz="1100" dirty="0">
                        <a:effectLst/>
                      </a:endParaRPr>
                    </a:p>
                    <a:p>
                      <a:pPr algn="ctr">
                        <a:spcAft>
                          <a:spcPts val="0"/>
                        </a:spcAft>
                      </a:pPr>
                      <a:r>
                        <a:rPr lang="en-GB" sz="1100" dirty="0">
                          <a:effectLst/>
                        </a:rPr>
                        <a:t> </a:t>
                      </a:r>
                      <a:endParaRPr lang="de-DE" sz="1100" dirty="0">
                        <a:effectLst/>
                      </a:endParaRPr>
                    </a:p>
                    <a:p>
                      <a:pPr algn="ctr">
                        <a:spcAft>
                          <a:spcPts val="0"/>
                        </a:spcAft>
                      </a:pPr>
                      <a:r>
                        <a:rPr lang="en-GB" sz="1100" dirty="0">
                          <a:effectLst/>
                        </a:rPr>
                        <a:t> </a:t>
                      </a:r>
                      <a:endParaRPr lang="de-DE" sz="1100" dirty="0">
                        <a:effectLst/>
                      </a:endParaRPr>
                    </a:p>
                    <a:p>
                      <a:pPr algn="ctr">
                        <a:spcAft>
                          <a:spcPts val="0"/>
                        </a:spcAft>
                      </a:pPr>
                      <a:r>
                        <a:rPr lang="en-GB" sz="1100" dirty="0">
                          <a:effectLst/>
                        </a:rPr>
                        <a:t> </a:t>
                      </a:r>
                      <a:endParaRPr lang="de-DE" sz="1100" dirty="0">
                        <a:effectLst/>
                      </a:endParaRPr>
                    </a:p>
                    <a:p>
                      <a:pPr algn="ctr">
                        <a:spcAft>
                          <a:spcPts val="0"/>
                        </a:spcAft>
                      </a:pPr>
                      <a:r>
                        <a:rPr lang="en-GB" sz="1100" dirty="0">
                          <a:effectLst/>
                        </a:rPr>
                        <a:t> </a:t>
                      </a:r>
                      <a:endParaRPr lang="de-DE" sz="1100" dirty="0">
                        <a:effectLst/>
                      </a:endParaRPr>
                    </a:p>
                    <a:p>
                      <a:pPr algn="ctr">
                        <a:spcAft>
                          <a:spcPts val="0"/>
                        </a:spcAft>
                      </a:pPr>
                      <a:r>
                        <a:rPr lang="en-GB" sz="1100" dirty="0">
                          <a:effectLst/>
                        </a:rPr>
                        <a:t> </a:t>
                      </a:r>
                      <a:endParaRPr lang="de-DE" sz="1100" dirty="0">
                        <a:effectLst/>
                      </a:endParaRPr>
                    </a:p>
                    <a:p>
                      <a:pPr algn="ctr">
                        <a:spcAft>
                          <a:spcPts val="0"/>
                        </a:spcAft>
                      </a:pPr>
                      <a:r>
                        <a:rPr lang="en-US" sz="1100" dirty="0">
                          <a:effectLst/>
                        </a:rPr>
                        <a:t> </a:t>
                      </a:r>
                      <a:endParaRPr lang="de-DE" sz="1100" dirty="0">
                        <a:effectLst/>
                      </a:endParaRPr>
                    </a:p>
                    <a:p>
                      <a:pPr algn="ctr">
                        <a:spcAft>
                          <a:spcPts val="0"/>
                        </a:spcAft>
                      </a:pPr>
                      <a:r>
                        <a:rPr lang="en-GB" sz="1100" dirty="0">
                          <a:effectLst/>
                        </a:rPr>
                        <a:t>Name / Date</a:t>
                      </a:r>
                      <a:endParaRPr lang="de-DE" sz="1100" dirty="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607247454"/>
                  </a:ext>
                </a:extLst>
              </a:tr>
            </a:tbl>
          </a:graphicData>
        </a:graphic>
      </p:graphicFrame>
      <p:sp>
        <p:nvSpPr>
          <p:cNvPr id="8" name="Textfeld 7"/>
          <p:cNvSpPr txBox="1"/>
          <p:nvPr/>
        </p:nvSpPr>
        <p:spPr>
          <a:xfrm>
            <a:off x="368300" y="926956"/>
            <a:ext cx="3379451" cy="253916"/>
          </a:xfrm>
          <a:prstGeom prst="rect">
            <a:avLst/>
          </a:prstGeom>
          <a:noFill/>
        </p:spPr>
        <p:txBody>
          <a:bodyPr wrap="none" rtlCol="0">
            <a:spAutoFit/>
          </a:bodyPr>
          <a:lstStyle/>
          <a:p>
            <a:r>
              <a:rPr lang="en-US" sz="1050" i="1" dirty="0">
                <a:latin typeface="Arial" panose="020B0604020202020204" pitchFamily="34" charset="0"/>
                <a:cs typeface="Arial" panose="020B0604020202020204" pitchFamily="34" charset="0"/>
              </a:rPr>
              <a:t>Template page for free </a:t>
            </a:r>
            <a:r>
              <a:rPr lang="en-US" sz="1050" i="1" dirty="0" smtClean="0">
                <a:latin typeface="Arial" panose="020B0604020202020204" pitchFamily="34" charset="0"/>
                <a:cs typeface="Arial" panose="020B0604020202020204" pitchFamily="34" charset="0"/>
              </a:rPr>
              <a:t>design to present suggestions</a:t>
            </a:r>
            <a:endParaRPr lang="en-US" sz="105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8792794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368300" y="383477"/>
            <a:ext cx="9081070" cy="567659"/>
          </a:xfrm>
        </p:spPr>
        <p:txBody>
          <a:bodyPr>
            <a:noAutofit/>
          </a:bodyPr>
          <a:lstStyle/>
          <a:p>
            <a:pPr algn="l"/>
            <a:r>
              <a:rPr lang="en-GB" sz="3200" noProof="0" dirty="0"/>
              <a:t>Additional Results</a:t>
            </a:r>
          </a:p>
        </p:txBody>
      </p:sp>
      <p:graphicFrame>
        <p:nvGraphicFramePr>
          <p:cNvPr id="7" name="Inhaltsplatzhalter 6"/>
          <p:cNvGraphicFramePr>
            <a:graphicFrameLocks noGrp="1"/>
          </p:cNvGraphicFramePr>
          <p:nvPr>
            <p:ph sz="half" idx="2"/>
            <p:extLst>
              <p:ext uri="{D42A27DB-BD31-4B8C-83A1-F6EECF244321}">
                <p14:modId xmlns:p14="http://schemas.microsoft.com/office/powerpoint/2010/main" val="18809947"/>
              </p:ext>
            </p:extLst>
          </p:nvPr>
        </p:nvGraphicFramePr>
        <p:xfrm>
          <a:off x="391336" y="1455192"/>
          <a:ext cx="8661725" cy="548640"/>
        </p:xfrm>
        <a:graphic>
          <a:graphicData uri="http://schemas.openxmlformats.org/drawingml/2006/table">
            <a:tbl>
              <a:tblPr firstRow="1" bandRow="1">
                <a:tableStyleId>{5C22544A-7EE6-4342-B048-85BDC9FD1C3A}</a:tableStyleId>
              </a:tblPr>
              <a:tblGrid>
                <a:gridCol w="2649322">
                  <a:extLst>
                    <a:ext uri="{9D8B030D-6E8A-4147-A177-3AD203B41FA5}">
                      <a16:colId xmlns:a16="http://schemas.microsoft.com/office/drawing/2014/main" val="1306755108"/>
                    </a:ext>
                  </a:extLst>
                </a:gridCol>
                <a:gridCol w="1681540">
                  <a:extLst>
                    <a:ext uri="{9D8B030D-6E8A-4147-A177-3AD203B41FA5}">
                      <a16:colId xmlns:a16="http://schemas.microsoft.com/office/drawing/2014/main" val="535247953"/>
                    </a:ext>
                  </a:extLst>
                </a:gridCol>
                <a:gridCol w="2854964">
                  <a:extLst>
                    <a:ext uri="{9D8B030D-6E8A-4147-A177-3AD203B41FA5}">
                      <a16:colId xmlns:a16="http://schemas.microsoft.com/office/drawing/2014/main" val="545133083"/>
                    </a:ext>
                  </a:extLst>
                </a:gridCol>
                <a:gridCol w="1475899">
                  <a:extLst>
                    <a:ext uri="{9D8B030D-6E8A-4147-A177-3AD203B41FA5}">
                      <a16:colId xmlns:a16="http://schemas.microsoft.com/office/drawing/2014/main" val="3688285355"/>
                    </a:ext>
                  </a:extLst>
                </a:gridCol>
              </a:tblGrid>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de-DE"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de-DE"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2918893"/>
                  </a:ext>
                </a:extLst>
              </a:tr>
              <a:tr h="274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de-DE"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latinLnBrk="0" hangingPunct="1"/>
                      <a:endParaRPr lang="de-DE"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4376108"/>
                  </a:ext>
                </a:extLst>
              </a:tr>
            </a:tbl>
          </a:graphicData>
        </a:graphic>
      </p:graphicFrame>
      <p:sp>
        <p:nvSpPr>
          <p:cNvPr id="5" name="TextBox 13"/>
          <p:cNvSpPr txBox="1"/>
          <p:nvPr/>
        </p:nvSpPr>
        <p:spPr>
          <a:xfrm>
            <a:off x="355600" y="6375400"/>
            <a:ext cx="5905500" cy="115416"/>
          </a:xfrm>
          <a:prstGeom prst="rect">
            <a:avLst/>
          </a:prstGeom>
          <a:noFill/>
        </p:spPr>
        <p:txBody>
          <a:bodyPr vert="horz" wrap="square" lIns="0" tIns="0" rIns="0" bIns="0" rtlCol="0">
            <a:spAutoFit/>
          </a:bodyPr>
          <a:lstStyle/>
          <a:p>
            <a:pPr>
              <a:lnSpc>
                <a:spcPts val="920"/>
              </a:lnSpc>
            </a:pPr>
            <a:r>
              <a:rPr lang="en-CA" sz="803" spc="300" dirty="0">
                <a:solidFill>
                  <a:srgbClr val="000000"/>
                </a:solidFill>
                <a:latin typeface="Arial"/>
                <a:cs typeface="Arial"/>
              </a:rPr>
              <a:t>BSH Hausgeräte GmbH / Product Division Consumer Products</a:t>
            </a:r>
          </a:p>
        </p:txBody>
      </p:sp>
      <p:sp>
        <p:nvSpPr>
          <p:cNvPr id="6" name="TextBox 14"/>
          <p:cNvSpPr txBox="1"/>
          <p:nvPr/>
        </p:nvSpPr>
        <p:spPr>
          <a:xfrm>
            <a:off x="7518400" y="6375400"/>
            <a:ext cx="1838645" cy="115416"/>
          </a:xfrm>
          <a:prstGeom prst="rect">
            <a:avLst/>
          </a:prstGeom>
          <a:noFill/>
        </p:spPr>
        <p:txBody>
          <a:bodyPr vert="horz" wrap="none" lIns="0" tIns="0" rIns="0" bIns="0" rtlCol="0">
            <a:spAutoFit/>
          </a:bodyPr>
          <a:lstStyle/>
          <a:p>
            <a:pPr>
              <a:lnSpc>
                <a:spcPts val="920"/>
              </a:lnSpc>
            </a:pPr>
            <a:r>
              <a:rPr lang="en-CA" sz="803" dirty="0">
                <a:solidFill>
                  <a:srgbClr val="000000"/>
                </a:solidFill>
                <a:latin typeface="Arial"/>
                <a:cs typeface="Arial"/>
              </a:rPr>
              <a:t>MF Report </a:t>
            </a:r>
            <a:r>
              <a:rPr lang="en-CA" sz="803" dirty="0" smtClean="0">
                <a:solidFill>
                  <a:srgbClr val="000000"/>
                </a:solidFill>
                <a:latin typeface="Arial"/>
                <a:cs typeface="Arial"/>
              </a:rPr>
              <a:t>(Version 08/2021) </a:t>
            </a:r>
            <a:r>
              <a:rPr lang="en-CA" sz="803" dirty="0">
                <a:solidFill>
                  <a:srgbClr val="000000"/>
                </a:solidFill>
                <a:latin typeface="Arial"/>
                <a:cs typeface="Arial"/>
              </a:rPr>
              <a:t>I Page: </a:t>
            </a:r>
            <a:fld id="{DC2CED4D-9EBB-46B0-9FDD-8A76FA4AB74B}" type="slidenum">
              <a:rPr lang="en-CA" sz="803" smtClean="0">
                <a:solidFill>
                  <a:srgbClr val="000000"/>
                </a:solidFill>
                <a:latin typeface="Arial"/>
                <a:cs typeface="Arial"/>
              </a:rPr>
              <a:t>63</a:t>
            </a:fld>
            <a:endParaRPr lang="en-CA" sz="803" dirty="0">
              <a:solidFill>
                <a:srgbClr val="000000"/>
              </a:solidFill>
              <a:latin typeface="Arial"/>
              <a:cs typeface="Arial"/>
            </a:endParaRPr>
          </a:p>
        </p:txBody>
      </p:sp>
      <p:sp>
        <p:nvSpPr>
          <p:cNvPr id="9" name="Inhaltsplatzhalter 2"/>
          <p:cNvSpPr>
            <a:spLocks noGrp="1"/>
          </p:cNvSpPr>
          <p:nvPr>
            <p:ph sz="half" idx="2"/>
          </p:nvPr>
        </p:nvSpPr>
        <p:spPr>
          <a:xfrm>
            <a:off x="391336" y="2009640"/>
            <a:ext cx="8661725" cy="4198079"/>
          </a:xfrm>
          <a:ln>
            <a:solidFill>
              <a:schemeClr val="tx1"/>
            </a:solidFill>
          </a:ln>
        </p:spPr>
        <p:txBody>
          <a:bodyPr vert="horz" lIns="91440" tIns="45720" rIns="91440" bIns="45720" rtlCol="0" anchor="b">
            <a:normAutofit/>
          </a:bodyPr>
          <a:lstStyle/>
          <a:p>
            <a:pPr marL="0" indent="0">
              <a:buNone/>
            </a:pPr>
            <a:endParaRPr lang="en-GB" b="1" dirty="0"/>
          </a:p>
        </p:txBody>
      </p:sp>
      <p:sp>
        <p:nvSpPr>
          <p:cNvPr id="8" name="Textfeld 7"/>
          <p:cNvSpPr txBox="1"/>
          <p:nvPr/>
        </p:nvSpPr>
        <p:spPr>
          <a:xfrm>
            <a:off x="368300" y="860544"/>
            <a:ext cx="7520007" cy="738664"/>
          </a:xfrm>
          <a:prstGeom prst="rect">
            <a:avLst/>
          </a:prstGeom>
          <a:noFill/>
        </p:spPr>
        <p:txBody>
          <a:bodyPr wrap="none" rtlCol="0">
            <a:spAutoFit/>
          </a:bodyPr>
          <a:lstStyle/>
          <a:p>
            <a:r>
              <a:rPr lang="en-US" sz="1050" i="1" dirty="0">
                <a:latin typeface="Arial" panose="020B0604020202020204" pitchFamily="34" charset="0"/>
                <a:cs typeface="Arial" panose="020B0604020202020204" pitchFamily="34" charset="0"/>
              </a:rPr>
              <a:t>Template page for free </a:t>
            </a:r>
            <a:r>
              <a:rPr lang="en-US" sz="1050" i="1" dirty="0" smtClean="0">
                <a:latin typeface="Arial" panose="020B0604020202020204" pitchFamily="34" charset="0"/>
                <a:cs typeface="Arial" panose="020B0604020202020204" pitchFamily="34" charset="0"/>
              </a:rPr>
              <a:t>design</a:t>
            </a:r>
          </a:p>
          <a:p>
            <a:r>
              <a:rPr lang="en-US" sz="1050" i="1" dirty="0" smtClean="0">
                <a:latin typeface="Arial" panose="020B0604020202020204" pitchFamily="34" charset="0"/>
                <a:cs typeface="Arial" panose="020B0604020202020204" pitchFamily="34" charset="0"/>
              </a:rPr>
              <a:t>Place </a:t>
            </a:r>
            <a:r>
              <a:rPr lang="en-US" sz="1050" i="1" dirty="0">
                <a:latin typeface="Arial" panose="020B0604020202020204" pitchFamily="34" charset="0"/>
                <a:cs typeface="Arial" panose="020B0604020202020204" pitchFamily="34" charset="0"/>
              </a:rPr>
              <a:t>for results that supplier usually considers, but which are not required and therefore have no separate template page. </a:t>
            </a:r>
            <a:endParaRPr lang="en-US" sz="1050" i="1" dirty="0" smtClean="0">
              <a:latin typeface="Arial" panose="020B0604020202020204" pitchFamily="34" charset="0"/>
              <a:cs typeface="Arial" panose="020B0604020202020204" pitchFamily="34" charset="0"/>
            </a:endParaRPr>
          </a:p>
          <a:p>
            <a:r>
              <a:rPr lang="en-US" sz="1050" i="1" dirty="0" smtClean="0">
                <a:latin typeface="Arial" panose="020B0604020202020204" pitchFamily="34" charset="0"/>
                <a:cs typeface="Arial" panose="020B0604020202020204" pitchFamily="34" charset="0"/>
              </a:rPr>
              <a:t>Please </a:t>
            </a:r>
            <a:r>
              <a:rPr lang="en-US" sz="1050" i="1" dirty="0">
                <a:latin typeface="Arial" panose="020B0604020202020204" pitchFamily="34" charset="0"/>
                <a:cs typeface="Arial" panose="020B0604020202020204" pitchFamily="34" charset="0"/>
              </a:rPr>
              <a:t>enter a descriptive comment</a:t>
            </a:r>
          </a:p>
          <a:p>
            <a:endParaRPr lang="en-US" sz="105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36009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slov 1_"/>
          <p:cNvSpPr txBox="1">
            <a:spLocks/>
          </p:cNvSpPr>
          <p:nvPr>
            <p:custDataLst>
              <p:tags r:id="rId1"/>
            </p:custDataLst>
          </p:nvPr>
        </p:nvSpPr>
        <p:spPr bwMode="auto">
          <a:xfrm>
            <a:off x="767668" y="674932"/>
            <a:ext cx="4979504" cy="348760"/>
          </a:xfrm>
          <a:prstGeom prst="rect">
            <a:avLst/>
          </a:prstGeom>
          <a:noFill/>
          <a:ln w="0">
            <a:noFill/>
            <a:miter lim="800000"/>
            <a:headEnd/>
            <a:tailEnd/>
          </a:ln>
          <a:effectLst/>
        </p:spPr>
        <p:txBody>
          <a:bodyPr vert="horz" wrap="none" lIns="0" tIns="0" rIns="0" bIns="0" numCol="1" anchor="t" anchorCtr="0" compatLnSpc="1">
            <a:prstTxWarp prst="textNoShape">
              <a:avLst/>
            </a:prstTxWarp>
            <a:noAutofit/>
          </a:bodyPr>
          <a:lstStyle/>
          <a:p>
            <a:pPr>
              <a:defRPr/>
            </a:pPr>
            <a:endParaRPr lang="sl-SI" sz="1399" b="1" i="1" u="sng" dirty="0">
              <a:solidFill>
                <a:srgbClr val="000000"/>
              </a:solidFill>
              <a:latin typeface="+mj-lt"/>
              <a:ea typeface="+mj-ea"/>
              <a:cs typeface="+mj-cs"/>
            </a:endParaRPr>
          </a:p>
          <a:p>
            <a:pPr>
              <a:defRPr/>
            </a:pPr>
            <a:endParaRPr lang="en-US" sz="1399" b="1" i="1" u="sng" dirty="0">
              <a:solidFill>
                <a:srgbClr val="000000"/>
              </a:solidFill>
              <a:latin typeface="+mj-lt"/>
              <a:ea typeface="+mj-ea"/>
              <a:cs typeface="+mj-cs"/>
            </a:endParaRPr>
          </a:p>
          <a:p>
            <a:pPr defTabSz="882792">
              <a:defRPr/>
            </a:pPr>
            <a:endParaRPr lang="en-US" sz="1399" b="1" i="1" u="sng" kern="0" dirty="0">
              <a:solidFill>
                <a:srgbClr val="000000"/>
              </a:solidFill>
              <a:latin typeface="+mj-lt"/>
              <a:ea typeface="+mj-ea"/>
              <a:cs typeface="+mj-cs"/>
            </a:endParaRPr>
          </a:p>
        </p:txBody>
      </p:sp>
      <p:sp>
        <p:nvSpPr>
          <p:cNvPr id="9" name="PoljeZBesedilom 8"/>
          <p:cNvSpPr txBox="1"/>
          <p:nvPr>
            <p:custDataLst>
              <p:tags r:id="rId2"/>
            </p:custDataLst>
          </p:nvPr>
        </p:nvSpPr>
        <p:spPr>
          <a:xfrm>
            <a:off x="7556190" y="719888"/>
            <a:ext cx="1832074" cy="584442"/>
          </a:xfrm>
          <a:prstGeom prst="rect">
            <a:avLst/>
          </a:prstGeom>
        </p:spPr>
        <p:style>
          <a:lnRef idx="1">
            <a:schemeClr val="accent2"/>
          </a:lnRef>
          <a:fillRef idx="2">
            <a:schemeClr val="accent2"/>
          </a:fillRef>
          <a:effectRef idx="1">
            <a:schemeClr val="accent2"/>
          </a:effectRef>
          <a:fontRef idx="minor">
            <a:schemeClr val="dk1"/>
          </a:fontRef>
        </p:style>
        <p:txBody>
          <a:bodyPr wrap="square" lIns="88284" tIns="44142" rIns="88284" bIns="44142" rtlCol="0">
            <a:noAutofit/>
          </a:bodyPr>
          <a:lstStyle/>
          <a:p>
            <a:pPr>
              <a:spcAft>
                <a:spcPts val="579"/>
              </a:spcAft>
            </a:pPr>
            <a:r>
              <a:rPr lang="en-US" sz="799" b="1" i="1" u="sng" dirty="0">
                <a:solidFill>
                  <a:schemeClr val="accent3"/>
                </a:solidFill>
              </a:rPr>
              <a:t>Describe and show: </a:t>
            </a:r>
          </a:p>
          <a:p>
            <a:pPr>
              <a:buFont typeface="Arial" pitchFamily="34" charset="0"/>
              <a:buChar char="•"/>
            </a:pPr>
            <a:r>
              <a:rPr lang="en-US" sz="799" dirty="0"/>
              <a:t> all slider parting lines;</a:t>
            </a:r>
          </a:p>
          <a:p>
            <a:pPr>
              <a:buFont typeface="Arial" pitchFamily="34" charset="0"/>
              <a:buChar char="•"/>
            </a:pPr>
            <a:r>
              <a:rPr lang="en-US" sz="799" dirty="0"/>
              <a:t> show lifters and moving directions</a:t>
            </a:r>
            <a:r>
              <a:rPr lang="sl-SI" sz="799" dirty="0"/>
              <a:t>.</a:t>
            </a:r>
            <a:endParaRPr lang="en-US" sz="799" dirty="0"/>
          </a:p>
          <a:p>
            <a:endParaRPr lang="en-US" sz="999" dirty="0"/>
          </a:p>
        </p:txBody>
      </p:sp>
      <p:sp>
        <p:nvSpPr>
          <p:cNvPr id="11" name="Naslov 10"/>
          <p:cNvSpPr>
            <a:spLocks noGrp="1"/>
          </p:cNvSpPr>
          <p:nvPr>
            <p:ph type="title"/>
          </p:nvPr>
        </p:nvSpPr>
        <p:spPr>
          <a:xfrm>
            <a:off x="542446" y="287726"/>
            <a:ext cx="5171727" cy="270817"/>
          </a:xfrm>
        </p:spPr>
        <p:txBody>
          <a:bodyPr>
            <a:normAutofit fontScale="90000"/>
          </a:bodyPr>
          <a:lstStyle/>
          <a:p>
            <a:r>
              <a:rPr lang="en-US" sz="1399" dirty="0">
                <a:solidFill>
                  <a:srgbClr val="000000"/>
                </a:solidFill>
              </a:rPr>
              <a:t>3.2 </a:t>
            </a:r>
            <a:r>
              <a:rPr lang="en-US" altLang="en-US" sz="1399" dirty="0">
                <a:solidFill>
                  <a:srgbClr val="000000"/>
                </a:solidFill>
              </a:rPr>
              <a:t>Slider &amp;  Lifter cores Location and parting line definition</a:t>
            </a:r>
            <a:r>
              <a:rPr lang="en-US" altLang="en-US" i="1" u="sng" dirty="0" smtClean="0">
                <a:solidFill>
                  <a:srgbClr val="000000"/>
                </a:solidFill>
              </a:rPr>
              <a:t/>
            </a:r>
            <a:br>
              <a:rPr lang="en-US" altLang="en-US" i="1" u="sng" dirty="0" smtClean="0">
                <a:solidFill>
                  <a:srgbClr val="000000"/>
                </a:solidFill>
              </a:rPr>
            </a:br>
            <a:endParaRPr lang="en-US" dirty="0"/>
          </a:p>
        </p:txBody>
      </p:sp>
      <p:graphicFrame>
        <p:nvGraphicFramePr>
          <p:cNvPr id="17" name="Tabela 16"/>
          <p:cNvGraphicFramePr>
            <a:graphicFrameLocks noGrp="1"/>
          </p:cNvGraphicFramePr>
          <p:nvPr>
            <p:custDataLst>
              <p:tags r:id="rId3"/>
            </p:custDataLst>
          </p:nvPr>
        </p:nvGraphicFramePr>
        <p:xfrm>
          <a:off x="8140633" y="5125684"/>
          <a:ext cx="1258799" cy="959237"/>
        </p:xfrm>
        <a:graphic>
          <a:graphicData uri="http://schemas.openxmlformats.org/drawingml/2006/table">
            <a:tbl>
              <a:tblPr firstRow="1" bandRow="1">
                <a:tableStyleId>{F5AB1C69-6EDB-4FF4-983F-18BD219EF322}</a:tableStyleId>
              </a:tblPr>
              <a:tblGrid>
                <a:gridCol w="1258799">
                  <a:extLst>
                    <a:ext uri="{9D8B030D-6E8A-4147-A177-3AD203B41FA5}">
                      <a16:colId xmlns:a16="http://schemas.microsoft.com/office/drawing/2014/main" val="20000"/>
                    </a:ext>
                  </a:extLst>
                </a:gridCol>
              </a:tblGrid>
              <a:tr h="343564">
                <a:tc>
                  <a:txBody>
                    <a:bodyPr/>
                    <a:lstStyle/>
                    <a:p>
                      <a:pPr algn="ctr"/>
                      <a:r>
                        <a:rPr lang="en-US" sz="900" dirty="0" smtClean="0"/>
                        <a:t>BSH</a:t>
                      </a:r>
                    </a:p>
                    <a:p>
                      <a:pPr algn="ctr"/>
                      <a:r>
                        <a:rPr lang="en-US" sz="900" noProof="0" dirty="0" smtClean="0"/>
                        <a:t>Decision/Comments</a:t>
                      </a:r>
                      <a:endParaRPr lang="en-US" sz="900" i="1" noProof="0" dirty="0">
                        <a:solidFill>
                          <a:schemeClr val="tx1"/>
                        </a:solidFill>
                      </a:endParaRPr>
                    </a:p>
                  </a:txBody>
                  <a:tcPr marL="68922" marR="68922" marT="34753" marB="34753" anchor="ctr"/>
                </a:tc>
                <a:extLst>
                  <a:ext uri="{0D108BD9-81ED-4DB2-BD59-A6C34878D82A}">
                    <a16:rowId xmlns:a16="http://schemas.microsoft.com/office/drawing/2014/main" val="10000"/>
                  </a:ext>
                </a:extLst>
              </a:tr>
              <a:tr h="6154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900" b="1" dirty="0" smtClean="0">
                          <a:solidFill>
                            <a:srgbClr val="00B050"/>
                          </a:solidFill>
                        </a:rPr>
                        <a:t>OK</a:t>
                      </a:r>
                      <a:r>
                        <a:rPr lang="en-US" sz="900" dirty="0" smtClean="0"/>
                        <a:t> / </a:t>
                      </a:r>
                      <a:r>
                        <a:rPr lang="en-US" sz="900" b="1" dirty="0" smtClean="0">
                          <a:solidFill>
                            <a:srgbClr val="FF0000"/>
                          </a:solidFill>
                        </a:rPr>
                        <a:t>NOK</a:t>
                      </a:r>
                    </a:p>
                    <a:p>
                      <a:pPr marL="0" marR="0" indent="0" algn="ctr" defTabSz="914400" rtl="0" eaLnBrk="1" fontAlgn="auto" latinLnBrk="0" hangingPunct="1">
                        <a:lnSpc>
                          <a:spcPct val="100000"/>
                        </a:lnSpc>
                        <a:spcBef>
                          <a:spcPts val="0"/>
                        </a:spcBef>
                        <a:spcAft>
                          <a:spcPts val="0"/>
                        </a:spcAft>
                        <a:buClrTx/>
                        <a:buSzTx/>
                        <a:buFontTx/>
                        <a:buNone/>
                        <a:tabLst/>
                        <a:defRPr/>
                      </a:pPr>
                      <a:r>
                        <a:rPr lang="en-US" sz="900" dirty="0" smtClean="0"/>
                        <a:t>Name,</a:t>
                      </a:r>
                    </a:p>
                    <a:p>
                      <a:pPr marL="0" marR="0" indent="0" algn="ctr" defTabSz="914400" rtl="0" eaLnBrk="1" fontAlgn="auto" latinLnBrk="0" hangingPunct="1">
                        <a:lnSpc>
                          <a:spcPct val="100000"/>
                        </a:lnSpc>
                        <a:spcBef>
                          <a:spcPts val="0"/>
                        </a:spcBef>
                        <a:spcAft>
                          <a:spcPts val="0"/>
                        </a:spcAft>
                        <a:buClrTx/>
                        <a:buSzTx/>
                        <a:buFontTx/>
                        <a:buNone/>
                        <a:tabLst/>
                        <a:defRPr/>
                      </a:pPr>
                      <a:r>
                        <a:rPr lang="en-US" sz="900" dirty="0" smtClean="0"/>
                        <a:t>dd.mm.yy</a:t>
                      </a:r>
                    </a:p>
                  </a:txBody>
                  <a:tcPr marL="68922" marR="68922" marT="34753" marB="34753"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9057178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slov 1_"/>
          <p:cNvSpPr txBox="1">
            <a:spLocks/>
          </p:cNvSpPr>
          <p:nvPr>
            <p:custDataLst>
              <p:tags r:id="rId1"/>
            </p:custDataLst>
          </p:nvPr>
        </p:nvSpPr>
        <p:spPr bwMode="auto">
          <a:xfrm>
            <a:off x="542446" y="287725"/>
            <a:ext cx="3029560" cy="280940"/>
          </a:xfrm>
          <a:prstGeom prst="rect">
            <a:avLst/>
          </a:prstGeom>
          <a:noFill/>
          <a:ln w="0">
            <a:noFill/>
            <a:miter lim="800000"/>
            <a:headEnd/>
            <a:tailEnd/>
          </a:ln>
          <a:effectLst/>
        </p:spPr>
        <p:txBody>
          <a:bodyPr vert="horz" wrap="none" lIns="0" tIns="0" rIns="0" bIns="0" numCol="1" anchor="t" anchorCtr="0" compatLnSpc="1">
            <a:prstTxWarp prst="textNoShape">
              <a:avLst/>
            </a:prstTxWarp>
            <a:noAutofit/>
          </a:bodyPr>
          <a:lstStyle/>
          <a:p>
            <a:pPr>
              <a:defRPr/>
            </a:pPr>
            <a:r>
              <a:rPr lang="en-US" sz="1399" b="1" dirty="0">
                <a:solidFill>
                  <a:srgbClr val="000000"/>
                </a:solidFill>
                <a:latin typeface="+mj-lt"/>
                <a:ea typeface="+mj-ea"/>
                <a:cs typeface="+mj-cs"/>
              </a:rPr>
              <a:t>3.3 Ejector pin Location Proposal </a:t>
            </a:r>
          </a:p>
          <a:p>
            <a:pPr>
              <a:defRPr/>
            </a:pPr>
            <a:endParaRPr lang="en-US" sz="1399" b="1" i="1" u="sng" dirty="0">
              <a:solidFill>
                <a:srgbClr val="000000"/>
              </a:solidFill>
              <a:latin typeface="+mj-lt"/>
              <a:ea typeface="+mj-ea"/>
              <a:cs typeface="+mj-cs"/>
            </a:endParaRPr>
          </a:p>
          <a:p>
            <a:pPr defTabSz="882792">
              <a:defRPr/>
            </a:pPr>
            <a:endParaRPr lang="en-US" sz="1399" b="1" i="1" u="sng" kern="0" dirty="0">
              <a:solidFill>
                <a:srgbClr val="000000"/>
              </a:solidFill>
              <a:latin typeface="+mj-lt"/>
              <a:ea typeface="+mj-ea"/>
              <a:cs typeface="+mj-cs"/>
            </a:endParaRPr>
          </a:p>
        </p:txBody>
      </p:sp>
      <p:sp>
        <p:nvSpPr>
          <p:cNvPr id="9" name="PoljeZBesedilom 8"/>
          <p:cNvSpPr txBox="1"/>
          <p:nvPr>
            <p:custDataLst>
              <p:tags r:id="rId2"/>
            </p:custDataLst>
          </p:nvPr>
        </p:nvSpPr>
        <p:spPr>
          <a:xfrm>
            <a:off x="7331405" y="764845"/>
            <a:ext cx="2085246" cy="539485"/>
          </a:xfrm>
          <a:prstGeom prst="rect">
            <a:avLst/>
          </a:prstGeom>
        </p:spPr>
        <p:style>
          <a:lnRef idx="1">
            <a:schemeClr val="accent2"/>
          </a:lnRef>
          <a:fillRef idx="2">
            <a:schemeClr val="accent2"/>
          </a:fillRef>
          <a:effectRef idx="1">
            <a:schemeClr val="accent2"/>
          </a:effectRef>
          <a:fontRef idx="minor">
            <a:schemeClr val="dk1"/>
          </a:fontRef>
        </p:style>
        <p:txBody>
          <a:bodyPr wrap="square" lIns="88284" tIns="44142" rIns="88284" bIns="44142" rtlCol="0">
            <a:noAutofit/>
          </a:bodyPr>
          <a:lstStyle/>
          <a:p>
            <a:pPr>
              <a:spcAft>
                <a:spcPts val="579"/>
              </a:spcAft>
            </a:pPr>
            <a:r>
              <a:rPr lang="en-US" sz="799" b="1" i="1" u="sng" dirty="0">
                <a:solidFill>
                  <a:schemeClr val="accent3"/>
                </a:solidFill>
              </a:rPr>
              <a:t>Describe and show: </a:t>
            </a:r>
          </a:p>
          <a:p>
            <a:pPr>
              <a:spcAft>
                <a:spcPts val="579"/>
              </a:spcAft>
              <a:buFont typeface="Arial" pitchFamily="34" charset="0"/>
              <a:buChar char="•"/>
            </a:pPr>
            <a:r>
              <a:rPr lang="en-US" sz="799" dirty="0"/>
              <a:t> show position and marks of ejectors and protection of ejectors under side cores</a:t>
            </a:r>
          </a:p>
          <a:p>
            <a:endParaRPr lang="en-US" sz="999" dirty="0"/>
          </a:p>
        </p:txBody>
      </p:sp>
      <p:sp>
        <p:nvSpPr>
          <p:cNvPr id="8" name="Pravokotnik 7"/>
          <p:cNvSpPr/>
          <p:nvPr/>
        </p:nvSpPr>
        <p:spPr>
          <a:xfrm>
            <a:off x="452968" y="899716"/>
            <a:ext cx="4243403" cy="396630"/>
          </a:xfrm>
          <a:prstGeom prst="rect">
            <a:avLst/>
          </a:prstGeom>
          <a:ln>
            <a:solidFill>
              <a:srgbClr val="FF0000"/>
            </a:solidFill>
          </a:ln>
        </p:spPr>
        <p:txBody>
          <a:bodyPr wrap="square" lIns="88284" tIns="44142" rIns="88284" bIns="44142">
            <a:spAutoFit/>
          </a:bodyPr>
          <a:lstStyle/>
          <a:p>
            <a:r>
              <a:rPr lang="en-US" sz="999" b="1" u="sng" dirty="0"/>
              <a:t>Important: </a:t>
            </a:r>
            <a:r>
              <a:rPr lang="en-US" sz="999" dirty="0"/>
              <a:t>If ejectors are below side cores, they must be mechanical protected  and this principle must be shown here.</a:t>
            </a:r>
          </a:p>
        </p:txBody>
      </p:sp>
      <p:graphicFrame>
        <p:nvGraphicFramePr>
          <p:cNvPr id="13" name="Tabela 12"/>
          <p:cNvGraphicFramePr>
            <a:graphicFrameLocks noGrp="1"/>
          </p:cNvGraphicFramePr>
          <p:nvPr>
            <p:custDataLst>
              <p:tags r:id="rId3"/>
            </p:custDataLst>
          </p:nvPr>
        </p:nvGraphicFramePr>
        <p:xfrm>
          <a:off x="8140633" y="5125684"/>
          <a:ext cx="1258799" cy="959237"/>
        </p:xfrm>
        <a:graphic>
          <a:graphicData uri="http://schemas.openxmlformats.org/drawingml/2006/table">
            <a:tbl>
              <a:tblPr firstRow="1" bandRow="1">
                <a:tableStyleId>{F5AB1C69-6EDB-4FF4-983F-18BD219EF322}</a:tableStyleId>
              </a:tblPr>
              <a:tblGrid>
                <a:gridCol w="1258799">
                  <a:extLst>
                    <a:ext uri="{9D8B030D-6E8A-4147-A177-3AD203B41FA5}">
                      <a16:colId xmlns:a16="http://schemas.microsoft.com/office/drawing/2014/main" val="20000"/>
                    </a:ext>
                  </a:extLst>
                </a:gridCol>
              </a:tblGrid>
              <a:tr h="343564">
                <a:tc>
                  <a:txBody>
                    <a:bodyPr/>
                    <a:lstStyle/>
                    <a:p>
                      <a:pPr algn="ctr"/>
                      <a:r>
                        <a:rPr lang="en-US" sz="900" dirty="0" smtClean="0"/>
                        <a:t>BSH</a:t>
                      </a:r>
                    </a:p>
                    <a:p>
                      <a:pPr algn="ctr"/>
                      <a:r>
                        <a:rPr lang="en-US" sz="900" noProof="0" dirty="0" smtClean="0"/>
                        <a:t>Decision/Comments</a:t>
                      </a:r>
                      <a:endParaRPr lang="en-US" sz="900" i="1" noProof="0" dirty="0">
                        <a:solidFill>
                          <a:schemeClr val="tx1"/>
                        </a:solidFill>
                      </a:endParaRPr>
                    </a:p>
                  </a:txBody>
                  <a:tcPr marL="68922" marR="68922" marT="34753" marB="34753" anchor="ctr"/>
                </a:tc>
                <a:extLst>
                  <a:ext uri="{0D108BD9-81ED-4DB2-BD59-A6C34878D82A}">
                    <a16:rowId xmlns:a16="http://schemas.microsoft.com/office/drawing/2014/main" val="10000"/>
                  </a:ext>
                </a:extLst>
              </a:tr>
              <a:tr h="6154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900" b="1" dirty="0" smtClean="0">
                          <a:solidFill>
                            <a:srgbClr val="00B050"/>
                          </a:solidFill>
                        </a:rPr>
                        <a:t>OK</a:t>
                      </a:r>
                      <a:r>
                        <a:rPr lang="en-US" sz="900" dirty="0" smtClean="0"/>
                        <a:t> / </a:t>
                      </a:r>
                      <a:r>
                        <a:rPr lang="en-US" sz="900" b="1" dirty="0" smtClean="0">
                          <a:solidFill>
                            <a:srgbClr val="FF0000"/>
                          </a:solidFill>
                        </a:rPr>
                        <a:t>NOK</a:t>
                      </a:r>
                    </a:p>
                    <a:p>
                      <a:pPr marL="0" marR="0" indent="0" algn="ctr" defTabSz="914400" rtl="0" eaLnBrk="1" fontAlgn="auto" latinLnBrk="0" hangingPunct="1">
                        <a:lnSpc>
                          <a:spcPct val="100000"/>
                        </a:lnSpc>
                        <a:spcBef>
                          <a:spcPts val="0"/>
                        </a:spcBef>
                        <a:spcAft>
                          <a:spcPts val="0"/>
                        </a:spcAft>
                        <a:buClrTx/>
                        <a:buSzTx/>
                        <a:buFontTx/>
                        <a:buNone/>
                        <a:tabLst/>
                        <a:defRPr/>
                      </a:pPr>
                      <a:r>
                        <a:rPr lang="en-US" sz="900" dirty="0" smtClean="0"/>
                        <a:t>Name,</a:t>
                      </a:r>
                    </a:p>
                    <a:p>
                      <a:pPr marL="0" marR="0" indent="0" algn="ctr" defTabSz="914400" rtl="0" eaLnBrk="1" fontAlgn="auto" latinLnBrk="0" hangingPunct="1">
                        <a:lnSpc>
                          <a:spcPct val="100000"/>
                        </a:lnSpc>
                        <a:spcBef>
                          <a:spcPts val="0"/>
                        </a:spcBef>
                        <a:spcAft>
                          <a:spcPts val="0"/>
                        </a:spcAft>
                        <a:buClrTx/>
                        <a:buSzTx/>
                        <a:buFontTx/>
                        <a:buNone/>
                        <a:tabLst/>
                        <a:defRPr/>
                      </a:pPr>
                      <a:r>
                        <a:rPr lang="en-US" sz="900" dirty="0" smtClean="0"/>
                        <a:t>dd.mm.yy</a:t>
                      </a:r>
                    </a:p>
                  </a:txBody>
                  <a:tcPr marL="68922" marR="68922" marT="34753" marB="34753"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5827064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slov 1_"/>
          <p:cNvSpPr txBox="1">
            <a:spLocks/>
          </p:cNvSpPr>
          <p:nvPr>
            <p:custDataLst>
              <p:tags r:id="rId1"/>
            </p:custDataLst>
          </p:nvPr>
        </p:nvSpPr>
        <p:spPr bwMode="auto">
          <a:xfrm>
            <a:off x="542446" y="287725"/>
            <a:ext cx="2490075" cy="280940"/>
          </a:xfrm>
          <a:prstGeom prst="rect">
            <a:avLst/>
          </a:prstGeom>
          <a:noFill/>
          <a:ln w="0">
            <a:noFill/>
            <a:miter lim="800000"/>
            <a:headEnd/>
            <a:tailEnd/>
          </a:ln>
          <a:effectLst/>
        </p:spPr>
        <p:txBody>
          <a:bodyPr vert="horz" wrap="none" lIns="0" tIns="0" rIns="0" bIns="0" numCol="1" anchor="t" anchorCtr="0" compatLnSpc="1">
            <a:prstTxWarp prst="textNoShape">
              <a:avLst/>
            </a:prstTxWarp>
            <a:noAutofit/>
          </a:bodyPr>
          <a:lstStyle/>
          <a:p>
            <a:pPr>
              <a:defRPr/>
            </a:pPr>
            <a:r>
              <a:rPr lang="en-US" sz="1399" b="1" dirty="0">
                <a:solidFill>
                  <a:srgbClr val="000000"/>
                </a:solidFill>
                <a:latin typeface="+mj-lt"/>
                <a:ea typeface="+mj-ea"/>
                <a:cs typeface="+mj-cs"/>
              </a:rPr>
              <a:t>3.4 Venting of critical areas: </a:t>
            </a:r>
          </a:p>
          <a:p>
            <a:pPr>
              <a:defRPr/>
            </a:pPr>
            <a:r>
              <a:rPr lang="sl-SI" sz="1399" b="1" i="1" dirty="0">
                <a:solidFill>
                  <a:srgbClr val="000000"/>
                </a:solidFill>
                <a:latin typeface="+mj-lt"/>
                <a:ea typeface="+mj-ea"/>
                <a:cs typeface="+mj-cs"/>
              </a:rPr>
              <a:t>			</a:t>
            </a:r>
            <a:r>
              <a:rPr lang="en-US" sz="999" i="1" dirty="0">
                <a:solidFill>
                  <a:srgbClr val="000000"/>
                </a:solidFill>
                <a:ea typeface="+mj-ea"/>
                <a:cs typeface="+mj-cs"/>
              </a:rPr>
              <a:t>(</a:t>
            </a:r>
            <a:r>
              <a:rPr lang="en-US" sz="999" i="1" dirty="0">
                <a:solidFill>
                  <a:srgbClr val="000000"/>
                </a:solidFill>
                <a:uFill>
                  <a:solidFill>
                    <a:srgbClr val="FF0000"/>
                  </a:solidFill>
                </a:uFill>
              </a:rPr>
              <a:t>for Quotation sketch can be used here</a:t>
            </a:r>
            <a:r>
              <a:rPr lang="en-US" sz="999" i="1" dirty="0">
                <a:solidFill>
                  <a:srgbClr val="000000"/>
                </a:solidFill>
              </a:rPr>
              <a:t>)</a:t>
            </a:r>
            <a:endParaRPr lang="en-US" sz="999" i="1" dirty="0">
              <a:solidFill>
                <a:srgbClr val="000000"/>
              </a:solidFill>
              <a:ea typeface="+mj-ea"/>
              <a:cs typeface="+mj-cs"/>
            </a:endParaRPr>
          </a:p>
          <a:p>
            <a:pPr>
              <a:defRPr/>
            </a:pPr>
            <a:endParaRPr lang="en-US" sz="1399" b="1" i="1" u="sng" dirty="0">
              <a:solidFill>
                <a:srgbClr val="000000"/>
              </a:solidFill>
              <a:latin typeface="+mj-lt"/>
              <a:ea typeface="+mj-ea"/>
              <a:cs typeface="+mj-cs"/>
            </a:endParaRPr>
          </a:p>
          <a:p>
            <a:pPr defTabSz="882792">
              <a:defRPr/>
            </a:pPr>
            <a:endParaRPr lang="en-US" sz="1399" b="1" i="1" u="sng" kern="0" dirty="0">
              <a:solidFill>
                <a:srgbClr val="000000"/>
              </a:solidFill>
              <a:latin typeface="+mj-lt"/>
              <a:ea typeface="+mj-ea"/>
              <a:cs typeface="+mj-cs"/>
            </a:endParaRPr>
          </a:p>
        </p:txBody>
      </p:sp>
      <p:sp>
        <p:nvSpPr>
          <p:cNvPr id="9" name="PoljeZBesedilom 8"/>
          <p:cNvSpPr txBox="1"/>
          <p:nvPr>
            <p:custDataLst>
              <p:tags r:id="rId2"/>
            </p:custDataLst>
          </p:nvPr>
        </p:nvSpPr>
        <p:spPr>
          <a:xfrm>
            <a:off x="6702006" y="719888"/>
            <a:ext cx="2696201" cy="674357"/>
          </a:xfrm>
          <a:prstGeom prst="rect">
            <a:avLst/>
          </a:prstGeom>
        </p:spPr>
        <p:style>
          <a:lnRef idx="1">
            <a:schemeClr val="accent2"/>
          </a:lnRef>
          <a:fillRef idx="2">
            <a:schemeClr val="accent2"/>
          </a:fillRef>
          <a:effectRef idx="1">
            <a:schemeClr val="accent2"/>
          </a:effectRef>
          <a:fontRef idx="minor">
            <a:schemeClr val="dk1"/>
          </a:fontRef>
        </p:style>
        <p:txBody>
          <a:bodyPr wrap="square" lIns="88284" tIns="44142" rIns="88284" bIns="44142" rtlCol="0">
            <a:noAutofit/>
          </a:bodyPr>
          <a:lstStyle/>
          <a:p>
            <a:pPr>
              <a:spcAft>
                <a:spcPts val="579"/>
              </a:spcAft>
            </a:pPr>
            <a:r>
              <a:rPr lang="en-US" sz="799" b="1" i="1" u="sng" dirty="0">
                <a:solidFill>
                  <a:schemeClr val="accent3"/>
                </a:solidFill>
              </a:rPr>
              <a:t>Show the way of venting critical areas regarding to:</a:t>
            </a:r>
          </a:p>
          <a:p>
            <a:pPr>
              <a:buFont typeface="Arial" pitchFamily="34" charset="0"/>
              <a:buChar char="•"/>
            </a:pPr>
            <a:r>
              <a:rPr lang="en-US" sz="799" dirty="0"/>
              <a:t> part geometry;</a:t>
            </a:r>
          </a:p>
          <a:p>
            <a:pPr>
              <a:buFont typeface="Arial" pitchFamily="34" charset="0"/>
              <a:buChar char="•"/>
            </a:pPr>
            <a:r>
              <a:rPr lang="en-US" sz="799" dirty="0"/>
              <a:t> analysis of air traps presence;</a:t>
            </a:r>
          </a:p>
          <a:p>
            <a:pPr>
              <a:buFont typeface="Arial" pitchFamily="34" charset="0"/>
              <a:buChar char="•"/>
            </a:pPr>
            <a:r>
              <a:rPr lang="en-US" sz="799" dirty="0"/>
              <a:t> filling analysis.</a:t>
            </a:r>
          </a:p>
          <a:p>
            <a:endParaRPr lang="en-US" sz="799" dirty="0"/>
          </a:p>
        </p:txBody>
      </p:sp>
      <p:graphicFrame>
        <p:nvGraphicFramePr>
          <p:cNvPr id="7" name="Tabela 6"/>
          <p:cNvGraphicFramePr>
            <a:graphicFrameLocks noGrp="1"/>
          </p:cNvGraphicFramePr>
          <p:nvPr>
            <p:custDataLst>
              <p:tags r:id="rId3"/>
            </p:custDataLst>
          </p:nvPr>
        </p:nvGraphicFramePr>
        <p:xfrm>
          <a:off x="8140633" y="5125684"/>
          <a:ext cx="1258799" cy="959237"/>
        </p:xfrm>
        <a:graphic>
          <a:graphicData uri="http://schemas.openxmlformats.org/drawingml/2006/table">
            <a:tbl>
              <a:tblPr firstRow="1" bandRow="1">
                <a:tableStyleId>{F5AB1C69-6EDB-4FF4-983F-18BD219EF322}</a:tableStyleId>
              </a:tblPr>
              <a:tblGrid>
                <a:gridCol w="1258799">
                  <a:extLst>
                    <a:ext uri="{9D8B030D-6E8A-4147-A177-3AD203B41FA5}">
                      <a16:colId xmlns:a16="http://schemas.microsoft.com/office/drawing/2014/main" val="20000"/>
                    </a:ext>
                  </a:extLst>
                </a:gridCol>
              </a:tblGrid>
              <a:tr h="343564">
                <a:tc>
                  <a:txBody>
                    <a:bodyPr/>
                    <a:lstStyle/>
                    <a:p>
                      <a:pPr algn="ctr"/>
                      <a:r>
                        <a:rPr lang="en-US" sz="900" dirty="0" smtClean="0"/>
                        <a:t>BSH</a:t>
                      </a:r>
                    </a:p>
                    <a:p>
                      <a:pPr algn="ctr"/>
                      <a:r>
                        <a:rPr lang="en-US" sz="900" noProof="0" dirty="0" smtClean="0"/>
                        <a:t>Decision/Comments</a:t>
                      </a:r>
                      <a:endParaRPr lang="en-US" sz="900" i="1" noProof="0" dirty="0">
                        <a:solidFill>
                          <a:schemeClr val="tx1"/>
                        </a:solidFill>
                      </a:endParaRPr>
                    </a:p>
                  </a:txBody>
                  <a:tcPr marL="68922" marR="68922" marT="34753" marB="34753" anchor="ctr"/>
                </a:tc>
                <a:extLst>
                  <a:ext uri="{0D108BD9-81ED-4DB2-BD59-A6C34878D82A}">
                    <a16:rowId xmlns:a16="http://schemas.microsoft.com/office/drawing/2014/main" val="10000"/>
                  </a:ext>
                </a:extLst>
              </a:tr>
              <a:tr h="6154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900" b="1" dirty="0" smtClean="0">
                          <a:solidFill>
                            <a:srgbClr val="00B050"/>
                          </a:solidFill>
                        </a:rPr>
                        <a:t>OK</a:t>
                      </a:r>
                      <a:r>
                        <a:rPr lang="en-US" sz="900" dirty="0" smtClean="0"/>
                        <a:t> / </a:t>
                      </a:r>
                      <a:r>
                        <a:rPr lang="en-US" sz="900" b="1" dirty="0" smtClean="0">
                          <a:solidFill>
                            <a:srgbClr val="FF0000"/>
                          </a:solidFill>
                        </a:rPr>
                        <a:t>NOK</a:t>
                      </a:r>
                    </a:p>
                    <a:p>
                      <a:pPr marL="0" marR="0" indent="0" algn="ctr" defTabSz="914400" rtl="0" eaLnBrk="1" fontAlgn="auto" latinLnBrk="0" hangingPunct="1">
                        <a:lnSpc>
                          <a:spcPct val="100000"/>
                        </a:lnSpc>
                        <a:spcBef>
                          <a:spcPts val="0"/>
                        </a:spcBef>
                        <a:spcAft>
                          <a:spcPts val="0"/>
                        </a:spcAft>
                        <a:buClrTx/>
                        <a:buSzTx/>
                        <a:buFontTx/>
                        <a:buNone/>
                        <a:tabLst/>
                        <a:defRPr/>
                      </a:pPr>
                      <a:r>
                        <a:rPr lang="en-US" sz="900" dirty="0" smtClean="0"/>
                        <a:t>Name,</a:t>
                      </a:r>
                    </a:p>
                    <a:p>
                      <a:pPr marL="0" marR="0" indent="0" algn="ctr" defTabSz="914400" rtl="0" eaLnBrk="1" fontAlgn="auto" latinLnBrk="0" hangingPunct="1">
                        <a:lnSpc>
                          <a:spcPct val="100000"/>
                        </a:lnSpc>
                        <a:spcBef>
                          <a:spcPts val="0"/>
                        </a:spcBef>
                        <a:spcAft>
                          <a:spcPts val="0"/>
                        </a:spcAft>
                        <a:buClrTx/>
                        <a:buSzTx/>
                        <a:buFontTx/>
                        <a:buNone/>
                        <a:tabLst/>
                        <a:defRPr/>
                      </a:pPr>
                      <a:r>
                        <a:rPr lang="en-US" sz="900" dirty="0" smtClean="0"/>
                        <a:t>dd.mm.yy</a:t>
                      </a:r>
                    </a:p>
                  </a:txBody>
                  <a:tcPr marL="68922" marR="68922" marT="34753" marB="34753"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95441274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IELD.COPYRIGHT.CONTENT" val="[FLD_REF_FIELD_COMPANYNAME][FLD_REF_FIELD_COPYRIGHTYEAR]"/>
  <p:tag name="FIELD.COPYRIGHT.VALUE" val="[FLD_REF_FIELD_COMPANYNAME][FLD_REF_FIELD_COPYRIGHTYEAR]"/>
  <p:tag name="FIELD.COPYRIGHTHIDDEN.CONTENT" val="1"/>
  <p:tag name="FIELD.COPYRIGHTHIDDEN.VALUE" val="1"/>
  <p:tag name="FIELDS.INITIALIZED" val="1"/>
  <p:tag name="ML_1" val="BSH Nazarje"/>
  <p:tag name="ML_2" val="BSH.mcr"/>
  <p:tag name="ML_LAYOUT_RESOURCE" val="BSH_PPT_4_3.MCR"/>
  <p:tag name="SHAPESETGROUPCLASSNAME" val="ShapeSetGroup1"/>
  <p:tag name="SHAPESETCLASSNAME" val="TitleSlide"/>
  <p:tag name="COLORSETGROUPCLASSNAME" val="ColorSetGroup1"/>
  <p:tag name="COLORSETCLASSNAME" val="ColorSet1"/>
  <p:tag name="FONTSETGROUPCLASSNAME" val="FontSetGroup1"/>
  <p:tag name="STYLESETGROUPCLASSNAME" val="StyleSetGroup1"/>
  <p:tag name="MAPNAME" val="Map1"/>
  <p:tag name="CFG.LAYOUT" val="BSH"/>
  <p:tag name="MLI" val="1"/>
  <p:tag name="SLIKA 3_SHAPECLASSPROTECTIONTYPE" val="15"/>
  <p:tag name="PRAVOKOTNIK 4_SHAPECLASSPROTECTIONTYPE" val="15"/>
  <p:tag name="PODNASLOV 2_SHAPECLASSPROTECTIONTYPE" val="63"/>
  <p:tag name="NASLOV 1_SHAPECLASSPROTECTIONTYPE" val="63"/>
  <p:tag name="FIELD.COPYRIGHTHIDDEN.COMBOINDEX" val="0"/>
  <p:tag name="FIELD.STAMP.COMBOINDEX" val="0"/>
</p:tagLst>
</file>

<file path=ppt/tags/tag10.xml><?xml version="1.0" encoding="utf-8"?>
<p:tagLst xmlns:a="http://schemas.openxmlformats.org/drawingml/2006/main" xmlns:r="http://schemas.openxmlformats.org/officeDocument/2006/relationships" xmlns:p="http://schemas.openxmlformats.org/presentationml/2006/main">
  <p:tag name="COLORSETCLASSNAME" val="ColorSet1"/>
  <p:tag name="COLORS" val="-2;-2;-2;-2;-3;-2"/>
</p:tagLst>
</file>

<file path=ppt/tags/tag11.xml><?xml version="1.0" encoding="utf-8"?>
<p:tagLst xmlns:a="http://schemas.openxmlformats.org/drawingml/2006/main" xmlns:r="http://schemas.openxmlformats.org/officeDocument/2006/relationships" xmlns:p="http://schemas.openxmlformats.org/presentationml/2006/main">
  <p:tag name="COLORSETCLASSNAME" val="ColorSet1"/>
  <p:tag name="COLORS" val="-1;Weiss;-1;-1;-1;-2"/>
</p:tagLst>
</file>

<file path=ppt/tags/tag12.xml><?xml version="1.0" encoding="utf-8"?>
<p:tagLst xmlns:a="http://schemas.openxmlformats.org/drawingml/2006/main" xmlns:r="http://schemas.openxmlformats.org/officeDocument/2006/relationships" xmlns:p="http://schemas.openxmlformats.org/presentationml/2006/main">
  <p:tag name="FONT" val="Bold20"/>
  <p:tag name="FONTSETCLASSNAME" val="FontSet1"/>
  <p:tag name="COLORSETCLASSNAME" val="ColorSet1"/>
  <p:tag name="MLI" val="1"/>
  <p:tag name="SHAPESETGROUPCLASSNAME" val="ShapeSetGroup1"/>
  <p:tag name="SHAPESETCLASSNAME" val="TitleObject"/>
  <p:tag name="COLORSETGROUPCLASSNAME" val="ColorSetGroup1"/>
  <p:tag name="FONTSETGROUPCLASSNAME" val="FontSetGroup1"/>
  <p:tag name="SHAPECLASSNAME" val="TitleOnSlides"/>
  <p:tag name="SHAPECLASSPROTECTIONTYPE" val="0"/>
  <p:tag name="COLORS" val="-2;-2;-2;-2;-1;-2"/>
</p:tagLst>
</file>

<file path=ppt/tags/tag13.xml><?xml version="1.0" encoding="utf-8"?>
<p:tagLst xmlns:a="http://schemas.openxmlformats.org/drawingml/2006/main" xmlns:r="http://schemas.openxmlformats.org/officeDocument/2006/relationships" xmlns:p="http://schemas.openxmlformats.org/presentationml/2006/main">
  <p:tag name="COLORSETCLASSNAME" val="ColorSet1"/>
  <p:tag name="COLORS" val="-2;-2;-2;-2;-3;-2"/>
</p:tagLst>
</file>

<file path=ppt/tags/tag14.xml><?xml version="1.0" encoding="utf-8"?>
<p:tagLst xmlns:a="http://schemas.openxmlformats.org/drawingml/2006/main" xmlns:r="http://schemas.openxmlformats.org/officeDocument/2006/relationships" xmlns:p="http://schemas.openxmlformats.org/presentationml/2006/main">
  <p:tag name="COLORSETCLASSNAME" val="ColorSet1"/>
  <p:tag name="COLORS" val="-1;Weiss;-1;-1;-1;-2"/>
</p:tagLst>
</file>

<file path=ppt/tags/tag15.xml><?xml version="1.0" encoding="utf-8"?>
<p:tagLst xmlns:a="http://schemas.openxmlformats.org/drawingml/2006/main" xmlns:r="http://schemas.openxmlformats.org/officeDocument/2006/relationships" xmlns:p="http://schemas.openxmlformats.org/presentationml/2006/main">
  <p:tag name="FONT" val="Bold20"/>
  <p:tag name="FONTSETCLASSNAME" val="FontSet1"/>
  <p:tag name="COLORSETCLASSNAME" val="ColorSet1"/>
  <p:tag name="MLI" val="1"/>
  <p:tag name="SHAPESETGROUPCLASSNAME" val="ShapeSetGroup1"/>
  <p:tag name="SHAPESETCLASSNAME" val="TitleObject"/>
  <p:tag name="COLORSETGROUPCLASSNAME" val="ColorSetGroup1"/>
  <p:tag name="FONTSETGROUPCLASSNAME" val="FontSetGroup1"/>
  <p:tag name="SHAPECLASSNAME" val="TitleOnSlides"/>
  <p:tag name="SHAPECLASSPROTECTIONTYPE" val="0"/>
  <p:tag name="COLORS" val="-2;-2;-2;-2;-1;-2"/>
</p:tagLst>
</file>

<file path=ppt/tags/tag16.xml><?xml version="1.0" encoding="utf-8"?>
<p:tagLst xmlns:a="http://schemas.openxmlformats.org/drawingml/2006/main" xmlns:r="http://schemas.openxmlformats.org/officeDocument/2006/relationships" xmlns:p="http://schemas.openxmlformats.org/presentationml/2006/main">
  <p:tag name="COLORSETCLASSNAME" val="ColorSet1"/>
  <p:tag name="COLORS" val="-2;-2;-2;-2;-3;-2"/>
</p:tagLst>
</file>

<file path=ppt/tags/tag17.xml><?xml version="1.0" encoding="utf-8"?>
<p:tagLst xmlns:a="http://schemas.openxmlformats.org/drawingml/2006/main" xmlns:r="http://schemas.openxmlformats.org/officeDocument/2006/relationships" xmlns:p="http://schemas.openxmlformats.org/presentationml/2006/main">
  <p:tag name="COLORSETCLASSNAME" val="ColorSet1"/>
  <p:tag name="COLORS" val="-1;Weiss;-1;-1;-1;-2"/>
</p:tagLst>
</file>

<file path=ppt/tags/tag18.xml><?xml version="1.0" encoding="utf-8"?>
<p:tagLst xmlns:a="http://schemas.openxmlformats.org/drawingml/2006/main" xmlns:r="http://schemas.openxmlformats.org/officeDocument/2006/relationships" xmlns:p="http://schemas.openxmlformats.org/presentationml/2006/main">
  <p:tag name="FONT" val="Bold20"/>
  <p:tag name="FONTSETCLASSNAME" val="FontSet1"/>
  <p:tag name="COLORSETCLASSNAME" val="ColorSet1"/>
  <p:tag name="MLI" val="1"/>
  <p:tag name="SHAPESETGROUPCLASSNAME" val="ShapeSetGroup1"/>
  <p:tag name="SHAPESETCLASSNAME" val="TitleObject"/>
  <p:tag name="COLORSETGROUPCLASSNAME" val="ColorSetGroup1"/>
  <p:tag name="FONTSETGROUPCLASSNAME" val="FontSetGroup1"/>
  <p:tag name="SHAPECLASSNAME" val="TitleOnSlides"/>
  <p:tag name="SHAPECLASSPROTECTIONTYPE" val="0"/>
  <p:tag name="COLORS" val="-2;-2;-2;-2;-1;-2"/>
</p:tagLst>
</file>

<file path=ppt/tags/tag19.xml><?xml version="1.0" encoding="utf-8"?>
<p:tagLst xmlns:a="http://schemas.openxmlformats.org/drawingml/2006/main" xmlns:r="http://schemas.openxmlformats.org/officeDocument/2006/relationships" xmlns:p="http://schemas.openxmlformats.org/presentationml/2006/main">
  <p:tag name="COLORSETCLASSNAME" val="ColorSet1"/>
  <p:tag name="COLORS" val="-2;-2;-2;-2;-3;-2"/>
</p:tagLst>
</file>

<file path=ppt/tags/tag2.xml><?xml version="1.0" encoding="utf-8"?>
<p:tagLst xmlns:a="http://schemas.openxmlformats.org/drawingml/2006/main" xmlns:r="http://schemas.openxmlformats.org/officeDocument/2006/relationships" xmlns:p="http://schemas.openxmlformats.org/presentationml/2006/main">
  <p:tag name="COLORS" val="Blau;-2;-2;-2;-2;-2"/>
  <p:tag name="COLORSETCLASSNAME" val="ColorSet1"/>
  <p:tag name="MLI" val="1"/>
  <p:tag name="SHAPESETGROUPCLASSNAME" val="ShapeSetGroup1"/>
  <p:tag name="SHAPESETCLASSNAME" val="TitleSlide"/>
  <p:tag name="COLORSETGROUPCLASSNAME" val="ColorSetGroup1"/>
  <p:tag name="FONTSETGROUPCLASSNAME" val="FontSetGroup1"/>
  <p:tag name="SHAPECLASSNAME" val="BackgroundOnTitleSlide"/>
  <p:tag name="SHAPECLASSPROTECTIONTYPE" val="15"/>
  <p:tag name="ML_SENDTOBACK" val=" 1"/>
</p:tagLst>
</file>

<file path=ppt/tags/tag20.xml><?xml version="1.0" encoding="utf-8"?>
<p:tagLst xmlns:a="http://schemas.openxmlformats.org/drawingml/2006/main" xmlns:r="http://schemas.openxmlformats.org/officeDocument/2006/relationships" xmlns:p="http://schemas.openxmlformats.org/presentationml/2006/main">
  <p:tag name="COLORSETCLASSNAME" val="ColorSet1"/>
  <p:tag name="COLORS" val="-1;Weiss;-1;-1;-1;-2"/>
</p:tagLst>
</file>

<file path=ppt/tags/tag21.xml><?xml version="1.0" encoding="utf-8"?>
<p:tagLst xmlns:a="http://schemas.openxmlformats.org/drawingml/2006/main" xmlns:r="http://schemas.openxmlformats.org/officeDocument/2006/relationships" xmlns:p="http://schemas.openxmlformats.org/presentationml/2006/main">
  <p:tag name="FONT" val="Bold20"/>
  <p:tag name="FONTSETCLASSNAME" val="FontSet1"/>
  <p:tag name="COLORSETCLASSNAME" val="ColorSet1"/>
  <p:tag name="MLI" val="1"/>
  <p:tag name="SHAPESETGROUPCLASSNAME" val="ShapeSetGroup1"/>
  <p:tag name="SHAPESETCLASSNAME" val="TitleObject"/>
  <p:tag name="COLORSETGROUPCLASSNAME" val="ColorSetGroup1"/>
  <p:tag name="FONTSETGROUPCLASSNAME" val="FontSetGroup1"/>
  <p:tag name="SHAPECLASSNAME" val="TitleOnSlides"/>
  <p:tag name="SHAPECLASSPROTECTIONTYPE" val="0"/>
  <p:tag name="COLORS" val="-2;-2;-2;-2;-1;-2"/>
</p:tagLst>
</file>

<file path=ppt/tags/tag22.xml><?xml version="1.0" encoding="utf-8"?>
<p:tagLst xmlns:a="http://schemas.openxmlformats.org/drawingml/2006/main" xmlns:r="http://schemas.openxmlformats.org/officeDocument/2006/relationships" xmlns:p="http://schemas.openxmlformats.org/presentationml/2006/main">
  <p:tag name="COLORSETCLASSNAME" val="ColorSet1"/>
  <p:tag name="COLORS" val="-2;-2;-2;-2;-3;-2"/>
</p:tagLst>
</file>

<file path=ppt/tags/tag23.xml><?xml version="1.0" encoding="utf-8"?>
<p:tagLst xmlns:a="http://schemas.openxmlformats.org/drawingml/2006/main" xmlns:r="http://schemas.openxmlformats.org/officeDocument/2006/relationships" xmlns:p="http://schemas.openxmlformats.org/presentationml/2006/main">
  <p:tag name="COLORSETCLASSNAME" val="ColorSet1"/>
  <p:tag name="COLORS" val="-1;Weiss;-1;-1;-1;-2"/>
</p:tagLst>
</file>

<file path=ppt/tags/tag24.xml><?xml version="1.0" encoding="utf-8"?>
<p:tagLst xmlns:a="http://schemas.openxmlformats.org/drawingml/2006/main" xmlns:r="http://schemas.openxmlformats.org/officeDocument/2006/relationships" xmlns:p="http://schemas.openxmlformats.org/presentationml/2006/main">
  <p:tag name="FONT" val="Bold20"/>
  <p:tag name="FONTSETCLASSNAME" val="FontSet1"/>
  <p:tag name="COLORSETCLASSNAME" val="ColorSet1"/>
  <p:tag name="MLI" val="1"/>
  <p:tag name="SHAPESETGROUPCLASSNAME" val="ShapeSetGroup1"/>
  <p:tag name="SHAPESETCLASSNAME" val="TitleObject"/>
  <p:tag name="COLORSETGROUPCLASSNAME" val="ColorSetGroup1"/>
  <p:tag name="FONTSETGROUPCLASSNAME" val="FontSetGroup1"/>
  <p:tag name="SHAPECLASSNAME" val="TitleOnSlides"/>
  <p:tag name="SHAPECLASSPROTECTIONTYPE" val="0"/>
  <p:tag name="COLORS" val="-2;-2;-2;-2;-1;-2"/>
</p:tagLst>
</file>

<file path=ppt/tags/tag25.xml><?xml version="1.0" encoding="utf-8"?>
<p:tagLst xmlns:a="http://schemas.openxmlformats.org/drawingml/2006/main" xmlns:r="http://schemas.openxmlformats.org/officeDocument/2006/relationships" xmlns:p="http://schemas.openxmlformats.org/presentationml/2006/main">
  <p:tag name="COLORSETCLASSNAME" val="ColorSet1"/>
  <p:tag name="COLORS" val="-2;-2;-2;-2;-3;-2"/>
</p:tagLst>
</file>

<file path=ppt/tags/tag26.xml><?xml version="1.0" encoding="utf-8"?>
<p:tagLst xmlns:a="http://schemas.openxmlformats.org/drawingml/2006/main" xmlns:r="http://schemas.openxmlformats.org/officeDocument/2006/relationships" xmlns:p="http://schemas.openxmlformats.org/presentationml/2006/main">
  <p:tag name="COLORSETCLASSNAME" val="ColorSet1"/>
  <p:tag name="COLORS" val="-1;Weiss;-1;-1;-1;-2"/>
</p:tagLst>
</file>

<file path=ppt/tags/tag27.xml><?xml version="1.0" encoding="utf-8"?>
<p:tagLst xmlns:a="http://schemas.openxmlformats.org/drawingml/2006/main" xmlns:r="http://schemas.openxmlformats.org/officeDocument/2006/relationships" xmlns:p="http://schemas.openxmlformats.org/presentationml/2006/main">
  <p:tag name="COLORSETCLASSNAME" val="ColorSet1"/>
  <p:tag name="COLORS" val="-2;-2;-2;-2;-3;-2"/>
</p:tagLst>
</file>

<file path=ppt/tags/tag28.xml><?xml version="1.0" encoding="utf-8"?>
<p:tagLst xmlns:a="http://schemas.openxmlformats.org/drawingml/2006/main" xmlns:r="http://schemas.openxmlformats.org/officeDocument/2006/relationships" xmlns:p="http://schemas.openxmlformats.org/presentationml/2006/main">
  <p:tag name="FONT" val="Bold20"/>
  <p:tag name="FONTSETCLASSNAME" val="FontSet1"/>
  <p:tag name="COLORSETCLASSNAME" val="ColorSet1"/>
  <p:tag name="MLI" val="1"/>
  <p:tag name="SHAPESETGROUPCLASSNAME" val="ShapeSetGroup1"/>
  <p:tag name="SHAPESETCLASSNAME" val="TitleObject"/>
  <p:tag name="COLORSETGROUPCLASSNAME" val="ColorSetGroup1"/>
  <p:tag name="FONTSETGROUPCLASSNAME" val="FontSetGroup1"/>
  <p:tag name="SHAPECLASSNAME" val="TitleOnSlides"/>
  <p:tag name="SHAPECLASSPROTECTIONTYPE" val="0"/>
  <p:tag name="COLORS" val="-2;-2;-2;-2;-1;-2"/>
</p:tagLst>
</file>

<file path=ppt/tags/tag29.xml><?xml version="1.0" encoding="utf-8"?>
<p:tagLst xmlns:a="http://schemas.openxmlformats.org/drawingml/2006/main" xmlns:r="http://schemas.openxmlformats.org/officeDocument/2006/relationships" xmlns:p="http://schemas.openxmlformats.org/presentationml/2006/main">
  <p:tag name="COLORSETCLASSNAME" val="ColorSet1"/>
  <p:tag name="COLORS" val="-1;Weiss;-1;-1;-1;-2"/>
</p:tagLst>
</file>

<file path=ppt/tags/tag3.xml><?xml version="1.0" encoding="utf-8"?>
<p:tagLst xmlns:a="http://schemas.openxmlformats.org/drawingml/2006/main" xmlns:r="http://schemas.openxmlformats.org/officeDocument/2006/relationships" xmlns:p="http://schemas.openxmlformats.org/presentationml/2006/main">
  <p:tag name="FONT" val="Bold26"/>
  <p:tag name="FONTSETCLASSNAME" val="FontSet1"/>
  <p:tag name="COLORS" val="-2;-2;-2;-2;Dark;-2"/>
  <p:tag name="COLORSETCLASSNAME" val="ColorSet1"/>
  <p:tag name="SCRIPT" val="1"/>
  <p:tag name="FIELDS" val="TITLE;"/>
  <p:tag name="MLI" val="1"/>
  <p:tag name="SHAPESETGROUPCLASSNAME" val="ShapeSetGroup1"/>
  <p:tag name="SHAPESETCLASSNAME" val="TitleSlide"/>
  <p:tag name="COLORSETGROUPCLASSNAME" val="ColorSetGroup1"/>
  <p:tag name="FONTSETGROUPCLASSNAME" val="FontSetGroup1"/>
  <p:tag name="SHAPECLASSNAME" val="TitleOnTitleSlide"/>
  <p:tag name="SHAPECLASSPROTECTIONTYPE" val="63"/>
</p:tagLst>
</file>

<file path=ppt/tags/tag30.xml><?xml version="1.0" encoding="utf-8"?>
<p:tagLst xmlns:a="http://schemas.openxmlformats.org/drawingml/2006/main" xmlns:r="http://schemas.openxmlformats.org/officeDocument/2006/relationships" xmlns:p="http://schemas.openxmlformats.org/presentationml/2006/main">
  <p:tag name="COLORSETCLASSNAME" val="ColorSet1"/>
  <p:tag name="COLORS" val="-2;-2;-2;-2;-3;-2"/>
</p:tagLst>
</file>

<file path=ppt/tags/tag31.xml><?xml version="1.0" encoding="utf-8"?>
<p:tagLst xmlns:a="http://schemas.openxmlformats.org/drawingml/2006/main" xmlns:r="http://schemas.openxmlformats.org/officeDocument/2006/relationships" xmlns:p="http://schemas.openxmlformats.org/presentationml/2006/main">
  <p:tag name="FONT" val="Bold20"/>
  <p:tag name="FONTSETCLASSNAME" val="FontSet1"/>
  <p:tag name="COLORSETCLASSNAME" val="ColorSet1"/>
  <p:tag name="MLI" val="1"/>
  <p:tag name="SHAPESETGROUPCLASSNAME" val="ShapeSetGroup1"/>
  <p:tag name="SHAPESETCLASSNAME" val="TitleObject"/>
  <p:tag name="COLORSETGROUPCLASSNAME" val="ColorSetGroup1"/>
  <p:tag name="FONTSETGROUPCLASSNAME" val="FontSetGroup1"/>
  <p:tag name="SHAPECLASSNAME" val="TitleOnSlides"/>
  <p:tag name="SHAPECLASSPROTECTIONTYPE" val="0"/>
  <p:tag name="COLORS" val="-2;-2;-2;-2;-1;-2"/>
</p:tagLst>
</file>

<file path=ppt/tags/tag32.xml><?xml version="1.0" encoding="utf-8"?>
<p:tagLst xmlns:a="http://schemas.openxmlformats.org/drawingml/2006/main" xmlns:r="http://schemas.openxmlformats.org/officeDocument/2006/relationships" xmlns:p="http://schemas.openxmlformats.org/presentationml/2006/main">
  <p:tag name="COLORSETCLASSNAME" val="ColorSet1"/>
  <p:tag name="COLORS" val="-1;Weiss;-1;-1;-1;-2"/>
</p:tagLst>
</file>

<file path=ppt/tags/tag33.xml><?xml version="1.0" encoding="utf-8"?>
<p:tagLst xmlns:a="http://schemas.openxmlformats.org/drawingml/2006/main" xmlns:r="http://schemas.openxmlformats.org/officeDocument/2006/relationships" xmlns:p="http://schemas.openxmlformats.org/presentationml/2006/main">
  <p:tag name="FONT" val="Bold20"/>
  <p:tag name="FONTSETCLASSNAME" val="FontSet1"/>
  <p:tag name="COLORSETCLASSNAME" val="ColorSet1"/>
  <p:tag name="MLI" val="1"/>
  <p:tag name="SHAPESETGROUPCLASSNAME" val="ShapeSetGroup1"/>
  <p:tag name="SHAPESETCLASSNAME" val="TitleObject"/>
  <p:tag name="COLORSETGROUPCLASSNAME" val="ColorSetGroup1"/>
  <p:tag name="FONTSETGROUPCLASSNAME" val="FontSetGroup1"/>
  <p:tag name="SHAPECLASSNAME" val="TitleOnSlides"/>
  <p:tag name="SHAPECLASSPROTECTIONTYPE" val="0"/>
  <p:tag name="COLORS" val="-2;-2;-2;-2;-1;-2"/>
</p:tagLst>
</file>

<file path=ppt/tags/tag34.xml><?xml version="1.0" encoding="utf-8"?>
<p:tagLst xmlns:a="http://schemas.openxmlformats.org/drawingml/2006/main" xmlns:r="http://schemas.openxmlformats.org/officeDocument/2006/relationships" xmlns:p="http://schemas.openxmlformats.org/presentationml/2006/main">
  <p:tag name="COLORSETCLASSNAME" val="ColorSet1"/>
  <p:tag name="COLORS" val="-2;-2;-2;-2;-3;-2"/>
</p:tagLst>
</file>

<file path=ppt/tags/tag35.xml><?xml version="1.0" encoding="utf-8"?>
<p:tagLst xmlns:a="http://schemas.openxmlformats.org/drawingml/2006/main" xmlns:r="http://schemas.openxmlformats.org/officeDocument/2006/relationships" xmlns:p="http://schemas.openxmlformats.org/presentationml/2006/main">
  <p:tag name="COLORSETCLASSNAME" val="ColorSet1"/>
  <p:tag name="COLORS" val="-1;Weiss;-1;-1;-1;-2"/>
</p:tagLst>
</file>

<file path=ppt/tags/tag36.xml><?xml version="1.0" encoding="utf-8"?>
<p:tagLst xmlns:a="http://schemas.openxmlformats.org/drawingml/2006/main" xmlns:r="http://schemas.openxmlformats.org/officeDocument/2006/relationships" xmlns:p="http://schemas.openxmlformats.org/presentationml/2006/main">
  <p:tag name="FONT" val="Bold20"/>
  <p:tag name="FONTSETCLASSNAME" val="FontSet1"/>
  <p:tag name="COLORSETCLASSNAME" val="ColorSet1"/>
  <p:tag name="MLI" val="1"/>
  <p:tag name="SHAPESETGROUPCLASSNAME" val="ShapeSetGroup1"/>
  <p:tag name="SHAPESETCLASSNAME" val="TitleObject"/>
  <p:tag name="COLORSETGROUPCLASSNAME" val="ColorSetGroup1"/>
  <p:tag name="FONTSETGROUPCLASSNAME" val="FontSetGroup1"/>
  <p:tag name="SHAPECLASSNAME" val="TitleOnSlides"/>
  <p:tag name="SHAPECLASSPROTECTIONTYPE" val="0"/>
  <p:tag name="COLORS" val="-2;-2;-2;-2;-1;-2"/>
</p:tagLst>
</file>

<file path=ppt/tags/tag37.xml><?xml version="1.0" encoding="utf-8"?>
<p:tagLst xmlns:a="http://schemas.openxmlformats.org/drawingml/2006/main" xmlns:r="http://schemas.openxmlformats.org/officeDocument/2006/relationships" xmlns:p="http://schemas.openxmlformats.org/presentationml/2006/main">
  <p:tag name="COLORSETCLASSNAME" val="ColorSet1"/>
  <p:tag name="COLORS" val="-2;-2;-2;-2;-3;-2"/>
</p:tagLst>
</file>

<file path=ppt/tags/tag38.xml><?xml version="1.0" encoding="utf-8"?>
<p:tagLst xmlns:a="http://schemas.openxmlformats.org/drawingml/2006/main" xmlns:r="http://schemas.openxmlformats.org/officeDocument/2006/relationships" xmlns:p="http://schemas.openxmlformats.org/presentationml/2006/main">
  <p:tag name="FONT" val="Bold20"/>
  <p:tag name="FONTSETCLASSNAME" val="FontSet1"/>
  <p:tag name="COLORSETCLASSNAME" val="ColorSet1"/>
  <p:tag name="MLI" val="1"/>
  <p:tag name="SHAPESETGROUPCLASSNAME" val="ShapeSetGroup1"/>
  <p:tag name="SHAPESETCLASSNAME" val="TitleObject"/>
  <p:tag name="COLORSETGROUPCLASSNAME" val="ColorSetGroup1"/>
  <p:tag name="FONTSETGROUPCLASSNAME" val="FontSetGroup1"/>
  <p:tag name="SHAPECLASSNAME" val="TitleOnSlides"/>
  <p:tag name="SHAPECLASSPROTECTIONTYPE" val="0"/>
  <p:tag name="COLORS" val="-2;-2;-2;-2;-1;-2"/>
</p:tagLst>
</file>

<file path=ppt/tags/tag39.xml><?xml version="1.0" encoding="utf-8"?>
<p:tagLst xmlns:a="http://schemas.openxmlformats.org/drawingml/2006/main" xmlns:r="http://schemas.openxmlformats.org/officeDocument/2006/relationships" xmlns:p="http://schemas.openxmlformats.org/presentationml/2006/main">
  <p:tag name="COLORSETCLASSNAME" val="ColorSet1"/>
  <p:tag name="COLORS" val="-1;Weiss;-1;-1;-1;-2"/>
</p:tagLst>
</file>

<file path=ppt/tags/tag4.xml><?xml version="1.0" encoding="utf-8"?>
<p:tagLst xmlns:a="http://schemas.openxmlformats.org/drawingml/2006/main" xmlns:r="http://schemas.openxmlformats.org/officeDocument/2006/relationships" xmlns:p="http://schemas.openxmlformats.org/presentationml/2006/main">
  <p:tag name="COLORSETCLASSNAME" val="ColorSet1"/>
  <p:tag name="COLORS" val="Weiss;Weiss;Schwarz;Weiss;-1;-2"/>
</p:tagLst>
</file>

<file path=ppt/tags/tag40.xml><?xml version="1.0" encoding="utf-8"?>
<p:tagLst xmlns:a="http://schemas.openxmlformats.org/drawingml/2006/main" xmlns:r="http://schemas.openxmlformats.org/officeDocument/2006/relationships" xmlns:p="http://schemas.openxmlformats.org/presentationml/2006/main">
  <p:tag name="COLORSETCLASSNAME" val="ColorSet1"/>
  <p:tag name="COLORS" val="Weiss;Weiss;-2;-2;-1;-2"/>
</p:tagLst>
</file>

<file path=ppt/tags/tag41.xml><?xml version="1.0" encoding="utf-8"?>
<p:tagLst xmlns:a="http://schemas.openxmlformats.org/drawingml/2006/main" xmlns:r="http://schemas.openxmlformats.org/officeDocument/2006/relationships" xmlns:p="http://schemas.openxmlformats.org/presentationml/2006/main">
  <p:tag name="FONT" val="Bold20"/>
  <p:tag name="FONTSETCLASSNAME" val="FontSet1"/>
  <p:tag name="COLORSETCLASSNAME" val="ColorSet1"/>
  <p:tag name="MLI" val="1"/>
  <p:tag name="SHAPESETGROUPCLASSNAME" val="ShapeSetGroup1"/>
  <p:tag name="SHAPESETCLASSNAME" val="TitleObject"/>
  <p:tag name="COLORSETGROUPCLASSNAME" val="ColorSetGroup1"/>
  <p:tag name="FONTSETGROUPCLASSNAME" val="FontSetGroup1"/>
  <p:tag name="SHAPECLASSNAME" val="TitleOnSlides"/>
  <p:tag name="SHAPECLASSPROTECTIONTYPE" val="0"/>
  <p:tag name="COLORS" val="-2;-2;-2;-2;-1;-2"/>
</p:tagLst>
</file>

<file path=ppt/tags/tag42.xml><?xml version="1.0" encoding="utf-8"?>
<p:tagLst xmlns:a="http://schemas.openxmlformats.org/drawingml/2006/main" xmlns:r="http://schemas.openxmlformats.org/officeDocument/2006/relationships" xmlns:p="http://schemas.openxmlformats.org/presentationml/2006/main">
  <p:tag name="COLORSETCLASSNAME" val="ColorSet1"/>
  <p:tag name="COLORS" val="-2;-2;-2;-2;-3;-2"/>
</p:tagLst>
</file>

<file path=ppt/tags/tag43.xml><?xml version="1.0" encoding="utf-8"?>
<p:tagLst xmlns:a="http://schemas.openxmlformats.org/drawingml/2006/main" xmlns:r="http://schemas.openxmlformats.org/officeDocument/2006/relationships" xmlns:p="http://schemas.openxmlformats.org/presentationml/2006/main">
  <p:tag name="COLORSETCLASSNAME" val="ColorSet1"/>
  <p:tag name="COLORS" val="-1;Weiss;-1;-1;-1;-2"/>
</p:tagLst>
</file>

<file path=ppt/tags/tag44.xml><?xml version="1.0" encoding="utf-8"?>
<p:tagLst xmlns:a="http://schemas.openxmlformats.org/drawingml/2006/main" xmlns:r="http://schemas.openxmlformats.org/officeDocument/2006/relationships" xmlns:p="http://schemas.openxmlformats.org/presentationml/2006/main">
  <p:tag name="FONT" val="Bold20"/>
  <p:tag name="FONTSETCLASSNAME" val="FontSet1"/>
  <p:tag name="COLORSETCLASSNAME" val="ColorSet1"/>
  <p:tag name="MLI" val="1"/>
  <p:tag name="SHAPESETGROUPCLASSNAME" val="ShapeSetGroup1"/>
  <p:tag name="SHAPESETCLASSNAME" val="TitleObject"/>
  <p:tag name="COLORSETGROUPCLASSNAME" val="ColorSetGroup1"/>
  <p:tag name="FONTSETGROUPCLASSNAME" val="FontSetGroup1"/>
  <p:tag name="SHAPECLASSNAME" val="TitleOnSlides"/>
  <p:tag name="SHAPECLASSPROTECTIONTYPE" val="0"/>
  <p:tag name="COLORS" val="-2;-2;-2;-2;-1;-2"/>
</p:tagLst>
</file>

<file path=ppt/tags/tag45.xml><?xml version="1.0" encoding="utf-8"?>
<p:tagLst xmlns:a="http://schemas.openxmlformats.org/drawingml/2006/main" xmlns:r="http://schemas.openxmlformats.org/officeDocument/2006/relationships" xmlns:p="http://schemas.openxmlformats.org/presentationml/2006/main">
  <p:tag name="COLORSETCLASSNAME" val="ColorSet1"/>
  <p:tag name="COLORS" val="-2;-2;-2;-2;-3;-2"/>
</p:tagLst>
</file>

<file path=ppt/tags/tag46.xml><?xml version="1.0" encoding="utf-8"?>
<p:tagLst xmlns:a="http://schemas.openxmlformats.org/drawingml/2006/main" xmlns:r="http://schemas.openxmlformats.org/officeDocument/2006/relationships" xmlns:p="http://schemas.openxmlformats.org/presentationml/2006/main">
  <p:tag name="COLORSETCLASSNAME" val="ColorSet1"/>
  <p:tag name="COLORS" val="-1;Weiss;-1;-1;-1;-2"/>
</p:tagLst>
</file>

<file path=ppt/tags/tag47.xml><?xml version="1.0" encoding="utf-8"?>
<p:tagLst xmlns:a="http://schemas.openxmlformats.org/drawingml/2006/main" xmlns:r="http://schemas.openxmlformats.org/officeDocument/2006/relationships" xmlns:p="http://schemas.openxmlformats.org/presentationml/2006/main">
  <p:tag name="FONT" val="Bold20"/>
  <p:tag name="FONTSETCLASSNAME" val="FontSet1"/>
  <p:tag name="COLORSETCLASSNAME" val="ColorSet1"/>
  <p:tag name="MLI" val="1"/>
  <p:tag name="SHAPESETGROUPCLASSNAME" val="ShapeSetGroup1"/>
  <p:tag name="SHAPESETCLASSNAME" val="TitleObject"/>
  <p:tag name="COLORSETGROUPCLASSNAME" val="ColorSetGroup1"/>
  <p:tag name="FONTSETGROUPCLASSNAME" val="FontSetGroup1"/>
  <p:tag name="SHAPECLASSNAME" val="TitleOnSlides"/>
  <p:tag name="SHAPECLASSPROTECTIONTYPE" val="0"/>
  <p:tag name="COLORS" val="-2;-2;-2;-2;-1;-2"/>
</p:tagLst>
</file>

<file path=ppt/tags/tag48.xml><?xml version="1.0" encoding="utf-8"?>
<p:tagLst xmlns:a="http://schemas.openxmlformats.org/drawingml/2006/main" xmlns:r="http://schemas.openxmlformats.org/officeDocument/2006/relationships" xmlns:p="http://schemas.openxmlformats.org/presentationml/2006/main">
  <p:tag name="COLORSETCLASSNAME" val="ColorSet1"/>
  <p:tag name="COLORS" val="-1;Weiss;-1;-1;-1;-2"/>
</p:tagLst>
</file>

<file path=ppt/tags/tag5.xml><?xml version="1.0" encoding="utf-8"?>
<p:tagLst xmlns:a="http://schemas.openxmlformats.org/drawingml/2006/main" xmlns:r="http://schemas.openxmlformats.org/officeDocument/2006/relationships" xmlns:p="http://schemas.openxmlformats.org/presentationml/2006/main">
  <p:tag name="FONT" val="Reg16"/>
  <p:tag name="FONTSETCLASSNAME" val="FontSet1"/>
  <p:tag name="COLORS" val="-2;-2;-2;-2;Light1;-2"/>
  <p:tag name="COLORSETCLASSNAME" val="ColorSet1"/>
  <p:tag name="SCRIPT" val="1"/>
  <p:tag name="FIELDS" val="SUBTITLE;DATECOMPLETE;FULLNAME;"/>
  <p:tag name="MLI" val="1"/>
  <p:tag name="SHAPESETGROUPCLASSNAME" val="ShapeSetGroup1"/>
  <p:tag name="SHAPESETCLASSNAME" val="TitleSlide"/>
  <p:tag name="COLORSETGROUPCLASSNAME" val="ColorSetGroup1"/>
  <p:tag name="FONTSETGROUPCLASSNAME" val="FontSetGroup1"/>
  <p:tag name="SHAPECLASSNAME" val="SubtitleOnTitleSlide"/>
  <p:tag name="SHAPECLASSPROTECTIONTYPE" val="63"/>
</p:tagLst>
</file>

<file path=ppt/tags/tag6.xml><?xml version="1.0" encoding="utf-8"?>
<p:tagLst xmlns:a="http://schemas.openxmlformats.org/drawingml/2006/main" xmlns:r="http://schemas.openxmlformats.org/officeDocument/2006/relationships" xmlns:p="http://schemas.openxmlformats.org/presentationml/2006/main">
  <p:tag name="FONT" val="Bold20"/>
  <p:tag name="FONTSETCLASSNAME" val="FontSet1"/>
  <p:tag name="COLORSETCLASSNAME" val="ColorSet1"/>
  <p:tag name="MLI" val="1"/>
  <p:tag name="SHAPESETGROUPCLASSNAME" val="ShapeSetGroup1"/>
  <p:tag name="SHAPESETCLASSNAME" val="TitleObject"/>
  <p:tag name="COLORSETGROUPCLASSNAME" val="ColorSetGroup1"/>
  <p:tag name="FONTSETGROUPCLASSNAME" val="FontSetGroup1"/>
  <p:tag name="SHAPECLASSNAME" val="TitleOnSlides"/>
  <p:tag name="SHAPECLASSPROTECTIONTYPE" val="0"/>
  <p:tag name="COLORS" val="-2;-2;-2;-2;-1;-2"/>
</p:tagLst>
</file>

<file path=ppt/tags/tag7.xml><?xml version="1.0" encoding="utf-8"?>
<p:tagLst xmlns:a="http://schemas.openxmlformats.org/drawingml/2006/main" xmlns:r="http://schemas.openxmlformats.org/officeDocument/2006/relationships" xmlns:p="http://schemas.openxmlformats.org/presentationml/2006/main">
  <p:tag name="FONT" val="Bold20"/>
  <p:tag name="FONTSETCLASSNAME" val="FontSet1"/>
  <p:tag name="COLORSETCLASSNAME" val="ColorSet1"/>
  <p:tag name="MLI" val="1"/>
  <p:tag name="SHAPESETGROUPCLASSNAME" val="ShapeSetGroup1"/>
  <p:tag name="SHAPESETCLASSNAME" val="TitleObject"/>
  <p:tag name="COLORSETGROUPCLASSNAME" val="ColorSetGroup1"/>
  <p:tag name="FONTSETGROUPCLASSNAME" val="FontSetGroup1"/>
  <p:tag name="SHAPECLASSNAME" val="TitleOnSlides"/>
  <p:tag name="SHAPECLASSPROTECTIONTYPE" val="0"/>
  <p:tag name="COLORS" val="-2;-2;-2;-2;-1;-2"/>
</p:tagLst>
</file>

<file path=ppt/tags/tag8.xml><?xml version="1.0" encoding="utf-8"?>
<p:tagLst xmlns:a="http://schemas.openxmlformats.org/drawingml/2006/main" xmlns:r="http://schemas.openxmlformats.org/officeDocument/2006/relationships" xmlns:p="http://schemas.openxmlformats.org/presentationml/2006/main">
  <p:tag name="FONT" val="Bold20"/>
  <p:tag name="FONTSETCLASSNAME" val="FontSet1"/>
  <p:tag name="COLORSETCLASSNAME" val="ColorSet1"/>
  <p:tag name="MLI" val="1"/>
  <p:tag name="SHAPESETGROUPCLASSNAME" val="ShapeSetGroup1"/>
  <p:tag name="SHAPESETCLASSNAME" val="TitleObject"/>
  <p:tag name="COLORSETGROUPCLASSNAME" val="ColorSetGroup1"/>
  <p:tag name="FONTSETGROUPCLASSNAME" val="FontSetGroup1"/>
  <p:tag name="SHAPECLASSNAME" val="TitleOnSlides"/>
  <p:tag name="SHAPECLASSPROTECTIONTYPE" val="0"/>
  <p:tag name="COLORS" val="-2;-2;-2;-2;-1;-2"/>
</p:tagLst>
</file>

<file path=ppt/tags/tag9.xml><?xml version="1.0" encoding="utf-8"?>
<p:tagLst xmlns:a="http://schemas.openxmlformats.org/drawingml/2006/main" xmlns:r="http://schemas.openxmlformats.org/officeDocument/2006/relationships" xmlns:p="http://schemas.openxmlformats.org/presentationml/2006/main">
  <p:tag name="FONT" val="Bold20"/>
  <p:tag name="FONTSETCLASSNAME" val="FontSet1"/>
  <p:tag name="COLORSETCLASSNAME" val="ColorSet1"/>
  <p:tag name="MLI" val="1"/>
  <p:tag name="SHAPESETGROUPCLASSNAME" val="ShapeSetGroup1"/>
  <p:tag name="SHAPESETCLASSNAME" val="TitleObject"/>
  <p:tag name="COLORSETGROUPCLASSNAME" val="ColorSetGroup1"/>
  <p:tag name="FONTSETGROUPCLASSNAME" val="FontSetGroup1"/>
  <p:tag name="SHAPECLASSNAME" val="TitleOnSlides"/>
  <p:tag name="SHAPECLASSPROTECTIONTYPE" val="0"/>
  <p:tag name="COLORS" val="-2;-2;-2;-2;-1;-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sz="1050" dirty="0" smtClean="0">
            <a:latin typeface="Arial" panose="020B0604020202020204" pitchFamily="34" charset="0"/>
            <a:cs typeface="Arial" panose="020B0604020202020204" pitchFamily="34" charset="0"/>
          </a:defRPr>
        </a:defPPr>
      </a:lstStyle>
    </a:txDef>
  </a:objectDefaults>
  <a:extraClrScheme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5789</Words>
  <Application>Microsoft Office PowerPoint</Application>
  <PresentationFormat>Benutzerdefiniert</PresentationFormat>
  <Paragraphs>941</Paragraphs>
  <Slides>63</Slides>
  <Notes>5</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63</vt:i4>
      </vt:variant>
    </vt:vector>
  </HeadingPairs>
  <TitlesOfParts>
    <vt:vector size="72" baseType="lpstr">
      <vt:lpstr>宋体</vt:lpstr>
      <vt:lpstr>Arial</vt:lpstr>
      <vt:lpstr>Arial (Telo)</vt:lpstr>
      <vt:lpstr>Arial Bold</vt:lpstr>
      <vt:lpstr>Calibri</vt:lpstr>
      <vt:lpstr>Times New Roman</vt:lpstr>
      <vt:lpstr>Wingdings</vt:lpstr>
      <vt:lpstr>Wingdings 2</vt:lpstr>
      <vt:lpstr>Office Theme</vt:lpstr>
      <vt:lpstr>      DFM Report</vt:lpstr>
      <vt:lpstr>PowerPoint-Präsentation</vt:lpstr>
      <vt:lpstr>PowerPoint-Präsentation</vt:lpstr>
      <vt:lpstr>PowerPoint-Präsentation</vt:lpstr>
      <vt:lpstr>PowerPoint-Präsentation</vt:lpstr>
      <vt:lpstr>3.1 Cavity &amp; Core main parting lines definition </vt:lpstr>
      <vt:lpstr>3.2 Slider &amp;  Lifter cores Location and parting line definition </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General Rules </vt:lpstr>
      <vt:lpstr>Content</vt:lpstr>
      <vt:lpstr>PowerPoint-Präsentation</vt:lpstr>
      <vt:lpstr>Summary of results</vt:lpstr>
      <vt:lpstr>Summary of Optional Supplements</vt:lpstr>
      <vt:lpstr>Virtual Measurements</vt:lpstr>
      <vt:lpstr>Virtual Measurements</vt:lpstr>
      <vt:lpstr>PowerPoint-Präsentation</vt:lpstr>
      <vt:lpstr>PowerPoint-Präsentation</vt:lpstr>
      <vt:lpstr>Material Processing Parameters</vt:lpstr>
      <vt:lpstr>Material data sheet or Material data set</vt:lpstr>
      <vt:lpstr>pvT-Diagram</vt:lpstr>
      <vt:lpstr>Filler information</vt:lpstr>
      <vt:lpstr>PowerPoint-Präsentation</vt:lpstr>
      <vt:lpstr>Wall thickness analyse</vt:lpstr>
      <vt:lpstr>Injection System</vt:lpstr>
      <vt:lpstr>Cooling System</vt:lpstr>
      <vt:lpstr>Fill Time Animation</vt:lpstr>
      <vt:lpstr>Weld Lines</vt:lpstr>
      <vt:lpstr>Air Traps</vt:lpstr>
      <vt:lpstr>Sink Marks</vt:lpstr>
      <vt:lpstr>Shrinkage after cooling</vt:lpstr>
      <vt:lpstr>Deformation after cooling (total)</vt:lpstr>
      <vt:lpstr>X-Deformation after cooling</vt:lpstr>
      <vt:lpstr>Y-Deformation after cooling</vt:lpstr>
      <vt:lpstr>Z-Deformation after cooling</vt:lpstr>
      <vt:lpstr>PowerPoint-Präsentation</vt:lpstr>
      <vt:lpstr>Pressure Distribution at switchover point</vt:lpstr>
      <vt:lpstr>Pressure Analyses</vt:lpstr>
      <vt:lpstr>Pressure at machine nozzle</vt:lpstr>
      <vt:lpstr>Temperature Distribution</vt:lpstr>
      <vt:lpstr>Fibre Orientation</vt:lpstr>
      <vt:lpstr>PowerPoint-Präsentation</vt:lpstr>
      <vt:lpstr>Variation of Injection System</vt:lpstr>
      <vt:lpstr>Animation of the velocity vectors</vt:lpstr>
      <vt:lpstr>Flow Front Temperature</vt:lpstr>
      <vt:lpstr>Holding Pressure Distribution </vt:lpstr>
      <vt:lpstr>Plastic Core Distribution during cooling</vt:lpstr>
      <vt:lpstr>Plastic Core during cooling animation</vt:lpstr>
      <vt:lpstr>Shear Rate / Temperature</vt:lpstr>
      <vt:lpstr>Mesh Quality</vt:lpstr>
      <vt:lpstr>Reversible model</vt:lpstr>
      <vt:lpstr>Suggestions of optimisations</vt:lpstr>
      <vt:lpstr>Variation of material to arrive better results</vt:lpstr>
      <vt:lpstr>Additional Results</vt:lpstr>
    </vt:vector>
  </TitlesOfParts>
  <Company>Investintech.com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A2E_Engine</dc:creator>
  <cp:lastModifiedBy>Monnheimer, Maximilian (PCP-BVT1DM)</cp:lastModifiedBy>
  <cp:revision>367</cp:revision>
  <cp:lastPrinted>2022-01-12T09:08:56Z</cp:lastPrinted>
  <dcterms:created xsi:type="dcterms:W3CDTF">2017-08-18T07:39:08Z</dcterms:created>
  <dcterms:modified xsi:type="dcterms:W3CDTF">2023-05-11T06:58:00Z</dcterms:modified>
</cp:coreProperties>
</file>